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.xml" ContentType="application/inkml+xml"/>
  <Override PartName="/ppt/notesSlides/notesSlide4.xml" ContentType="application/vnd.openxmlformats-officedocument.presentationml.notesSlide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0" r:id="rId1"/>
  </p:sldMasterIdLst>
  <p:notesMasterIdLst>
    <p:notesMasterId r:id="rId109"/>
  </p:notesMasterIdLst>
  <p:sldIdLst>
    <p:sldId id="257" r:id="rId2"/>
    <p:sldId id="670" r:id="rId3"/>
    <p:sldId id="951" r:id="rId4"/>
    <p:sldId id="952" r:id="rId5"/>
    <p:sldId id="953" r:id="rId6"/>
    <p:sldId id="751" r:id="rId7"/>
    <p:sldId id="570" r:id="rId8"/>
    <p:sldId id="744" r:id="rId9"/>
    <p:sldId id="745" r:id="rId10"/>
    <p:sldId id="746" r:id="rId11"/>
    <p:sldId id="748" r:id="rId12"/>
    <p:sldId id="749" r:id="rId13"/>
    <p:sldId id="752" r:id="rId14"/>
    <p:sldId id="790" r:id="rId15"/>
    <p:sldId id="755" r:id="rId16"/>
    <p:sldId id="757" r:id="rId17"/>
    <p:sldId id="758" r:id="rId18"/>
    <p:sldId id="759" r:id="rId19"/>
    <p:sldId id="765" r:id="rId20"/>
    <p:sldId id="766" r:id="rId21"/>
    <p:sldId id="767" r:id="rId22"/>
    <p:sldId id="768" r:id="rId23"/>
    <p:sldId id="769" r:id="rId24"/>
    <p:sldId id="770" r:id="rId25"/>
    <p:sldId id="774" r:id="rId26"/>
    <p:sldId id="775" r:id="rId27"/>
    <p:sldId id="791" r:id="rId28"/>
    <p:sldId id="776" r:id="rId29"/>
    <p:sldId id="777" r:id="rId30"/>
    <p:sldId id="778" r:id="rId31"/>
    <p:sldId id="779" r:id="rId32"/>
    <p:sldId id="780" r:id="rId33"/>
    <p:sldId id="781" r:id="rId34"/>
    <p:sldId id="792" r:id="rId35"/>
    <p:sldId id="782" r:id="rId36"/>
    <p:sldId id="784" r:id="rId37"/>
    <p:sldId id="785" r:id="rId38"/>
    <p:sldId id="786" r:id="rId39"/>
    <p:sldId id="843" r:id="rId40"/>
    <p:sldId id="787" r:id="rId41"/>
    <p:sldId id="954" r:id="rId42"/>
    <p:sldId id="950" r:id="rId43"/>
    <p:sldId id="845" r:id="rId44"/>
    <p:sldId id="846" r:id="rId45"/>
    <p:sldId id="847" r:id="rId46"/>
    <p:sldId id="840" r:id="rId47"/>
    <p:sldId id="793" r:id="rId48"/>
    <p:sldId id="794" r:id="rId49"/>
    <p:sldId id="841" r:id="rId50"/>
    <p:sldId id="842" r:id="rId51"/>
    <p:sldId id="795" r:id="rId52"/>
    <p:sldId id="796" r:id="rId53"/>
    <p:sldId id="797" r:id="rId54"/>
    <p:sldId id="799" r:id="rId55"/>
    <p:sldId id="798" r:id="rId56"/>
    <p:sldId id="800" r:id="rId57"/>
    <p:sldId id="949" r:id="rId58"/>
    <p:sldId id="936" r:id="rId59"/>
    <p:sldId id="937" r:id="rId60"/>
    <p:sldId id="938" r:id="rId61"/>
    <p:sldId id="939" r:id="rId62"/>
    <p:sldId id="940" r:id="rId63"/>
    <p:sldId id="941" r:id="rId64"/>
    <p:sldId id="942" r:id="rId65"/>
    <p:sldId id="943" r:id="rId66"/>
    <p:sldId id="944" r:id="rId67"/>
    <p:sldId id="747" r:id="rId68"/>
    <p:sldId id="946" r:id="rId69"/>
    <p:sldId id="947" r:id="rId70"/>
    <p:sldId id="945" r:id="rId71"/>
    <p:sldId id="905" r:id="rId72"/>
    <p:sldId id="829" r:id="rId73"/>
    <p:sldId id="834" r:id="rId74"/>
    <p:sldId id="899" r:id="rId75"/>
    <p:sldId id="896" r:id="rId76"/>
    <p:sldId id="915" r:id="rId77"/>
    <p:sldId id="889" r:id="rId78"/>
    <p:sldId id="916" r:id="rId79"/>
    <p:sldId id="917" r:id="rId80"/>
    <p:sldId id="918" r:id="rId81"/>
    <p:sldId id="919" r:id="rId82"/>
    <p:sldId id="920" r:id="rId83"/>
    <p:sldId id="948" r:id="rId84"/>
    <p:sldId id="922" r:id="rId85"/>
    <p:sldId id="923" r:id="rId86"/>
    <p:sldId id="897" r:id="rId87"/>
    <p:sldId id="901" r:id="rId88"/>
    <p:sldId id="924" r:id="rId89"/>
    <p:sldId id="925" r:id="rId90"/>
    <p:sldId id="907" r:id="rId91"/>
    <p:sldId id="930" r:id="rId92"/>
    <p:sldId id="932" r:id="rId93"/>
    <p:sldId id="933" r:id="rId94"/>
    <p:sldId id="934" r:id="rId95"/>
    <p:sldId id="849" r:id="rId96"/>
    <p:sldId id="850" r:id="rId97"/>
    <p:sldId id="851" r:id="rId98"/>
    <p:sldId id="852" r:id="rId99"/>
    <p:sldId id="853" r:id="rId100"/>
    <p:sldId id="854" r:id="rId101"/>
    <p:sldId id="855" r:id="rId102"/>
    <p:sldId id="856" r:id="rId103"/>
    <p:sldId id="857" r:id="rId104"/>
    <p:sldId id="858" r:id="rId105"/>
    <p:sldId id="859" r:id="rId106"/>
    <p:sldId id="935" r:id="rId107"/>
    <p:sldId id="446" r:id="rId10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ee minck" initials="lm" lastIdx="2" clrIdx="0">
    <p:extLst>
      <p:ext uri="{19B8F6BF-5375-455C-9EA6-DF929625EA0E}">
        <p15:presenceInfo xmlns:p15="http://schemas.microsoft.com/office/powerpoint/2012/main" userId="31c8e24cbb3b5c7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00FF"/>
    <a:srgbClr val="FF0000"/>
    <a:srgbClr val="D20000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72" autoAdjust="0"/>
    <p:restoredTop sz="96135" autoAdjust="0"/>
  </p:normalViewPr>
  <p:slideViewPr>
    <p:cSldViewPr snapToGrid="0" snapToObjects="1">
      <p:cViewPr varScale="1">
        <p:scale>
          <a:sx n="55" d="100"/>
          <a:sy n="55" d="100"/>
        </p:scale>
        <p:origin x="1258" y="43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viewProps" Target="viewProp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theme" Target="theme/theme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notesMaster" Target="notesMasters/notesMaster1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commentAuthors" Target="commentAuthor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1T03:15:21.233"/>
    </inkml:context>
    <inkml:brush xml:id="br0">
      <inkml:brushProperty name="width" value="0.09071" units="cm"/>
      <inkml:brushProperty name="height" value="0.09071" units="cm"/>
    </inkml:brush>
  </inkml:definitions>
  <inkml:trace contextRef="#ctx0" brushRef="#br0">15988 11892 1051,'33'-17'-263,"-1"0"0,5-2 0,-8 3 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4T03:39:16.302"/>
    </inkml:context>
    <inkml:brush xml:id="br0">
      <inkml:brushProperty name="width" value="0.09071" units="cm"/>
      <inkml:brushProperty name="height" value="0.09071" units="cm"/>
    </inkml:brush>
  </inkml:definitions>
  <inkml:trace contextRef="#ctx0" brushRef="#br0">5919 13024 9716,'-9'0'1456,"1"1"-1025,3 2-168,0 2-83,0 2 49,0 1 13,1 0-30,-1 0 203,0 2-225,0-1-106,-1 3-11,-1 0-67,-2 3 66,-1 1-72,-1 0 6,-2 1 106,-1 0-112,-1-1-6,-2 0 6,-1-3 0,0-1 51,0-2-1,1-3 6,-7-2-17,6-3-44,-4 0 5,8-2-6,1 0 6,1 0-45,2 0 1,0 0 38,2 0 6,-3 0-6,1 0 1,-4 0-23,-1 0 28,-2 0 0,-2 2 5,-1 0 79,-2 2 17,0 0-95,0 0 156,-1-1-156,1 0 151,0 0-124,1-1 57,3-1-12,1 0-11,-1 0-67,7 0-33,-3 0 83,10-1-44,-1 0 44,2 0 23,-1 0-67,-1 0 33,-1 2-34,-2 1-5,1 3-50,-1 4 50,1 4-50,-1 5 50,0 3-129,1 2 39,0 0-11,0 0 23,0-1-79,0-1 0,1 0 157,-2-3-140,0 1-128,0-2 66,-2 0 129,0 0 17,-3-1-50,-1-1 67,-1-1-12,0-1 51,1-3 0,0-1 6,1-1 61,0-2 6,1 0 22,0-1-5,0-1 106,1-1-191,1 0 40,-3-1-11,3 0-34,0 0-40,4-1-27,1 3 67,0 1-112,0 5-45,-1 4-61,-13 34 128,5-15 90,2-5 0,0 0-289,-3 4 289,2-3-11,2-4 11,3-5-17,4-6 11,3-3-134,4-4 0,3-1 140,6-3 0,4-2 0,3 0 234,0-1-201,1 0-16,-1 2-17,-2 1 6,-2 2 72,-3 4-72,-3 0-6,-3 5 33,-3 3 1,-2 5-45,-2 5 11,-3 3 0,-2 2 39,-1-1-39,0 0-11,4-3-40,1-3-10,1-2 27,3-6-22,4-3-173,4-5 110,4-5 35,4-2 12,2-3 72,1 0-6,0-1 0,-2 1-55,-2-2 5,1 13 22,-6 2 34,1 12 0,-6 2 6,0 5 27,0 1-33,1 3 0,0-1 28,7 17-28,-3-11 6,6 11 0,-3-16 27,3-3-33,4-3 0,2-4-5,3-7-23,1-6-6,0-8 34,2-2-34,-3-8-611,1-2 656,-2-6-143,-1 1 132,-2 1-39,-1 6-17,-2 1 56,7 18-33,-7 0 33,5 16 0,-10-2-28,0 4 72,5 20-44,-9-23 0,1 2 17,-1-1 0,0 1-17,0-1 0,0-1 50,5 12 6,1-3 627,1-4-487,0-5-61,2-7 4,0-5-71,0-7-68,1-5-6,0-3-44,0-6 44,1-3 0,-2-8-56,0-3-263,9-16 241,-8 8-44,7-10 38,-10 14 28,0 3-61,-2 5-146,0 3-207,-2 3 275,-1 3-40,4 2 230,-4 2-68,4 0 74,-1 5 5,-4 2 73,5 5-73,-5 5 5,2 3 46,0 4-40,2 3 73,1 4-300,1 0 222,-1 2 128,1 0-123,-2 2 34,-3-3 0,0 1 330,3 8-218,-4-9 0,1-2 44,0 0-66,1-3 274,19 20-353,-10-16-6,-4-7 1,0 0 78,6 1-79,1 1 6,0 1-56,0-1 0,-4-1 17,-2-3-112,0 1 28,-7-12 288,2 0-171,-5-24-33,0 1-11,1-11 307,0 6-173,3 3-129,2 0 68,4 5 10,2 1-89,4 2 45,0 1-45,3 0-5,-1-1 5,-2 0-40,1-2-27,-2-3-95,-1-3 44,1-5 107,-1-3-23,0-1-10,-1 2 38,-2 2 6,-3 6-39,-3 1 39,-2 3-17,-2 0 11,1 0 6,-2-1-5,0-3-1,-2 1 6,0 1 0,-1 2 0,-1 3-33,-1 3 33,2 2 0,0 0-62,2-1-67,1-2 129,4-5 51,0-4-46,12-17 135,-5 7-140,6-10 6,-9 16-6,6 3 117,-7 8-117,4 3 0,-7 4 56,0 3 196,1 2-123,2 3-73,1 2-22,2 1 145,1 0-84,1-1-84,0-1 23,0-2-34,-1-3 0,-2-3 39,-4-2 241,2-17-157,-8-1-55,0-14 44,-7 4-56,-2 1 117,0-2-167,0 12 39,2 0-45,2 10 0,3-3 28,4-4-28,3-7 0,4-3-664,5-7 670,1 0-244,4-1 238,0 4 6,-2 5-51,-2 6 0,-6 6-162,-4 5 146,-3 2 589,-4 2-528,-2-2 294,-1 0-311,-2-4 17,1-4 0,0-3 0,-1-3 45,2-2-45,0 2 112,2 0-112,8-8-22,0 7 22,5-8-40,-2 6 35,0-1 10,1-1-5,-3 0 0,-1-1-5,-3 1-1,-3-1 6,-4 1 0,-2-1-5,-1 1 10,1 0 68,0-2-67,3 0-1,2-1 135,0 2-140,1 1 6,-1 1-6,0 3 56,-3 2-39,1 1-17,-2 0-34,1-1 34,-1-2-151,2-4 5,1-1 40,1-5-129,0-2 173,1 0 0,1-1-366,0 2 422,1 2 12,0 4-6,0 4 11,-3 5 62,-2 1 5,-4 4-78,-1 0 294,-7-1-456,-4 0-370,-10-3-286,-4-3-73,-6-3-618,-4-3 1363,-2 0 146,0 0 291,2 2 51,4 3 201,5 3-280,4 0-56,6 1-151,3-2-56,6-1 0,3-2-5,3-2-1,1 0 346,7-11-531,-3 8 191,5-4-45,-7 12 45,0 5-72,-3 4 72,-4 4-62,-3 2 34,-5 6 174,-7 8 72,7-1-173,-2 3-45,9-9 201,4-2-83,0-2 56,2-2-169,-4-7 6,1 0-5,-2-7 50,-2 1 0,0-3-56,-3-1 0,0-4-84,-3-3 6,1-1 61,-3-2-56,0 1 67,0 2 6,1 2 0,2 4 0,0 0 0,3 2 6,1 0 56,1-2-57,4-2-5,1-1 34,1-13-40,1 9 6,-2-9-45,-2 12 40,-3 2-85,-3 1-274,-33-7 353,18 15-45,-25-4 56,30 16 62,-1 3-57,2 4 34,0 4-39,2 4-5,0 1 5,1 2 0,0 0 0,1 0 0,1-1 0,1-3 33,2-3-21,2-3 156,1-4 106,0-2-173,1-1 123,-5-5-134,1 0-23,-2-2-67,3-1 0,1-1 0,0 0-33,1-2-29,1 0 62,-1-4-73,1 0 34,1-4 22,-1-1 17,2-1-84,-3-11-45,1 7-28,-3-8-28,2 11 135,-1 1-62,-2 2 112,1 3-6,-2 4 12,0 3 67,-1 3-73,0 2-23,0 3 23,0 0 0,0 0 0,0 0-28,0 0 28,-1 0-17,0 0 23,-1 0 50,-10 0-22,5 0-29,-7-1-5,8-3 0,0-3 0,0-4-5,-5-8 133,7 5-21,-3-2-51,9 9-56,-1 4-62,1 2-22,-1 3-280,-2 4-224,-3 5 431,0 4 85,-1 2 72,-2 2 0,-1 0-68,0-1-189,-2 1 218,-2-2 39,-2 0 95,1-3-95,1 0 50,2-1-50,4-1 0,2 1 0,3-1 0,1 0 0,3-1-11,1-2 22,2-1 45,1-3 515,-2-3-324,2 0-29,-2-1-212,-1-5 27,-1-1-33,-4-5-5,-1 0-46,-1-1 29,-3-3-12,1 2 34,-1-1-50,1 3 44,1 0 1,0 4-163,0 0 39,0 3 28,0 1 62,-1 1 5,-2 2 29,0 4 5,-9 9 95,7 1 381,-12 12-134,18-10 5,-4 1-55,11-9 16,3-5-90,1-1-112,3-2-106,0-3 17,1-3-50,0-2-46,-2-4 74,0 4-376,-3 1-12,0 4-66,-2 8-812,0 2 1271,1 4 0,3-5 0,1-2 0</inkml:trace>
  <inkml:trace contextRef="#ctx0" brushRef="#br0" timeOffset="4588">18015 12768 10270,'-25'19'1871,"5"-2"-1473,11-12-90,2 0-252,0-2 56,-2-1-112,-1-1-246,-3 1 72,-4 1 73,-4 1 101,-2 2 39,-2 2-33,-2 2-6,0 2 0,1 2 0,-2 2-62,1 1-94,0 2-170,0 1 52,0 0 195,0-1 74,1-1 5,1-2-39,2-2 39,0 0-56,1-2 56,0 0 0,0 0-28,1-1 28,-2 1 0,-1-1-213,0 0 45,-1 0 11,0 0 6,-1 0 39,1 1 5,0 0 107,0 1 73,0 1 112,1 1-23,1 0-122,-6 11-46,2 3 6,-3 8 106,7-1-106,8-10 45,6-3-45,3-5 6,1 2 67,1 4 106,0 4 6,1 3-12,0 4-162,1 2 79,-3 19-152,0-14 57,0 12-1,-1-18-50,1-3 56,0-1 11,2-2 40,1-2-51,1 1 0,1-2-6,0 1 6,3-1 0,1 1 23,3 0-18,0 0-5,-2 1 0,0-1 0,-1 1 0,-2 0 0,1-2 6,-1 0 33,0-1-39,0 4-6,1-8 12,-1 3-6,0-9 0,0-2-56,0 1 56,0 1 11,1-1 51,0 2-62,0 0 0,0 3-62,1 8 62,-2-4 73,0 7 84,-1-10-12,-1 0-10,0-2 28,0-2 66,1 1-139,2-6-45,1 2 89,1-4-39,3 2 29,2 3-46,1 1-5,3 0-73,7 10 190,-3-7-134,6 5 34,-6-8-90,0 0 5,0-2 12,0 1-11,0-1-6,0 0 0,0 0 0,1 1 50,-1 0-50,2 2 0,-1 0 101,0 1-95,0-1 50,0 0 56,0-2-112,0 0 0,-1-3-34,1-1 34,-1-3 45,0-1 11,-1-1-39,-1-1-1,0-1 29,-1 1 6,-2 1 16,-1 2-62,-1 2 63,0 0-68,-1 1 0,-1 0-6,1-1-67,-1-2 68,0-3-40,1-1 45,1-2 0,-1-1 0,1 1 0,-1-1-51,1 2 12,-1 2 28,-1-1-95,1 2-40,0 0 140,1 0-122,3 0 88,1 0 40,2-2 0,2 0 34,1 1-34,13 4-28,-7 0 28,7 3 0,-7-1 0,-1 1 6,2 0 38,2-1-10,1 1 5,2-1 68,0 1-107,3-1 5,0 0-5,1 0 56,2 0 73,0-2-790,1 1 656,0-2-1,-1 0 1,-1-2 5,-1 1 16,0-1 91,16 3-107,-13-2 0,9 1 22,-15-1 40,-5-2-51,-2 1-112,5-1 96,-8-2 5,5-1 0,-9-2 67,-2 0-67,-2 0 660,-2 0-660,-3-1 6,-2 1 11,-2-1-17,-1 1-34,-1 0 23,1 0-67,-1 0 78,2 0-56,6 0 50,-1 0 6,4 2 0,-2 2 39,9 6-33,-3-2-6,7 2-39,-3-5 39,1-3 5,3-1 1,2-1 117,2 0-117,0-2-176,1 0 232,0 0 27,10 1-89,-10 1 0,7 1-33,-12 1 33,0 0 0,1-1 0,1-1 17,0 0-68,1-3 51,2-1-134,0-4 123,1 0-29,-1 0 35,0 1-438,-1-2 196,-3-1 476,-4-3-341,-1 0 101,-4-4-22,-1-1 117,7-9-51,-6 5-33,15-17 0,-13 16-73,8-8 73,-9 10 0,1 0-5,-3 2 5,0 2 0,-2 0-34,0 0 34,-2 0-101,1-2 101,-1 1-44,2-3 44,-2-1-73,1-1 84,-1-1 14,0-1 98,-1 3-118,0 0 68,-1 3-73,0 3-5,-1 1-1,-1 2-44,-1 0 362,1-1-312,-2 0 114,0-3-98,1-2 35,1-2 145,2-1-56,0-1-135,1 0 40,0 0-45,1 0-106,-1 1 33,-2 0-140,0-1 28,-3-1 101,-1-2-67,-1-2 78,2-17 17,-1 11-76,-1 4 1,1 0-31,0-3 33,1-9 90,0-8 28,-3 20-34,0-17 39,-4 23-27,-1-2 16,0-1-168,0-3-129,-3-16 17,0 9 224,-3-12 73,0 15 0,1 3 0,0 0 0,2 4 39,-1 0-5,-1 3-34,0 0 50,-1 1 62,0-2-112,-2 0 0,0-3 6,-1 0-12,-1-2-38,-1 0 27,-2 0-34,-1 1 79,-2 1-28,0 2 73,0 0-39,-1 1 83,0 2-117,1 2 6,0 1 101,2 2-57,0 0 62,0 2 68,1 1-175,0 1 202,1 1-11,0 1-184,1 0 178,-1 1-145,-5-5 39,4 5-79,-4-6 135,6 6-106,0-1-28,0-1 128,1 2-100,0-2 5,-1 2 6,1 0 16,-1 0-10,-1-1-51,-1 0-17,0 0 0,-1-3 17,-1 1 0,1-3 0,0 0 39,0-1-28,-2 0-11,1 0 0,-1-1 68,0 2-35,0 0-33,-1 1 0,0 1 39,-1 1-16,-1 0-23,-2 2 73,0-1-73,-1 1 0,0 1 0,0 0 39,-1 1-34,1 2-5,0-1 0,0 2 40,0-1-35,-14-1-5,7 3-339,-12-3 344,10 3 40,-1-1-39,1-1 33,-1-1 101,2-2 0,0-1-59,2-1-8,1-2-62,1 1 45,0-2-56,2 0-6,-1-1-38,1 1 49,0 0-5,1 1 34,-11-1-17,-3 2-17,0 0-6,0 5 6,10 4 0,-12 0 0,10 1 95,-9 2-84,12 1-11,-1 1 68,-1 2-68,-1 2 333,-9 5-333,10 0 67,-4 3-52,14-5-21,-3 2 6,6-3-11,-2 1 11,5-2 0,0 0 17,0 0-17,-3 2 0,-2 1 0,-16 9 0,4-4 0,-13 7-546,8-5 540,-2-1 12,1-1-6,1-2 0,3-2-279,-5 1 279,11-4 0,-2 1 6,14-3-6,4-1-17,2-1 466,1 1-455,1-1 276,0 2-276,-2 1-16,-1 3 16,-9 6-22,2-1 34,-14 11 27,4-5-33,0-1 95,6-5-95,10-7-72,3-3-645,3-2-1170,5-5-3799,6-5 5686,2-5 0,-2 4 0,-1 2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8T02:11:11.428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17264 15078 8052,'-9'1'711,"2"0"-711,7-1 835,-3 0-247,2 1-352,-3 1-52,4 3 63,0 1 44,-1 1-73,1 2 6,-3-1-28,2 2-84,-2-2 51,-2 7-146,-1-2 33,-1 5-50,1-1-6,-2 2 6,0 1 6,0 3 11,-3 8-17,3-7 5,-1 7-5,6-10 0,0 1 0,2 1 6,1 10 5,4-6-11,2 9 6,5-8-6,0 0-260,2 1 254,1 0-33,0-2 6,2-1 27,0-2 12,2-2-57,0-1 1,3-2-152,0-3 146,3-1 17,1-3-179,2-2 218,1-2 50,1 0-28,1-2-22,0-1-5,0 0-6,-2-1-297,-1-2 0,0-1 308,-1-1 39,3 0 84,3-3 51,4 0-791,2 0 606,3 1 11,0 2-427,0 0 416,-3 0-393,-2 0-122,-4-2 67,-3-5 218,-3-7 241,-4-10 39,-3-9 90,-1-16-1243,-2-6 1293,-8 22 0,1-1 394,0 0 0,0-1-318,7-12 0,0 0-199,-3 10 0,-1 2-366,5-9 0,0 2 394,3-9-458,-3 4 464,-4 5-12,-5 2 12,-2 1 39,-4-1 12,-1-2-69,-5-1-4,-6-5 10,-7-1-39,-9-1-36,11 25 0,-2 2-3,-20-21-303,-7 9 151,-2 11 96,-4 11-117,-3 10 245,-2 17-72,27-4 0,-1 4-51,0 5 1,0 4-90,-1 1 0,0 3-168,-4 7 0,-1 2-1209,2-2 0,0 1 1517,-3 4 0,3-3 0,-3 4 0,10-12 0</inkml:trace>
  <inkml:trace contextRef="#ctx0" brushRef="#br0" timeOffset="10742">18947 16969 7335,'-5'0'1008,"0"0"-773,2 0-72,1 0-18,-2 0 19,1 0-36,-1 0-32,1 0 10,-2 0-50,0 0 67,-1 0-28,-1 0 12,-1 0 27,1 0 51,0 0 33,1 0-128,0 0-34,1 0-50,0 0-1,0 0 34,1-1 68,1 1-29,0-2 23,0 1-23,1 1 29,1 0 324,-1 0-431,10-1 0,-1 1 39,10 3 28,-1 1-61,2 2-6,1 1 0,0-1-6,0 1 6,0-1-106,0 1 100,1-2-33,0 1 39,0 0-5,1-1 5,1 1-56,3 0 84,15 6 22,-5-1 34,11 4-84,-10-4-73,0-2 73,1-1 67,0-1-50,1-3-17,0-2 0,-1 0 6,0-5-271,0-4 271,-1-6-6,0-6 0,0-3 0,-1 0-3376,-2-1 3365,-2 1-28,-4 2-308,-4 1 342,-3 0 117,-5 0-112,-1-3-5,-2-4 5,-2-4 5,1-4 40,0-3-39,1 0 33,0 2-33,0 3 22,1 5-28,-1 3 0,-1 4 3200,-1 4-3200,-1 1 485,-2 1-485,-2 0 88,-1-1-161,-1-4 73,-2-4 0,-1-5 0,-5-5 50,-1-4-44,-6-4-6,-2-2 56,0 2 50,0 2 29,-1 5-62,0 4 55,0 5 63,-2 4-79,-1 4 34,-3 3-40,-3 2-44,-2 3 11,-4 1-28,-2 3-45,-18-2 67,11 2-221,-11 0 199,16 2-39,-1 1 39,2 1-40,-2 1-10,1 0-35,-1 3 35,-1 1 5,-1 4-11,-1 2 11,0 3 0,1 1 0,-1 4 5,2 2 18,1 3 33,0 2-17,1 2 5,11-6 1,0 1-39,-13 13 19,13-12 0,1 0-25,-7 10 0,1 0-491,1-3 547,2 1 213,1-1-331,2 1-33,1 1 5,1 2-55,0 1-57,3 2-106,3 4-270,5 4-1451,5-14 1,3 1 1233,3-1 0,1 1 795,1 6 0,1-2 0,3 3 0,-1-10 0</inkml:trace>
  <inkml:trace contextRef="#ctx0" brushRef="#br0" timeOffset="18184">20514 16568 9671,'1'-6'325,"1"2"-157,-2 1-17,0 2-28,1-3-89,0 3 240,-1 0-212,2-1-62,0 1 6,3 0 66,1 0-38,3-2 22,4 0-45,4-2-5,4 0 50,5-2-23,19-4-21,-8 5-12,14-2 5,-15 6-5,-1 1 6,0 1-6,-5 3-51,-2 3 7,-4 3-40,-2 5 78,-2 1-207,0 3 79,-1 3-23,0 2 6,0 2-68,2 2 186,-1 3-450,2 0 360,0 3-112,0 0-40,1 2 39,-2-3 91,0 0-45,-3-2-85,-2-2-117,-4-1 6,-2-3-219,-3-1-106,-3-1 711,-3-1 78,0 0 521,-4 0-89,-2 2-196,-3 2-135,-2 3 78,0 2-478,-1 3 282,2 1 1,0 1-56,1 0-6,1-1 0,-1 0-6,-1-3 6,0 2 0,-2-3 0,-4 0 0,-2-1-11,-5-3-219,-5 0-67,-6-4-162,-10-1 459,15-11 0,-2-1 95,-6-2 1,-2-1 150,-6-1 0,0-2-989,-1 0 0,0-2 877,3-1 1,2-1 11,7 0 0,3-2 35,-21-4 32,10-4-22,0-2-797,-3-5 724,2-4-118,3-6-510,7-6-426,7-18-469,7-1 1405,12 20 0,1 1 0,0-2 0,4 7 0</inkml:trace>
  <inkml:trace contextRef="#ctx0" brushRef="#br0" timeOffset="19112">22248 16039 10881,'-3'33'71,"-1"-1"0,1-1 0,1-3-66,7 3 1,3 3 5,8 3-1131,5 4 1125,4 2 62,5 0-67,4 0-1016,3-2 904,5-3 62,3-4 13,-21-19 1,2 0-73,0-2 0,1-2 36,2 0 0,0-1-45,3-2 1,2 0-88,3 0 1,1-2-87,1-1 0,1 0-107,-1 0 0,1-1-42,-5-2 1,0 0 55,-1 0 0,-1-1-156,-3-1 0,0 0-1,1-3 1,-1 1 0,1-1 0,-6-1 0</inkml:trace>
  <inkml:trace contextRef="#ctx0" brushRef="#br0" timeOffset="19458">23436 16539 7289,'19'-40'644,"0"1"0,-1 0 1,-2 2-295,-4 6 0,-1 0-1185,-1 0 1,-1 0 1044,-1 0 0,0 0-28,-1 1 0,-1 0 11,0 1 0,0 0-269,2-25 328,-1 3 302,-3 2-470,-1 1-22,-3 1-6,-2 0-41,-6-1 35,-6 0-44,-8 0-6,-8-1-394,13 26 1,-2 0 365,-2 0 0,-1 1 28,-2 1 0,-1 2 371,-2 0 0,-2 3-338,-2-1 1,-3 3-31,-4 2 0,-3 3-771,-6 1 1,-2 3 806,-6 3 1,-2 4 14,17 2 0,0 2 0,0 2 5,0 1 1,0 1 0,0 3-43,3 1 0,0 1 0,1 2 7,1 0 0,0 1 0,2 1 10,-11 6 0,2 1-68,-4 3 0,1 0-1392,8-4 1,1 0 1425,5-3 0,2-2 0,-3 5 0,20-16 0</inkml:trace>
  <inkml:trace contextRef="#ctx0" brushRef="#br0" timeOffset="35442">20768 12049 13474,'-4'0'140,"1"0"11,3 0-151,3 2 6,-2 1 0,2 2-6,-3 0 0,0 0 5,0 2-5,0 0 6,-2 1-6,-2-2 11,-3-1-11,0-1-224,-4-1-140,2-2 162,-1 0 62,3-3 135,1-1 5,1-3 28,2 0 17,2 0-1,0 1 1,2-2 6,3 2-18,2-2-33,4 0 0,1 1-89,-1 0-57,-1 2 180,0 2-34,-3 1 123,0 3-34,-3 2-16,-1 3-28,0 4-11,-1 2-1,-1-1-27,0 0 11,0-1 61,0-1-72,0-3 94,-2-1-44,-1-2-56,0-3-207,-1 0 11,0-1 123,-1-4 68,-3-5 5,2-2 11,0-5-11,4 4-39,2 0 33,0 2-5,0 1-28,0 3-73,1 1-11,0 2-135,2 1 152,0 2 106,0 0 0,0 0 84,-1 3 5,0 2-50,0 3-5,-1 1 5,0-1-5,-1 0-34,0-2 0,0-2 0,-2-1-67,-1-1-135,-3-2-34,-1 0 96,-2-2-11,2-2 61,0-3 51,3-1 39,2-3-50,8 4 50,0 0 106,5 6 29,-2 1-12,-3 5-123,-3 2-146,-1 7-2715,-8 0 2861,-2 2 0,1-7 0,0-3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8T02:17:48.274"/>
    </inkml:context>
    <inkml:brush xml:id="br0">
      <inkml:brushProperty name="width" value="0.09071" units="cm"/>
      <inkml:brushProperty name="height" value="0.09071" units="cm"/>
    </inkml:brush>
  </inkml:definitions>
  <inkml:trace contextRef="#ctx0" brushRef="#br0">1892 8721 7867,'3'-5'1479,"0"1"-67,-3 4-1379,0 0-22,3 0-11,1 0 0,3 0-72,2 0 60,1 0-16,0 0 28,3 0 79,0 0-79,1-1 5,2 0 1,-1-1 33,2-1 23,-1 0-62,0 1 0,0 2 0,0-1 5,-1 1-5,-1 0 34,0 0-34,0 0 0,-1 0-84,-1 0 78,0-1-44,1-1 16,1-2 29,1 0-1,1 0 1,0-2 5,0 1 5,-1-1 40,0 1-39,-1 1 22,1 3-28,0-1-6,0 2 6,1 0 56,0 0-56,1 0 67,0 0-61,-1 0 55,0 1-55,-1-1-12,-2 1 12,0 0 28,-3-1-34,1 0-118,-1 0 118,-1 0 230,7 0-225,-2 0 68,5 0-62,-4 0 23,1 0-34,3 0-56,-2-3-28,2 0-23,0-2 102,-2 0-6,0-1 11,-1 0 11,-2 1 0,0 2 62,-2 0-73,1 2-6,-1 1 6,1 0 6,0 2-6,1 2 50,-1 3 6,0 1-5,-1-2-46,0 2-5,-1-3 17,1 0-17,-2-2-106,1-1 38,0-2-16,0-1 84,1-4 34,1-4-34,2-3 6,4 0 229,15 2-101,-6 4 23,27 8-79,-22 5-22,10 5-50,-18-2-6,-1-1 0,-5-2 0,-4-2-140,-4-1-34,-3-2 62,-3-2 107,-2 0 5,-1 0 5,1 0 35,3 0-40,3 0-381,7-1-1114,2 1 1495,5 0 0,-11 0 0,-2 0 0</inkml:trace>
  <inkml:trace contextRef="#ctx0" brushRef="#br0" timeOffset="12524">3939 8631 8612,'1'7'1541,"0"0"-1088,-1-3-217,0-1-7,1-1 1446,-1-1-1602,0 1-34,0-1-33,0 3-6,0 0 28,-2 2-23,-2 2-5,-3 2 0,0 3 6,-1 3 0,0 3-6,-2 3-45,0 4 39,-1 3 6,-2 2-84,0 1 79,-1 0-135,1 0 84,1-1-129,1-1-118,2-2-84,-1-2-189,3-5-388,0 0-1209,2-5 2173,-1-1 0,4-7 0,0-4 0</inkml:trace>
  <inkml:trace contextRef="#ctx0" brushRef="#br0" timeOffset="12916">3660 8879 11715,'45'-26'830,"0"4"-662,-11 12-84,6 0-23,3-3 12,3 0-73,0-1-112,-2 1-157,-6 2-28,-6 4-95,-9 4-252,-10 1-476,-6 7 1120,-7 1 0,0 0 0,0-1 0</inkml:trace>
  <inkml:trace contextRef="#ctx0" brushRef="#br0" timeOffset="13257">3918 8950 6988,'1'9'1176,"0"-2"1,-1-7-880,4 38 83,-2-15-16,5 33 23,-3-23-46,1 2-61,1 3-16,-1 0-24,1-1-94,-1-4-90,-1-4-45,0-7-5,-2-5-6,0-6-420,-1-6-1451,-1-3-123,-2-14 1994,-1 1 0,0-3 0,0 6 0</inkml:trace>
  <inkml:trace contextRef="#ctx0" brushRef="#br0" timeOffset="13758">3957 8937 10310,'52'-25'0,"-9"5"-6,-31 21 6,-1 4 0,-1 4 0,-1 4 50,-1 3-10,-3 0 66,0 2 185,-1 0 23,1 2-23,-1 1 163,3 17-314,-1-6-45,3 13-11,-1-11-45,0 0-28,0 0 51,1 0-463,-2 0 401,1-2 18,-2-1-91,1-2 79,-3-2 28,0-2 5,-2-4-34,-1-3-213,-1-3 528,-2-8-612,-3-2-41,-5-10-205,-3-5-22,-12-16-464,0-4 1024,-7-9 0,15 19 0,4 4 0</inkml:trace>
  <inkml:trace contextRef="#ctx0" brushRef="#br0" timeOffset="13939">3911 9136 12090,'46'-12'315,"6"-2"-315,-24 7-231,5-1-357,-16 4-246,-6 2 22,-5 1-1457,-5 4 2269,-7 1 0,2 0 0,-1 0 0</inkml:trace>
  <inkml:trace contextRef="#ctx0" brushRef="#br0" timeOffset="14085">4000 9225 10912,'29'-11'-614,"1"0"1,21-12 613,-24-11 0,-13 16 0,-4 4 0</inkml:trace>
  <inkml:trace contextRef="#ctx0" brushRef="#br0" timeOffset="14344">4673 8741 10618,'0'-3'1500,"0"0"-1213,0 3-287,-32 38-73,16-13-98,-4 3 0,-1 1-580,3 6-190,-2 3-925,2-4 1866,1-2 0,8-16 0,3-6 0</inkml:trace>
  <inkml:trace contextRef="#ctx0" brushRef="#br0" timeOffset="14527">4483 9036 9817,'-5'0'2700,"0"0"-1866,5 0-593,22 40-118,-12-20-431,4 7 0,-1 0 314,-4-2 225,-1-1-276,-2 0-191,-1-3-486,-3-3-931,-1-6 1653,-1-6 0,0-3 0,0-3 0</inkml:trace>
  <inkml:trace contextRef="#ctx0" brushRef="#br0" timeOffset="14927">4528 9037 9430,'5'-3'1636,"-2"1"-1345,-3 2 62,43-25 83,-18 13-313,6-4 1,2 0-1014,3 2 974,4 2-79,-1 2 68,0 2-334,-1 3 261,-2 2 0,-4 2 5,-3 3 124,5 11 106,-13 2 17,2 11-56,-15-1 0,-4 5-45,-2 1-83,-2 3-35,-3 0-33,-3-2-425,-9 7-124,1-14-195,-5 1-180,1-18 130,-5-4-2118,-3-8 2912,-3-6 0,13 3 0,4-1 0</inkml:trace>
  <inkml:trace contextRef="#ctx0" brushRef="#br0" timeOffset="15272">4704 9075 9744,'-11'47'28,"2"-9"-185,9-32-375,0-3 111,1-3 181,1-6 27,3-4-78,0-6 291,2-3 179,2 0 403,1 0 63,3 2-119,2 4 51,2 3 151,1 5-56,1 3 499,2 12-706,-7 2-213,-1 11-78,-10-1-62,-2 1-112,-4 0-146,-2-2-134,-5-2-1860,-11-2-2312,5-8 4452,-7-3 0,15-5 0,2-1 0</inkml:trace>
  <inkml:trace contextRef="#ctx0" brushRef="#br0" timeOffset="15524">5242 8843 11396,'7'0'1109,"-2"0"-840,-5 0 56,0 0-17,35-2-140,-15-2-50,29-3-57,-21-1-61,-1-1 0,1 1-201,-5 1-415,-3 3-511,-6 1-463,-4 2 1590,-6 3 0,-2-1 0,-2 1 0</inkml:trace>
  <inkml:trace contextRef="#ctx0" brushRef="#br0" timeOffset="15706">5327 9075 10981,'37'-18'-103,"-1"-1"0,-2 3 1,-1-2-1349,2-5 0,-1 1 1565,3-4 0,-11 8 0,-4 2 0,-15 9 1</inkml:trace>
  <inkml:trace contextRef="#ctx0" brushRef="#br0" timeOffset="15957">5493 8876 12180,'-5'3'1305,"0"0"-1181,5-3 21,-16 49-72,5-17-804,-2 5 1,0 2 730,-6 10 6,-3 4-6,0-2 44,2-2-167,3-8-387,3-9-2688,6-13 218,4-18 2980,7-12 0,-1-1 0,2 1 0</inkml:trace>
  <inkml:trace contextRef="#ctx0" brushRef="#br0" timeOffset="16159">5444 9037 13838,'-4'36'52,"0"0"1,1-2-1,1-2 161,0 10-975,2 0 768,5-5-6,4-4-90,8-9 378,3-8-473,4-8-532,4-14-952,2-8 1706,0-12 1,-14 11-1,-4 1 1</inkml:trace>
  <inkml:trace contextRef="#ctx0" brushRef="#br0" timeOffset="16659">5849 8865 13287,'31'-7'235,"0"0"0,22-6-195,-32 7-40,-4 1-44,-6 2-174,-5 1-176,-3 4-889,-13 10-974,-3 4 2257,-10 12 0,10-13 0,1-2 0</inkml:trace>
  <inkml:trace contextRef="#ctx0" brushRef="#br0" timeOffset="17048">5867 9103 12343,'32'-21'-426,"0"1"0,15-11-1215,-26-17 257,-16 25 74,-1-2 1310,-9 16 67,-1 5 1232,-5 2-15,2 3-394,0 4-196,4 3 113,2 5-291,3 2-119,0 2 107,0 12-341,1-6-57,-1 10-33,2-9-17,-2 0-56,2 0 5,-2-1-5,3-2-112,1-3-128,4-1 156,0-8 44,4-1 40,-1-8-5,2-5-29,1-5-285,2-10-247,1-7-319,3-7-386,3-11-2145,-1-2 3416,0-2 0,-10 22 0,-4 9 0</inkml:trace>
  <inkml:trace contextRef="#ctx0" brushRef="#br0" timeOffset="17411">6166 8849 9906,'52'-18'650,"-6"2"-650,-23 5-28,-3-1-28,-2 1-196,-5 1-230,-3 1 230,-6 2 146,-1 2 106,-3 3 616,0 0 1366,-6 13-1415,3 0-86,-4 12-139,3-1-85,0 3-21,-2 4-57,0 4-112,-3 2-28,-2 3-39,-1 1-623,0-1 248,-1-3-437,2-6-443,2-6-542,5-11-1895,1-6 3692,3-11 0,0 4 0,0-4 0</inkml:trace>
  <inkml:trace contextRef="#ctx0" brushRef="#br0" timeOffset="17671">6317 8976 10192,'2'-2'2341,"0"0"-1467,-2 2-700,1 33 27,1-12-78,0 29-33,2-18 16,-1 4-291,0 3 258,-1 4 47,-1 0-104,-1 14-16,0-19-72,0 5-248,1-25-452,-1-8-1559,1-6 1043,0-21 1288,0-12 0,0 5 0,0-1 0</inkml:trace>
  <inkml:trace contextRef="#ctx0" brushRef="#br0" timeOffset="17922">6294 9043 9766,'3'0'2767,"0"0"-1725,-3 0-667,29 0 0,-12 0-117,26 0 11,-9 2-202,-10 0-67,4 1-174,-16 0-386,-6-1-2565,-9-1 3125,-8-1 0,4 0 0,-2 0 0</inkml:trace>
  <inkml:trace contextRef="#ctx0" brushRef="#br0" timeOffset="19891">6808 8793 12595,'0'30'476,"0"0"0,0 26-286,0-26-50,2 4-11,1 4-28,2 3-28,-1-11 0,0 2-73,3 15-842,-2-17 1,0-1 841,0 7 183,1-6-183,-2-7-263,0-7-342,-3-7-2274,1-5-224,-2-20 3419,-3-1 0,2-4 0,-2 8 0</inkml:trace>
  <inkml:trace contextRef="#ctx0" brushRef="#br0" timeOffset="20342">6841 8649 9391,'6'-3'986,"-1"1"-807,35-6 95,-13 3-1585,3 0 0,2 0 1731,8 0-117,2 1 365,1 2-651,-2 1-17,-2 1-162,-5 2-191,-5 3 90,-7 4 134,-4 3 589,-5 1-494,-3 2 28,-1 2 6,-1 3 34,0 2 296,3 4 96,1 5-73,2 3 129,1 5-39,1 5 372,-1 5-613,1 6-138,-9-26 1,0 1 16,-1 1 0,0 0-62,0 1 1,-1 0 25,0 0 0,-1-1-26,-1-1 1,1 0-20,1 23-6,-1-7 56,-1-11-352,-2-9-236,0-10-1210,-1-9-1696,0-10 3444,-4-7 0,4 2 0,-3-1 0</inkml:trace>
  <inkml:trace contextRef="#ctx0" brushRef="#br0" timeOffset="21259">7080 8737 11441,'-7'-1'1949,"1"0"-1674,6 1 195,0 0-397,-31 40-34,19-22-17,-6 7 1,1-1-23,11-9-163,2-4-257,2-5 68,2-3 94,1-2-28,5-5 107,3-3 179,5-5 0,4-3 67,1 1-61,11 0 16,-8 7-16,7 1 140,-13 6 72,-2 1-95,-4 4 129,-2 2 67,-5 4-156,-1 1 111,-5 12-190,-3-2-22,-6 11-12,-4-4-44,-2 2 44,-1 1-50,-1-2-140,2-4-89,2-5-264,3-8-6,2-6-1696,-2-8 1360,3-9 264,-2-7 185,4-6-399,-3-12 1261,4 11 146,0-5-123,6 16-141,0 3 185,5 5-89,3 2 61,7 1-78,5 2-151,5 0 95,3 0-152,2 1-44,2 3-73,1 3-22,-1 5-51,-2 2-78,4 11-28,-13-9-79,2 10 90,-16-14-50,-2 1-107,-7-7 34,-4 1 134,-4-1-28,-6-1 39,-1 1-50,0 1-44,1-1 128,3 2 95,2 0 11,5 0-50,3 0-45,2 0 90,2-1-56,5 0 28,1 0 5,7-1 85,2-1-18,9 2-72,-1-1-73,-2 1-39,-7-1 39,-10-1 0,-2 3-213,-5 2-341,-5 2-337,-5 2-297,-8 3-2027,0-2 3215,-1 1 0,10-7 0,5-3 0</inkml:trace>
  <inkml:trace contextRef="#ctx0" brushRef="#br0" timeOffset="21722">7178 9314 6658,'-6'5'3668,"1"0"-2867,5-5-129,0 0-218,36 0-84,-19 2-68,27 0-50,-31 1-128,-2 0 10,-4 0 79,-4 0-213,-1 0-364,-8 2-79,-4-1-408,-6 2-191,-4 1 56,-1 2 0,-1 0-436,2 3 599,0-1 391,3 1 432,1-1 549,2-1 364,2-2 212,1-2-194,2-2-114,3-3-161,2 0-253,1-1-90,1 0-100,-1 0-207,1 0-6,-1 1-168,1-1 112,-2 2 50,2-1-11,0 1 12,1-1-46,1 0 102,3-1 122,3 1 97,6-1 4,4 0 101,3-2-162,4-2 62,4-2-96,3-2-73,1-1-33,2-1-73,0-1-95,-2-2-588,-2 0-2252,-6 1 2935,-7 2 0,-9 5 0,-4 2 0</inkml:trace>
  <inkml:trace contextRef="#ctx0" brushRef="#br0" timeOffset="87258">15094 11207 15345,'-7'-2'117,"-2"0"-66,-12 1-51,2 0-6,-6 0 0,5 1 6,-1 0-67,0 0 62,1 4-29,-1 3 6,2 3 28,1 3 34,0 1-34,2 2 50,-2 2-100,1 0 38,-1 2-27,1 1 39,-1 3 11,0 2 23,0 2-34,0 1 0,2 2-6,3-1-33,2 0 39,6-2-112,2-3 51,4-1 16,6-3 34,4-2 11,8-3 84,6-3 44,3-3-44,4-4 40,2-3-34,0-1 61,-2-4-84,-2-1-67,-4-3-5,-5-2-1,-3-1-16,-5 0 10,-1 1-10,-2-1-471,7-2-6,-4 4-330,8 1-783,-6 5 1612,0 3 0,-7-2 0,-3 2 0</inkml:trace>
  <inkml:trace contextRef="#ctx0" brushRef="#br0" timeOffset="87614">15149 11583 10203,'0'-3'1753,"0"1"-1125,0 2-393,3 19 252,1 7-224,1 12-55,1 1 49,-2 11-184,-1-12 0,0 13-525,-2-18 452,-1-3-179,1-6-409,-1-6-73,0-8-2246,0-5 2907,0-16 0,0 8 0,0-10 0</inkml:trace>
  <inkml:trace contextRef="#ctx0" brushRef="#br0" timeOffset="88286">15398 11605 13177,'-1'11'1148,"-1"-2"-946,-1-8-23,-2 2-78,-1-1 5,-3 0-100,0 1 84,-19 6-57,10-3-33,-12 6 11,14-4 1,2 2-12,-2 4 0,6-4-51,-2 1 51,7-5 0,0-1 0,1-2 0,2 0 6,-1-1-1,1-1-5,-1 0 0,-1 1 0,0 0 0,-1 0 0,1 0 12,-2 0-74,2-1-22,0 0 45,2-1-247,0 0 325,10 5 12,-1 0 22,11 7-34,-2 0-28,3 1-11,2 1 56,1 0-56,8 4 6,-10-4-6,5 3-6,-14-8-78,-2-1-151,-4-2-180,-2-2-262,-2-1 193,-1-2 0,0 0 1</inkml:trace>
  <inkml:trace contextRef="#ctx0" brushRef="#br0" timeOffset="89100">15253 11011 10298,'0'-7'1400,"0"2"-609,0 5-573,33 6-39,-16-1-84,28 6 68,-25-2-40,-1 4 11,-1-1 74,-3 3-40,-3-1-28,-5 1 72,-2-1 7,-4-1-79,0-1-34,-3 0-61,-2-1-34,-5-1 62,-4 0-73,-2-3 0,-1 1 22,-1-1-16,0 0-6,2 1 0,1 0 0,2 1-6,2 0-10,2 1 16,2-3 0,2 0-51,2-3-72,1-1 78,1-1 45,2-1 39,4 1 258,12-1 45,11 0-219,2 0 6,11-1-129,-20 0 0,3 0-90,-13 0-1327,-4 0-840,-4 0 2257,-3 0 0,-3 0 0</inkml:trace>
  <inkml:trace contextRef="#ctx0" brushRef="#br0" timeOffset="92008">15845 11344 14348,'9'-3'358,"2"1"-313,2 2 28,3 1-34,2 0-39,0 0 6,-1 1 5,0-1 28,0 1-39,-4-1-246,-2 1-225,-7-2-178,-2 0-3911,-7 0 4560,-2 1 0,0-1 0,2 1 0</inkml:trace>
  <inkml:trace contextRef="#ctx0" brushRef="#br0" timeOffset="92297">15781 11610 14908,'5'0'-39,"2"1"50,14-2 6,0-1-17,2-2-236,2-1-424,1 1-768,0 0-3143,8-1 2768,-1 0 1803,7 1 0,-19 1 0,-5 1 0</inkml:trace>
  <inkml:trace contextRef="#ctx0" brushRef="#br0" timeOffset="149341">8989 11499 9688,'4'-8'1126,"-1"2"-908,-3 6 124,0 0-62,0-6-45,0 4 34,0-4-191,0 4 259,0 0-41,0 1-195,0-1-95,0 1 44,0-1-50,0 1-5,0-1-46,0 1 51,1-1 0,0 0 0,1 0-73,1 1 62,-1 1-73,1 0 84,-1 0 51,0 0-46,0 0 85,0 0-40,-1 1-44,1 1 83,-1 2-55,0 2 11,0-1 0,0 2-40,-1 0 51,0 0-50,0 0-1,0 1 29,-2-1-34,-1 0-11,-2 0-45,-1-1-34,-1-1 23,0 0 5,-1-2-22,0-1-117,-1-1 5,1-1 101,1 0 39,1-5 56,1 0 22,2-5-11,2-1-11,0-2 17,1-1 56,2-1-40,2-1-33,2 1-67,2 1 28,0 3-107,1 2-213,1 4 186,4 3 184,-3 6 23,2 4-34,-4 6 112,0 10-107,-4-3 1,0 4-6,-3-8 11,-2-4 51,0-1-51,0-4 28,0-3-39,-3-3-11,-1-1 11,-5-4 0,-3-3 73,0-5-73,-2-5-6,0 0 0,3-1-33,2 3 34,4 3 5,3 3-6,2 3-268,4 2 274,0 2 33,4 0 34,-2 1-11,-2 3 6,-1 1 5,0 5-28,-2-1-5,0 2-34,-1-2-112,0 0-84,-4-2-34,1-3-761,-9-1 560,3-3 336,-2-2 95,6-1 0,1-3 0,3 2-123,0 0 123,2 0 0,-1 4 0,1-1 0</inkml:trace>
  <inkml:trace contextRef="#ctx0" brushRef="#br0" timeOffset="192169">9314 10023 11738,'4'3'963,"0"0"-772,-4-3-578,1 0 146,1 0-207,0 0-330,1 0-555,0 0-1490,0 1 2823,0 1 0,-1 1 0,-1-2 0</inkml:trace>
  <inkml:trace contextRef="#ctx0" brushRef="#br0" timeOffset="192331">9322 10029 12287,'7'34'-292,"-1"0"1,1 1 0,-2-7 0,-4-16-1,0 2 1</inkml:trace>
  <inkml:trace contextRef="#ctx0" brushRef="#br0" timeOffset="192693">9411 10806 11116,'1'35'-401,"0"-4"1,-1-24 0,0-1-1</inkml:trace>
  <inkml:trace contextRef="#ctx0" brushRef="#br0" timeOffset="192860">9435 11089 11950,'0'48'168,"0"-8"-610,0-29-1104,0-1 1546,0 0 0,0-5 0,0-1 0</inkml:trace>
  <inkml:trace contextRef="#ctx0" brushRef="#br0" timeOffset="193082">9464 11464 9447,'0'4'476,"0"-2"-369,0-2-102,0 16 34,0-7-33,0 22-241,3-12-1552,0 6 1787,4-3 0,-3-10 0,-1-3 0</inkml:trace>
  <inkml:trace contextRef="#ctx0" brushRef="#br0" timeOffset="193448">9645 12389 7386,'0'0'0</inkml:trace>
  <inkml:trace contextRef="#ctx0" brushRef="#br0" timeOffset="193673">9714 12938 12337,'9'51'-751,"0"-4"-1013,-4-33 1764,2 3 0,-4-8 0,-1-2 0</inkml:trace>
  <inkml:trace contextRef="#ctx0" brushRef="#br0" timeOffset="193865">9876 13542 9156,'7'50'-764,"-1"-13"0,-5-32 1</inkml:trace>
  <inkml:trace contextRef="#ctx0" brushRef="#br0" timeOffset="213124">10559 10412 10886,'-4'7'482,"1"1"-482,0 6-1103,1 0 1103,2 4 0,-1-9 0,1-2 0</inkml:trace>
  <inkml:trace contextRef="#ctx0" brushRef="#br0" timeOffset="213289">10302 11005 9565,'-27'46'-440,"1"1"0,5-11 1,2-2-1,-4 9 0,14-25 1</inkml:trace>
  <inkml:trace contextRef="#ctx0" brushRef="#br0" timeOffset="213427">10064 11418 8629,'-16'29'427,"0"0"1,2-2 0,1-2-277,0 5-151,1-2-56,3-1 56,-1 1-11,0-1 11,-1 2-34,0 0-22,-4 5-1714,1-2 1770,-2 3 0,8-17 0,2-5 0</inkml:trace>
  <inkml:trace contextRef="#ctx0" brushRef="#br0" timeOffset="213755">9407 12782 9654,'-11'33'194,"0"0"0,1-1 1,-1-3 57,-3 11-73,-3-2-179,-1-1-274,0-5 274,0-7 0,8-12 0,3-6 0</inkml:trace>
  <inkml:trace contextRef="#ctx0" brushRef="#br0" timeOffset="-212857.73">3113 15985 7296,'-5'-1'1316,"2"1"-274,3 0-717,-9-4 78,7 4-33,-7-4-23,9 4 275,0 0-589,5 2 23,-1-1 0,6 1-50,-2-1 67,0 0-68,0 0 1,0-1 0,0 1-6,0-1 0,-1 0-73,0 0-90,0 0 68,0-2-84,-1-1 67,1-2 101,-1-1 11,0 1 5,1 0-5,-1 1-179,2 1 22,0 1 157,0 1 6,1 1 39,0 0-12,-1 0-16,1 0 56,0 0-39,-1 1 38,-1 1 7,-1 0-40,-1 0-33,-1-1-6,0 0-40,-1-1-16,2 0 56,0 0 12,2 0 66,1-2-78,2 0-45,-1-2-134,0 2 179,-1 1 0,0 0-6,0 1-10,-2 0-74,0 0-61,-1 0 5,-1 0 79,-1 0 11,0 0 56,-1 0-73,1 0 23,0 0 33,0-1 17,1 0-6,1-1-33,0 0 22,0 1 17,0 1 34,-1 0 78,1 0-22,-2 0-79,0 0 118,0 0-6,0 0-62,1 4-21,-1 1-40,1 2-2124,-2 3 2124,-1-5 0,0 1 0,-1-6 0</inkml:trace>
  <inkml:trace contextRef="#ctx0" brushRef="#br0" timeOffset="-197981.73">1611 10106 12287,'1'5'-113,"1"1"119,-1 1-6,1 3 0,0 2 0,1 3 0,0 11 6,-1-3 5,0 7-11,0-8 0,-2-2 0,2-2 0,-2-2 5,0-3-5,0-4 0,0 0-33,0-2-331,0 0-975,0-3 1339,0 1 0,0-3 0,0 0 0</inkml:trace>
  <inkml:trace contextRef="#ctx0" brushRef="#br0" timeOffset="-196731.73">1256 12275 11514,'23'0'442,"-2"0"-229,-9 1-33,-2 2-18,0 1-61,-1 3-12,-2 1-44,-1-1 67,-2 2 51,0-1-68,-2 1-11,-1 1-6,-1 2-27,0 2 5,-2 0-51,-1 3 6,-4 0 1,0 2-12,-1-1 5,1-1 1,-1-1-6,1-1 5,0-3 1,2-2-6,1-2 0,2-3 0,1 0-6,0-4-223,1 1 229,4-4 50,2-1-50,5-3 11,1-1-11,2 0-33,0 0-90,1 0-387,-3 2-437,-1 2-3371,-2 2 4318,-3 3 0,-3-2 0,-2 2 0</inkml:trace>
  <inkml:trace contextRef="#ctx0" brushRef="#br0" timeOffset="-195319.73">422 14379 12455,'2'-3'347,"2"1"-224,7 2-72,1 1 5,1 1-56,2 2 5,-1 2 1,1-1 5,-2 0-5,-1 1 11,-3-1 78,-1 1 28,-3 1-50,-2 0 28,-2 2-96,0 2 12,-1 0 17,-1 4-34,-2-1 0,-2 2-23,-4 1 23,-1-1 0,-1-1-61,-1-3 55,2-1 0,0-3-44,2-2-129,1-3 100,3-1-38,2-1-40,1-1 157,8 0 0,1-2 6,8 1-6,0 0 0,2 0 0,0 2 5,0 5-5,-1 4 39,-3 7-33,-3 5 33,-3 3-39,-4 2 6,-1 0 55,-3 1-16,-2-2 11,-3-1-22,-4-4-34,-4-4-101,-2-6-101,-1-6-246,0-3-79,2-10-531,-1-7-3339,4-7 4397,1-4 0,6 13 0,2 3 0</inkml:trace>
  <inkml:trace contextRef="#ctx0" brushRef="#br0" timeOffset="-194293.73">1220 10957 10567,'3'12'1635,"-2"-1"-1343,0-6 44,-1-1 11,2-2-95,-2 0-123,0 1 50,0-1 1,0 4-130,0 3 28,0 5-78,0 7 0,0 8 6,0 11-520,0 9 514,-2 7 8,0-25 0,0 0 6,0 1 0,0-1-11,-1 2 0,1-1-456,0-1 0,0-1 453,0-1 0,0 0-56,-1 21-407,0-8 307,2-10-63,0-10-380,1-8 39,0-8-728,0-3 1529,-1-16 1,1 10 0,-1-9 0</inkml:trace>
  <inkml:trace contextRef="#ctx0" brushRef="#br0" timeOffset="-193914.73">1111 11553 11239,'-5'-1'1602,"1"1"-980,4 0-560,0-3-6,0 10-17,1 1-39,3 13 5,2 2 7,4 1-12,2 1 16,-2-2-16,1-3 0,-1-3-78,-1-4-107,-1-4-28,5-4 174,-3-6 34,6-8-29,-4-5-61,2-5-488,3-5-1013,-1 1 1040,0 2 0,-7 10 0,-3 4 0</inkml:trace>
  <inkml:trace contextRef="#ctx0" brushRef="#br0" timeOffset="-193128.73">1083 13038 12158,'0'-6'1081,"-1"1"-991,0 6-18,-2 6-66,-1 5 0,0 6-1,-2 7 1,0 6 27,-2 6-33,2-4 0,0 2 0,-5 21 20,3-17 0,1 1-20,1-9 0,-1-2-594,0 2 1,0 0 573,0 1 1,-1 0 19,0 0 0,0 0 28,0-1 0,0 0-28,0-3 0,0 1 6,-8 21-6,3-7 0,1-9-6,3-10-520,3-10-287,3-7 382,2-7-23,1-9 817,0-6-3225,0-25 2862,0 9 0,0-1 0,0 20 0</inkml:trace>
  <inkml:trace contextRef="#ctx0" brushRef="#br0" timeOffset="-192677.73">795 13611 9996,'-1'-6'1260,"0"1"-605,1 5-565,-4 0-34,2 0-45,-2 4 0,2 2 23,2 6-29,0 5 57,0 2-12,1 3 1,3 2-51,2 0 17,4 3-17,0-1 107,0 1 72,-1 0-67,0-1-11,-2-2-57,2-4-77,2 1-34,-3-10 39,4-1 28,-4-8 67,1-2-67,2-7 28,1-4-168,11-22-118,-4 5-358,10-12-303,1 11 919,13 0 0,-18 13 0,4 3 0</inkml:trace>
  <inkml:trace contextRef="#ctx0" brushRef="#br0" timeOffset="-189731.73">18638 15436 11463,'12'-2'101,"-2"1"45,-5 2 61,0 0 6,2-1-56,1 1-39,2-1-12,3 0-56,3 0-50,2 0-5,2 0-135,3 0 28,1-3-1,13-5-32,-8 0 55,9-4-11,-13 4-11,8-1 112,-1 1 0,-1 3 39,-6 1-5,-9 4 16,-1 1-44,1 4 168,9 8-118,-5-2-6,9 3-50,-7-7 180,12-3-74,-7-2 23,8-1-39,-11-2-12,-1-2-5,-2-1-23,-1-2-22,-1 1-28,-2 3 0,-1 1 6,2 1-1,-1 6 7,3 3 49,1 7-55,1 2 33,0 0-33,0 1-1,-2-3 34,-2 1-39,-2-2 0,-1 0 12,-3-2-7,-1-1-5,-1-2-39,0-2 33,2-1-5,1-2-34,2-3-111,2 0-7,3-2 130,1-4-7,2-2 35,0-3-34,1-1 33,-2-1-353,9 2 269,-8 3 85,7 3 5,-12 5 0,0 5 0,-2 4 28,0 5 22,-2 0-44,1-1-1,-1-2 1,2-2-6,1-4-39,2-4-17,1-1 56,3-3 0,0-3 5,2-2 23,0-4 40,11-3-68,-10 3 0,7-2-6,-12 5-44,-3 0 50,0 0 56,-2-1 16,-2 2-66,-1 1 39,-2 3 101,-2 1-23,0 1 0,0 0-27,0 0-24,2 4-66,1 1-6,2 1-28,2-1-190,0-1 139,0-3 40,1 0-23,-1-1 6,-1-1 40,3-3 16,-4 1-6,0-2-33,-7 4-6,0 1 45,0 0 62,0 0 195,7 0-206,-2 0-51,7 0 0,-3 0 33,7 0-33,-5 0 73,3 2-23,-7 1-5,-3 2-39,-1 0-6,-4 1-23,-2-2-425,-1 0-627,-2-1-4330,-1 1 5405,-5 0 0,3-1 0,-3-1 0</inkml:trace>
  <inkml:trace contextRef="#ctx0" brushRef="#br0" timeOffset="-185878.73">9558 12505 9822,'6'5'555,"-2"1"-326,-4-6 1115,0 0-979,0 4-91,0-2 68,0 3-90,0 0-106,0 0-68,0 1-67,-2 2 23,0 2-3421,-3 1 3387,1 0 0,-2 0-156,2-1-96,0 1-129,2-1-415,1-2-1058,0-2 2702,1-3 0,0-1 0,0-2 0</inkml:trace>
  <inkml:trace contextRef="#ctx0" brushRef="#br0" timeOffset="-185221.73">9756 12157 12752,'-19'32'280,"3"-3"-275,11-16-10,-2 10-303,1-2 308,-2 6 0,4-16 0,2-2 0</inkml:trace>
  <inkml:trace contextRef="#ctx0" brushRef="#br0" timeOffset="-185209.73">9689 12322 11738,'0'0'0</inkml:trace>
  <inkml:trace contextRef="#ctx0" brushRef="#br0" timeOffset="-184074.73">9142 13329 11122,'-4'4'537,"0"0"-391,1 4-17,-1 1-73,0 3-56,-3 6-23,0 4-195,-2 7-325,-3 6-505,-5 15-699,-2 1 1747,8-21 0,1-2 0,-2 3 0,3-9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8T03:09:51.082"/>
    </inkml:context>
    <inkml:brush xml:id="br0">
      <inkml:brushProperty name="width" value="0.09071" units="cm"/>
      <inkml:brushProperty name="height" value="0.09071" units="cm"/>
    </inkml:brush>
  </inkml:definitions>
  <inkml:trace contextRef="#ctx0" brushRef="#br0">5443 15600 10881,'5'-6'2084,"0"2"-1748,-5 4 2403,0 0-2700,0 5-22,-1 2 16,-2 5 23,0 4-50,-4 3-1,-1 3 35,-1 3-35,0 2 1,-1 1-6,-2-1 0,1-1 0,-1-1-11,0-2 5,-2-2-84,0-2-27,-2-3 72,-1 0-50,-3-5-34,-1-1-61,-2-4-46,-1-3 40,-1-2 134,0-4 62,3-3 0,1-3 0,3-2-17,1-2-16,4 0-6,1-1-191,2 0-78,2-2 39,2 0 146,3-2 0,1 0-12,1 1 1,1-1 61,1 1-22,1 2 22,3 1-72,2 5-29,1 3 174,2 3 45,2 5 140,3 5 44,2 6-27,3 7 50,1 4-140,2 1 123,10 12-162,-8-9-23,6 7 6,-12-14-5,-2-2 21,-1-2-21,-5-3-1,-1-1-11,-4-3-5,0 0-34,-3-4 0,-1-2-95,-2-3-1832,0-1 1927,0-3 0,0 2 0,0-2 0</inkml:trace>
  <inkml:trace contextRef="#ctx0" brushRef="#br0" timeOffset="775">5520 15946 8629,'5'-4'2577,"0"1"-2404,-5 3-22,0 0 432,0 7 45,2 1-186,1 8-106,3 3-151,0 2 67,2 2-123,1 1 44,-2 0-134,2-2 45,-2-1-84,0-3 40,-2-3-80,0-4 40,-2-2-448,-1-5-560,0-2-297,-2-7-381,0-6 838,0-7 0,0 6 0,0 1 0</inkml:trace>
  <inkml:trace contextRef="#ctx0" brushRef="#br0" timeOffset="949">5586 15833 12034,'7'6'1451,"-1"-1"-1271,-6-5-2051,0 0 1871,22 16 0,-17-12 0,17 13 0</inkml:trace>
  <inkml:trace contextRef="#ctx0" brushRef="#br0" timeOffset="2208">5073 15427 12578,'14'0'667,"-1"-1"-555,-6-1 67,1-3-22,1-3-62,1-2-11,1-3-79,1-3 35,0-2-40,0 0-40,0-1-55,-2 3-28,-2 2 117,-2 4 1,-2 4-158,-2 3 163,-1 2 12,1 1-7,-1 5 85,1 1-23,2 6-11,-1 0 11,2 2 23,1 0 5,1 0 168,2 2-22,2-1-62,2 2-5,1 0-51,1-1-33,-1-1-85,-1-2 6,-1-3-11,-2-1-520,-2-4-953,-3-2-2992,-1-2 4465,-2-3 0,-1 1 0,-1 0 0</inkml:trace>
  <inkml:trace contextRef="#ctx0" brushRef="#br0" timeOffset="4109">5825 15270 9033,'4'-5'1876,"-1"1"1428,-3 4-3248,0 4 208,-4 4-186,1 3 23,-3 3-12,1 3-55,-1 1 39,0 4-73,-1 1 45,0 1-45,1-2-34,0-1-89,1-3-146,2-3-112,-1-4-190,0-4-1754,-4-1-677,0-4 3002,-2-4 0,6 2 0,1-4 0</inkml:trace>
  <inkml:trace contextRef="#ctx0" brushRef="#br0" timeOffset="4418">5742 15240 12556,'23'24'317,"1"0"0,-2-1 1,-4-2-83,-6 1-157,0 0-33,-2 0-6,0-1-39,-3-2 95,0-3-268,-3-2-216,0-4-607,-3-5-434,0-2 1430,-1-2 0,0-1 0</inkml:trace>
  <inkml:trace contextRef="#ctx0" brushRef="#br0" timeOffset="4662">5694 15392 9397,'-4'-7'1825,"0"1"-1371,4 6 454,0 0-639,27 0-45,-13 0-107,23 0-38,-19 0-68,2 0-11,-2 0-431,1-1-897,1-1-2918,-1-2 3398,0 0 0,-9 1 0,-2 1 0</inkml:trace>
  <inkml:trace contextRef="#ctx0" brushRef="#br0" timeOffset="5296">6207 15750 14107,'41'0'1170,"-3"0"-1046,-15-1-124,0 0-62,-1-2-509,0-3-908,2-5-3764,0-2 5243,2-4 0,-12 8 0,-4 1 0</inkml:trace>
  <inkml:trace contextRef="#ctx0" brushRef="#br0" timeOffset="5864">7074 15472 12746,'0'-5'1490,"0"0"-908,0 5-212,-2 31-51,2-11-10,-2 27-113,2-17 11,0 0-45,0 1-78,0-1-28,0 0-56,-5-1 62,-1-3-62,-7-2-39,-4-3-118,-2-5 67,-6-4-363,-1-6 10,-3-4 314,2-4-34,2-7-33,5-4 129,6-8-6,4-18-307,7-7 279,5-2-392,5 4 460,4 19-219,0 6 112,-1 5 140,2 8 11,-1 3 247,3 6-113,2 4 68,2 5 565,1 5-649,2 1-23,0 1-16,0-2-40,-1-1-39,-1-2-11,-2-3 0,-1-1-145,-2-2-410,-2-3-397,-1-1-689,2-2-3226,-2-1 4867,1-1 0,-6 0 0,-1 0 0</inkml:trace>
  <inkml:trace contextRef="#ctx0" brushRef="#br0" timeOffset="6173">7306 15715 14796,'4'33'237,"0"-1"0,0-1 0,1-4-57,5 4-85,-1-1-45,-1-3-10,-2-3-40,-1-7-152,-2-5-503,-1-6-404,-2-10-1954,-3-6 3013,-2-8 0,1 7 0,-1 0 0</inkml:trace>
  <inkml:trace contextRef="#ctx0" brushRef="#br0" timeOffset="6395">7264 15573 12427,'3'0'734,"-1"0"-1266,-2 0-1015,15 9 1547,-9-6 0,9 6 0,-13-9 0</inkml:trace>
  <inkml:trace contextRef="#ctx0" brushRef="#br0" timeOffset="6836">7288 15195 9100,'-2'-11'1618,"1"3"-1170,1 8 1580,0 0-1809,-3 2-79,1 2 72,-2 4 46,2 2 28,-1 4-107,-1 3-50,0 3-79,0 1-39,-2 1-11,2-1-89,-1-2-270,1-4-212,2-5-291,-1-3-718,0-5-678,-1-1 2258,-1-4 0,2 3 0,0-3 0</inkml:trace>
  <inkml:trace contextRef="#ctx0" brushRef="#br0" timeOffset="7096">7191 15150 13099,'32'42'1473,"-5"-2"-1227,-13-19-61,-2 1-84,-1-3-51,-1 0-39,-2-3-11,-3-3-22,-1-3-280,-3-3-432,0-3-767,-3-2-678,-3-1 2179,-2-1 0,1 0 0,2 0 0</inkml:trace>
  <inkml:trace contextRef="#ctx0" brushRef="#br0" timeOffset="7321">7099 15299 12466,'51'-11'1109,"-4"3"-1003,-19 7-50,1 1-56,1 0-481,5 0-1457,-2-1 1938,1-3 0,-16 2 0,-5-1 0</inkml:trace>
  <inkml:trace contextRef="#ctx0" brushRef="#br0" timeOffset="8078">7647 15679 10455,'-4'0'1978,"0"0"-237,4 0-1248,27-6-73,-9 3-196,24-4-45,-15 3-33,1 0-73,1 0 50,8-1-123,-11 2-5,4 0-377,-16 2-1678,-5 1 149,-4 0 1911,-2 0 0,-3 0 0,0 0 0</inkml:trace>
  <inkml:trace contextRef="#ctx0" brushRef="#br0" timeOffset="8437">7668 15873 11558,'-9'3'2011,"1"-1"-2011,8-2-22,0 0 151,4 0 123,2 1 50,5 1-162,6-2 28,2 1-5,2-1-12,5 0 34,0-1 11,3-4-191,1-3 68,13-11-107,-13 5-100,4-2-331,-19 8-324,-4 4-163,-6 2-387,-3 2 1339,-2 2 0,0 0 0</inkml:trace>
  <inkml:trace contextRef="#ctx0" brushRef="#br0" timeOffset="8972">7830 15626 9604,'0'4'2615,"0"0"-1909,0-4-185,0 31 0,-3-12-51,0 28-145,-4-17-151,-1 4-79,0 0-95,0 1 0,1-2-291,2-3-331,3-4-358,0-4-387,2-2-878,0-5 2245,0-2 0,0-7 0,1-2 0</inkml:trace>
  <inkml:trace contextRef="#ctx0" brushRef="#br0" timeOffset="9422">8232 15840 13519,'10'30'350,"1"-1"0,10 21-143,-4-35 34,2-4-45,-1-2-118,2-5-27,-3-2 44,1-10-50,-3-6 196,-1-13 95,0-27-249,-10 22 0,-1-2-23,1 1 1,-2 0-529,-3 2 0,-3 3 514,-6-4 124,-8 8-1,-4 7-61,-4 9-95,-2 5-17,-1 9-425,0 4-663,-1 10-1650,5 1 2738,1 0 0,12-10 0,4-3 0</inkml:trace>
  <inkml:trace contextRef="#ctx0" brushRef="#br0" timeOffset="10030">7791 15459 8455,'7'3'3523,"0"0"-2755,-7-3 543,0 0-897,0 4-140,0 0 46,0 7 235,0 9-399,0-1-100,0 11-56,0-6-201,0 1-920,0-1-2928,2-2 4049,-1-4 0,1-8 0,-2-5 0</inkml:trace>
  <inkml:trace contextRef="#ctx0" brushRef="#br0" timeOffset="10764">9064 15620 12494,'-7'0'1999,"2"0"-1612,5 0-90,25 0-45,-7-2 28,22 0-123,-13-1 11,2-1-84,-2-1-28,0 1-6,-3 0-50,-4 0-476,-2 0-465,-7 1-487,-3-1-1322,-6 2 2750,-7 0 0,4 1 0,-3 0 0</inkml:trace>
  <inkml:trace contextRef="#ctx0" brushRef="#br0" timeOffset="11090">8957 15847 12388,'-5'2'879,"1"-1"168,4-1-778,36-2-123,-13 2-29,30-2 12,-21 2-1427,2 0 1388,1-1-45,0-2 217,0-1-262,-1-3-426,6-6-307,-13 4-673,1-2 1406,-16 6 0,-7 3 0,-2 1 0</inkml:trace>
  <inkml:trace contextRef="#ctx0" brushRef="#br0" timeOffset="11631">9311 15411 14561,'27'10'380,"1"-1"1,22 9-218,-22-5 0,1 2-35,-2 0-16,0 4-106,0 1 22,-2 3 45,0-1-68,-3 0 29,-2-3 11,-4-2-6,-4-4 17,-3-4 11,-4-3 45,-3-3 168,0-2 235,-2-1-414,0 2-45,-3 1 34,-2 5-85,-5 3 40,-3 7-39,-5 6-626,-4 6 626,-5 6-6,-2 2-79,-3 3-307,0-3-325,2-4-595,1-7-962,4-8 2268,4-8 0,10-7 0,4-3 0</inkml:trace>
  <inkml:trace contextRef="#ctx0" brushRef="#br0" timeOffset="13436">10275 15479 9912,'5'0'2745,"-2"0"-1693,-3 0-447,13 11-224,-7-5 0,9 10-28,-11-6-22,-3 2-79,0 2-90,-1 2-61,-5 3-45,-2 4-56,-7 4-17,-3 1-89,-1 1-57,-1-2-27,2-4-62,1-4 27,3-5-116,4-6-410,3-4-61,3-4 471,2-7 268,3-6 73,6-9 5,5-4 35,6-2-35,5-3 51,3 1-56,2 0-340,-1 5 390,-3 3 6,-3 3 62,-5 5 38,-5 4 40,-3 3 23,-5 4 156,-2 1 1138,-1 1-1156,-7 7-295,0 2 27,-6 8 29,0 2-6,2 4 5,1 1-44,2 3-22,2 8-287,4-3 147,5-3-102,4-10-128,6-12-213,1-2-381,3-4-465,1-3-246,2-3-2331,-2-3 3955,0-1 0,-9 5 0,-4 2 0</inkml:trace>
  <inkml:trace contextRef="#ctx0" brushRef="#br0" timeOffset="13623">10554 15724 13743,'0'54'700,"0"-6"-694,1-23-6,0-4-605,3 1-812,-1-12-773,1-5 2190,-2-13 0,0 2 0,-2-1 0</inkml:trace>
  <inkml:trace contextRef="#ctx0" brushRef="#br0" timeOffset="13793">10556 15616 12668,'0'-4'1137,"0"1"-5938,0 3 4801,24-10 0,-18 8 0,19-8 0</inkml:trace>
  <inkml:trace contextRef="#ctx0" brushRef="#br0" timeOffset="14008">10806 15766 16286,'-10'38'-347,"-2"-2"-348,0-19-761,0 1-3597,2-6 5053,2-4 0,4-4 0,2-4 0</inkml:trace>
  <inkml:trace contextRef="#ctx0" brushRef="#br0" timeOffset="14960">11086 15434 11133,'0'-5'1417,"0"0"627,0 5-1730,21 19-51,-13-12-117,17 15-90,-19-18 5,-1-1-16,-3-2 594,-1 0-706,0-1 112,-1 2 106,1 0-101,-1 4 29,1 0 10,1 2-55,0 1-1,2 3 7,-1 0-35,1 2 40,-1 0-45,1 0 11,-2-2-11,2-2-168,-3-2-168,1-5-258,0 0 45,0-3 426,2-4 78,2-4-61,7-14 16,-2 3 45,5-8-22,-5 9-45,-1 0-442,1-5 335,-5 7 113,0-3 106,-4 10 73,-1 2 16,-1 4 163,0 1 112,0 1-364,0 9 107,0 3 106,1 14-73,2 6 44,3 14-122,-1-17 0,0 4-14,1 5 1,0 5-1,0-1-43,1 17 1,0-1-102,-2-18 0,-1 0 0,0-1 121,-2 14 0,-2-6-1314,-6-3 1188,-4 10 95,-7-27-83,-2-9-158,-4-10 247,0-5 73,-1-8 291,5-4-324,3-9 1213,6-4-1203,5-4 107,5-4-534,8-5 411,5-5-34,9-2-409,5-5-137,-9 21 0,0-1-1739,-1 2 1,0 0 2284,3-1 0,-2 1 0,1-1 0,-5 9 0</inkml:trace>
  <inkml:trace contextRef="#ctx0" brushRef="#br0" timeOffset="15179">11516 15663 14286,'14'26'414,"0"0"1,10 20-544,-17-16-268,-3-14-175,1 3-2463,-5-19-1194,0-5 4229,0-3 0,0 1 0,0 2 0</inkml:trace>
  <inkml:trace contextRef="#ctx0" brushRef="#br0" timeOffset="15368">11542 15488 15376,'28'47'-8726,"-6"-11"8726,-21-34 0,-1-2 0,0 0 0</inkml:trace>
  <inkml:trace contextRef="#ctx0" brushRef="#br0" timeOffset="15924">10056 15261 12661,'-18'38'276,"1"-1"0,1-1 1,5-2-98,7 12-45,5 3-69,7 5-82,7 1-302,-1-24 0,2 0-1322,0-2 1,0-1 1640,4 2 0,-1-3 0,2 2 0,-6-8 0</inkml:trace>
  <inkml:trace contextRef="#ctx0" brushRef="#br0" timeOffset="16525">11885 15456 15429,'22'24'924,"1"0"-627,-3 1 45,1 4-74,3 5-1112,-1 2 956,-2 4-28,-5 1 0,-7 3-84,-4 2-370,-14 3-660,-9 3-32,0-22 1,-6 2 1061,-10 8 0,-2-2 0,16-15 0,0-2 0,-3 2 0,-1 0 0</inkml:trace>
  <inkml:trace contextRef="#ctx0" brushRef="#br0" timeOffset="17451">12217 15456 14202,'30'1'386,"-1"-1"1,26 1-337,-23-1-27,0 1-23,-1-1-375,-2 0-449,-4 0-626,-4 0-1821,-4-2 3271,-7-2 0,-4 0 0,-4 1 0</inkml:trace>
  <inkml:trace contextRef="#ctx0" brushRef="#br0" timeOffset="17683">12377 15382 14101,'-5'34'241,"0"-1"0,0-1 0,0-2-84,-1 9-113,-1 2-44,-2 3-285,-1 1-611,-3 5-1182,0-6 1747,-1 1 0,6-23 1,3-7-1</inkml:trace>
  <inkml:trace contextRef="#ctx0" brushRef="#br0" timeOffset="17875">12260 15838 10522,'5'0'2611,"-1"0"-2147,-4 0-206,16 33-96,-10-12-106,14 28-50,-15-20-6,-1-1-868,0 6-325,-1-14-1607,0 1 2800,-2-16 0,0-3 0,-1-2 0</inkml:trace>
  <inkml:trace contextRef="#ctx0" brushRef="#br0" timeOffset="18140">12350 15836 15143,'54'-18'308,"-8"3"-291,-30 15-34,-1-2 17,-2 1-302,1-1-6,-2-2-241,1 0 11,-2-1-83,0-1-96,-4-1 44,-3 1-676,-2-2-3166,-5 1 4515,-2 0 0,1 4 0,-1 0 0</inkml:trace>
  <inkml:trace contextRef="#ctx0" brushRef="#br0" timeOffset="18448">12491 15716 14622,'4'54'258,"0"-5"-258,-3-19-56,0 1-235,-1-1-320,0-1-268,-4-4-1502,-6 2 1093,-1-11 392,-5-1 896,3-12 1115,1-2 50,1-1 627,1 0-1394,4 0-219,2 0-11,4 0 1014,8-1-522,14-2-402,4-1-185,10 0-73,-8 1-45,2 0-1254,3-3-762,-1-1 2061,0-2 0,-15 4 0,-6 0 0</inkml:trace>
  <inkml:trace contextRef="#ctx0" brushRef="#br0" timeOffset="18700">12742 15510 13172,'26'27'-943,"-7"-8"0,-16-14 0</inkml:trace>
  <inkml:trace contextRef="#ctx0" brushRef="#br0" timeOffset="18920">12748 15683 14958,'3'36'427,"0"0"1,0-3 0,0-2-305,3 0-67,0 0-56,-1-1-364,1-5-560,0-6-711,4-9-1278,1-7 2913,3-11 0,-7 3 0,-2-3 0</inkml:trace>
  <inkml:trace contextRef="#ctx0" brushRef="#br0" timeOffset="19314">13006 15418 12146,'56'-7'1048,"-4"-1"-897,-22 6 45,0 0-72,-2 1-74,-2 1 112,-3 0-106,-4 1-22,-2 2-34,-3 3 50,-2 2 40,-2 2 61,-1 2 168,-1 4 129,-1 5-72,-1 6-62,-2 7 22,0 8-84,-1 14-132,-1-21 1,-1 1-1362,1 3 1,-1 0 1279,0 2 1,0 1-24,0-5 1,0-1-160,-1-6 1,1 0 142,1 21-419,0-10-169,-2-7-3418,1-8 4006,-4-14 0,2-7 0,-2-5 0</inkml:trace>
  <inkml:trace contextRef="#ctx0" brushRef="#br0" timeOffset="19961">12984 15721 9828,'-10'-5'1926,"3"1"-1623,7 4-34,0 0-398,-3 32-258,3-25-122,-3 18 240,5-47 185,0 1 84,3-12 347,1 11 90,0 3-157,2 4 45,0 5-73,1 4 90,1 3 134,0 4-106,2 5 33,-2 3-174,-1 7-55,-2 0-79,-3 1-28,-3 0-67,0 0-201,-3-3-628,-5 3 235,0-8-33,-2 0 27,4-7-72,3-1 594,0-1 431,10 0 100,-1 0-94,8 0-140,-4 3 38,0 0-38,-2 5-40,-3 2 11,-2 2-128,-3 1-62,-4 3-34,-4 1 23,-3 1 11,-2-1 11,0-2 40,1 0-130,5-7-951,1-1 1030,29-28 0,-18 15 0,17-16 0</inkml:trace>
  <inkml:trace contextRef="#ctx0" brushRef="#br0" timeOffset="20542">13552 15578 11978,'0'-5'1922,"0"0"-1105,0 5-559,31-1 16,-15 1-162,24 1-39,-27 2-6,-4 3 136,-4 2-24,-3 3-179,-4 2-213,-5 3-68,-4 1 147,-2-1-40,2-3-184,3-3-90,4-3 274,3-3 130,5 1 83,2-1 174,5 1 111,0 0-38,0 1 0,-2 1-51,0 1 12,-3 2-107,-3 1-45,-2 2-95,-2 2-185,-5 3-431,-4 1-297,-6 0 50,-4-3-285,-6-7-2073,1-4 3221,-3-8 0,13 2 0,5-2 0</inkml:trace>
  <inkml:trace contextRef="#ctx0" brushRef="#br0" timeOffset="20743">13494 15618 14499,'10'35'263,"-1"1"0,0-1 1,-2-1-203,-1 16-16,-1 4-45,2-1-258,1-4-475,2-9-432,3-12-594,8-15 1759,11-32 0,-14 11 0,4-16 0</inkml:trace>
  <inkml:trace contextRef="#ctx0" brushRef="#br0" timeOffset="21207">13827 15413 14835,'57'8'78,"-7"-1"-66,-28-6-12,-2-1-644,-2 0 212,-8 2-884,-3 7 1002,-17 11 444,1 3 334,-9 5-77,5-6-135,0-2-34,3-2 79,1-2-79,2-4-145,3-3-196,2-5-135,1-2 230,2-1 135,10-3 156,0 1-112,10-2 236,7 2-219,-8 0 61,5 3 18,-14 1 156,-5 6-403,-3 1-622,-9 3-817,-6 0-824,-15 4 2263,-15 7 0,17-10 0,-4 0 0</inkml:trace>
  <inkml:trace contextRef="#ctx0" brushRef="#br0" timeOffset="21397">13774 15782 14801,'8'35'399,"0"0"1,2 4 0,0-3-400,0-3-196,2 6-678,-6-20-856,-3-8-3144,-1-5 4874,-1-8 0,-1 1 0</inkml:trace>
  <inkml:trace contextRef="#ctx0" brushRef="#br0" timeOffset="21760">13796 15828 10332,'6'0'1764,"-1"0"-1315,35-17 4,-12 3-252,4 1 1,1-2 213,12-3-519,3 3 317,0 4 65,0 6-227,-4 3 5,-5 4-168,-7 5 341,-7 6 12,-5 5-85,-7 4 6,-5 3-4,-5 2 26,-1 1-77,-4 1-107,-4-2-62,-3-3-242,-5-5-788,-3-6-1019,-8-7-3966,0-10 6077,-7-7 0,16 2 0,3 1 0</inkml:trace>
  <inkml:trace contextRef="#ctx0" brushRef="#br0" timeOffset="22043">13906 15831 8069,'-3'5'1081,"1"-1"191,2-4-1216,-3 14-56,2-8-107,-3 10 57,4-12 11,3-1-12,1 0 29,5-1 16,3-1 6,1-1 0,2 0 90,8 0-90,-6 0-140,5 0-347,-9 0-1323,-3-1 1810,-4-1 0,-3 2 0,-1-1 0</inkml:trace>
  <inkml:trace contextRef="#ctx0" brushRef="#br0" timeOffset="22485">14039 15885 10741,'6'-1'2761,"-1"0"-2654,-5 1-79,0 4 11,0-1-34,-2 4 7,-1-2-12,-2 1-34,1 0-56,-1 0-285,0-1-224,1 0-617,-2 1 1216,-2 2 0,3-4 0,-1 1 0</inkml:trace>
  <inkml:trace contextRef="#ctx0" brushRef="#br0" timeOffset="22901">13935 16020 12707,'19'-1'196,"1"0"-134,-3-1-62,0-1 0,0 1-140,-2-2-432,-2 0-279,-5 1-1289,-2-2 2140,-5 0 0,0 2 0,-1 1 0</inkml:trace>
  <inkml:trace contextRef="#ctx0" brushRef="#br0" timeOffset="23117">13970 16010 10646,'0'8'3131,"0"-2"-2555,0-6-150,0 0-51,9 34-168,-6-17-207,7 28-56,-9-26-638,0-4-1053,-1-3-4986,0-4 6733,0-5 0,0-2 0,0-1 0</inkml:trace>
  <inkml:trace contextRef="#ctx0" brushRef="#br0" timeOffset="24113">14535 15519 11211,'-1'-5'2952,"1"1"-2274,0 4-421,-3 6 40,1 3-112,-3 7-101,1 2-50,-3 0-28,0 0 22,1-1-28,-1-2-51,2-4-112,1-2-212,2-6-471,2-1 494,0-2 352,4-2 5,4-3 40,7-4-45,4 1 50,2 1-16,2 3 151,0 3 39,-1 6 28,-3 4 112,-2 6-79,-5 3-43,-3 2 66,-4 13-202,-3-7-39,-6 10-67,-2-9 0,-6 0-252,-4-2-129,-1-4-386,-3-4-280,0-8-365,-2-3-201,-2-12-2044,1-6 3657,1-8 0,10 8 0,4 2 0</inkml:trace>
  <inkml:trace contextRef="#ctx0" brushRef="#br0" timeOffset="24253">14458 15782 13995,'31'16'65,"1"0"0,-3-2 1,-3-2-514,-1-3-2666,19-6 3114,-14-7 0,2 2 0,-20-4 0</inkml:trace>
  <inkml:trace contextRef="#ctx0" brushRef="#br0" timeOffset="24553">14871 15453 12191,'2'-2'1188,"0"0"-415,-2 2-387,3 24 57,-1-5-46,2 25 24,-1-5-80,-1 11-209,0-19 0,-1 3-1209,1 7 0,-1 3 1203,1 5 0,0 1-710,0 1 1,0-1 614,0-4 0,0-1-51,0-2 0,-1-2-220,2 12-158,-1-2-369,0-25-735,0-9 706,-1-13-3208,0-14 4562,1-11 1,-1 6-1,-1 1 1</inkml:trace>
  <inkml:trace contextRef="#ctx0" brushRef="#br0" timeOffset="24715">14958 15780 15328,'48'14'-9398,"-9"-2"9398,-35-9 0,-2-1 0,-2-1 0</inkml:trace>
  <inkml:trace contextRef="#ctx0" brushRef="#br0" timeOffset="30004">14569 15895 9195,'7'2'1540,"-2"-1"-1349,-6 1 55,0-1 605,0 1 427,0-1-875,0-1-398,-1-2 1,0 1 44,-2 1-44,0 3 44,0 2 46,-2 0-52,1 1 1,0 0 56,-1-1-95,1 1 5,0-1-11,1 0 0,0 0 78,-1-1-72,1 1 67,-1-1 100,0 0-139,0 0 11,0 0-40,-1-1 51,2 1-39,-1-1-17,2 0-62,-2-1 62,1 0 56,0-1-44,-2 1 10,1 0-16,0 0-6,0 1 0,0-1 5,1 1 46,1-1-46,1-1 79,0 0-733,1-1 49,3-3-1203,1-2 1803,2-4 0,-1 4 0,-2 1 0</inkml:trace>
  <inkml:trace contextRef="#ctx0" brushRef="#br0" timeOffset="39536">3709 17040 9330,'0'-8'2217,"0"0"-1438,0 5-84,0 2 111,0-1-806,3 2 95,2 0-22,5 0 56,2 3-23,3 1-16,2 2-34,2 3-56,-1-1 5,1 2-5,-2 0 40,-2 0-1,-4 0 241,-3 2 11,-5-1-117,-1 4-102,-2 2-66,-5 2-6,-2 2 0,-6 1 0,-3-1-6,-1 0-27,-1-2 27,-1-3-95,1-3-195,2-2 290,4-3 0,2-4-324,4-2-118,3-1-129,1-1 308,10-7-72,2-2-813,19-22 162,-4 5 393,10-13 291,-9 8 95,0 1 101,0 0-1018,-2 4-1,-3 2 493,1 2 694,-9 8 1568,-1 2-565,-10 10-7,-1 1-469,-9 5 457,0 2-513,-7 5-158,0 1-16,1 1-162,-2 3 27,0 1 84,1 3-66,0 1-108,3 2 281,-1 11-263,5-6 55,1 5-201,6-10-28,3-3-72,4-4-46,4-3-33,6-4 0,2-4-555,3-4-515,6-6-840,-1-5 2089,3-5 0,-15 5 0,-3 2 0</inkml:trace>
  <inkml:trace contextRef="#ctx0" brushRef="#br0" timeOffset="39768">4171 17273 14062,'-6'51'398,"1"-6"-331,5-23-773,8 8-1702,0-14-393,3-3 2801,-4-20 0,-4-1 0,-2 1 0</inkml:trace>
  <inkml:trace contextRef="#ctx0" brushRef="#br0" timeOffset="39936">4099 17129 12349,'32'2'-103,"0"0"1,9 2-1,-25-6 1</inkml:trace>
  <inkml:trace contextRef="#ctx0" brushRef="#br0" timeOffset="40196">4456 17265 14701,'0'33'817,"0"-2"-738,0-11-79,0 0-11,0 1-505,0-3-542,-2-3-768,0-2 1826,-3-6 0,4-3 0,-1-2 0</inkml:trace>
  <inkml:trace contextRef="#ctx0" brushRef="#br0" timeOffset="40812">4628 17113 13995,'15'51'56,"-2"-9"-263,-8-33-180,0-2 197,1-3 134,1-2-17,2-1 34,1-1-28,2-3 22,0-4-280,1-5-107,-2-4 124,-1-3 213,-4-2-118,-2 1 141,-3-2-52,-1 2-10,0 1 134,-2 2 224,0 4 230,-1 3-67,2 6-337,0 2 208,1 7-23,1 7 213,4 9 73,3 11-34,5 7-168,5 8-120,-8-20 0,0 1-652,1 2 1,1 0 569,0 2 1,-1-1-20,0 2 1,0-1-21,-1 0 0,-1-1-111,-2-1 1,-1-1 149,3 24-39,-7-23 1,-2-1-79,-6 9-347,-7-1 134,-9-25 61,-4-6-201,-4-8 17,1-9 185,3-6-106,6-9 139,9-3 1153,5-4-1237,12-4-195,5-1-707,11-2-403,13-5-2956,1 3 4383,-14 20 1,-2 3 0,2-3-1,-6 8 1</inkml:trace>
  <inkml:trace contextRef="#ctx0" brushRef="#br0" timeOffset="40985">5075 17278 14673,'7'28'408,"0"0"1,5 22-885,-5-15-1103,-4-15-5086,0 2 6665,-5-18 0,2-2 0,-2-2 0</inkml:trace>
  <inkml:trace contextRef="#ctx0" brushRef="#br0" timeOffset="41549">3466 17008 13360,'-22'29'263,"1"-1"0,1-1 0,3-1-212,3 5 150,3 5-94,5 6-102,3 6 63,11 4-1356,5 2 1237,-2-27 1,2-1-779,17 22 20,-7-27 0,1-1-902,0-2 0,1-3 1711,6-3 0,-1-1 0,2 0 0,-7-6 0</inkml:trace>
  <inkml:trace contextRef="#ctx0" brushRef="#br0" timeOffset="41970">5542 16920 10674,'12'36'1187,"0"0"0,-1-1 1,-2-2-959,-1 13-1048,-3 1 824,-3-1-5,-1-3-375,-2-3-706,-5-3-2470,-2-7 3551,-4-7 0,6-11 0,1-6 0</inkml:trace>
  <inkml:trace contextRef="#ctx0" brushRef="#br0" timeOffset="42255">5701 16960 12388,'32'1'194,"0"-1"0,-2 0 0,-1-1-127,10-4-904,-2-3 209,-4-4-884,-7-3-2300,-7 0 3812,-9 0 0,-4 6 0,-5 4 0</inkml:trace>
  <inkml:trace contextRef="#ctx0" brushRef="#br0" timeOffset="42455">5881 16844 11698,'-4'2'1121,"1"-1"-875,3-1 124,0 34-62,0-9-129,-3 31-112,-2-14-67,-5 4-373,-2 2 323,-2-1-149,1-4-1426,-3-3-1775,7-19 3400,-1-5 0,8-16 0,1 0 0</inkml:trace>
  <inkml:trace contextRef="#ctx0" brushRef="#br0" timeOffset="42620">5790 17183 14286,'15'32'211,"0"1"0,1 7 0,-2-2-211,-2 0-571,2 12-583,-7-22-918,-2-6 2072,-3-8 0,0-7 0,-2-4 0</inkml:trace>
  <inkml:trace contextRef="#ctx0" brushRef="#br0" timeOffset="42812">5854 17222 12393,'1'-7'1518,"0"2"-1081,-1 5-191,37-11-106,-15 5-134,31-10-6,-25 8-17,-1 0-526,-7 3-555,-6-1-2246,-6 1 3344,-6 0 0,-1 3 0,-1 0 0</inkml:trace>
  <inkml:trace contextRef="#ctx0" brushRef="#br0" timeOffset="42987">5979 17091 11710,'-3'-2'2156,"1"0"-1618,2 2-236,18 38-33,-7-14-199,1 5 0,1 0-70,-1 5-11,-2 1-460,-4-2-677,-3-2 1148,-12 2 0,7-15 0,-8-1 0</inkml:trace>
  <inkml:trace contextRef="#ctx0" brushRef="#br0" timeOffset="43137">5904 17418 14095,'35'-4'-90,"0"0"1,3-2-1,-4-3-3102,7-9 3192,5-4 0,-23 10 0,-6 3 0</inkml:trace>
  <inkml:trace contextRef="#ctx0" brushRef="#br0" timeOffset="43503">6471 16890 13407,'-3'-4'913,"1"1"-695,2 3-839,24 7-1122,-14 4-2345,17 5 4088,-23 3 0,-2-10 0,-2-1 0</inkml:trace>
  <inkml:trace contextRef="#ctx0" brushRef="#br0" timeOffset="43739">6437 17084 13789,'0'32'336,"0"0"0,0 0 0,1-1-40,2 12-133,1 5-74,1 4 885,-1 1-1028,-1-19 1,0-2-445,2 13 16,1 1-1159,0-29 615,0-10-274,7-16-486,1-9 1786,4-16 0,-8 15 0,-2 2 0</inkml:trace>
  <inkml:trace contextRef="#ctx0" brushRef="#br0" timeOffset="44155">6737 16812 10321,'5'-4'1831,"0"1"-1394,45-11-420,-29 11 44,10-5 1,-2 2-6,-11 7-16,-5 2-35,-2 3 6,-4 4 269,0 3 84,-2 5 79,1 8-208,1 7 95,-1 7 1,0 5-1619,0-4 1,1 2 1429,-1-1 0,0 3 0,0-1-6,0-5 0,-1-1 1,1-1-620,3 20 1,1-1 573,-3-14 0,1 0 1,-1-4-87,0 3 1,1-3-296,0 2 1,-1-4 255,-2-7-139,-2-9-1037,-2-10 1329,-12-17-2332,-6-14 2213,-13-17 0,13 14 0,1 3 0</inkml:trace>
  <inkml:trace contextRef="#ctx0" brushRef="#br0" timeOffset="44403">6629 17097 12023,'-4'-4'1345,"1"1"-1244,1 41-57,0-12-266,0 3 1,1 2 221,-3 5 0,1-1-45,-1-7-179,1-6-776,2-10-86,0-6 697,1-11-216,1-16-2246,3-9 2851,1-14 0,-1 21 0,-1 3 0</inkml:trace>
  <inkml:trace contextRef="#ctx0" brushRef="#br0" timeOffset="44746">6622 17090 12543,'30'-2'619,"1"0"0,19 3-43,-42 21-324,-3-1 30,-2-2-282,-3-3 23,-1-1-280,-3-3-19,-3-4-144,-2-3 79,1-3 162,2 0 33,3-2 68,2 0 78,9-4 84,2 1 61,9-2 90,0 3-67,0 1 23,-2 2 150,-3 4 141,-6 2-196,-4 6-158,-4 4-122,-7 2-6,-4 3-157,-6 0-22,-1 0-202,1-3-5,4-6 128,4-3-2806,7-5 3064,7-6 0,-1 0 0,2-3 0</inkml:trace>
  <inkml:trace contextRef="#ctx0" brushRef="#br0" timeOffset="45255">7389 16915 14449,'53'-1'1019,"-8"3"-778,-30 4 6,-7 4-29,-3 5-84,-7 3-134,-6 3-240,-6 1 38,-5 0 140,1-3 23,3-4-258,6-5-319,4-5 498,5-3 118,7-2 0,4 0 11,7 0 124,2 0 55,0 0 29,-3 2 21,-3 3 125,-4 6-158,-6 7-190,-5 5-17,-8 6-420,-7 2-353,-7 1-157,-2-5-660,-2-12-3726,3-5 5316,3-12 0,10 1 0,4-2 0</inkml:trace>
  <inkml:trace contextRef="#ctx0" brushRef="#br0" timeOffset="45456">7389 17075 12421,'10'42'2414,"-2"-3"-2333,-3-10 0,1 1 26,0 25-88,-2-25 1,-1 1 5,0 2 0,-1-1-819,0 0 0,1 0 516,-1-3 1,1-1-1151,5 17-385,1-14 1813,3-17 0,-6-8 0,0-6 0</inkml:trace>
  <inkml:trace contextRef="#ctx0" brushRef="#br0" timeOffset="45812">7694 16880 13237,'29'-6'25,"1"0"0,19-3-41,-30 9 857,-6 6-841,-6 5 270,-4 9-572,-6 5 28,-5 3 44,-3 0-227,-4-2-148,3-4 798,2-5-372,5-6-768,2-5 712,3-4 235,2-1 341,4-4 561,10-3-297,0 1 56,5-2-95,-5 6-230,-1 4-124,0 3-83,-2 3-84,-4 2 0,-2 2-45,-4-2-543,-2 2-1115,-13 2-4257,-3 0 5915,-12 2 0,12-8 0,3-3 0</inkml:trace>
  <inkml:trace contextRef="#ctx0" brushRef="#br0" timeOffset="45975">7684 17351 13765,'15'29'334,"0"0"0,-1-2 1,-2-2-279,2 4-56,-5-3-252,-2-5-7741,-6-8 7993,-5-6 0,1-5 0,-1-2 0</inkml:trace>
  <inkml:trace contextRef="#ctx0" brushRef="#br0" timeOffset="46383">7726 17351 12343,'29'-22'291,"1"-1"0,-1 2 1,-1 3-152,13-3-776,3 4 636,2 5-40,-1 5-178,0 4-112,-5 3 128,-5 8 202,-6 5 123,-7 10 291,-6 4 336,-6 6-100,-5 2 11,-3 3-614,-2-1 183,-2-1-482,-4-5 112,-4-5-637,-3-8-1171,-9-9-2730,-1-9 3924,-6-10 0,13 3 0,3-2 0</inkml:trace>
  <inkml:trace contextRef="#ctx0" brushRef="#br0" timeOffset="46529">7823 17398 12180,'15'17'-3613,"-1"-8"3613,-3-23 0,-5 4 0,-1 3 0</inkml:trace>
  <inkml:trace contextRef="#ctx0" brushRef="#br0" timeOffset="46820">7962 17322 9918,'5'-1'3696,"-2"1"-3561,-3 0-275,-12 25 61,6-13 34,-11 20-319,12-20-420,1-1 213,3-4 296,0-1 219,2-2 56,1-3 39,3 1 107,3-1 240,0 2 427,1 1 66,0 5-240,-1 4-163,-1 4-264,-1 4-100,-2 1-112,-2-2-7505,1-3 7505,-3-9 0,1-3 0,-1-6 0</inkml:trace>
  <inkml:trace contextRef="#ctx0" brushRef="#br0" timeOffset="47322">8250 16956 13177,'32'-23'401,"1"1"1,-1 1-1,0 2-267,-4 7 1,2 3-90,4-3 0,3-1-21,-2 0 0,3-1 1,-2 1-2243,5-1 0,-2 0 1943,6-2 1,-4 1-1323,2 0 1597,-27 9 0,-1 1 0,-15 5 0</inkml:trace>
  <inkml:trace contextRef="#ctx0" brushRef="#br0" timeOffset="47514">8389 16806 15266,'11'31'131,"1"-1"1,9 23-199,-4-32-364,1-4-375,-1-5-757,1-8-689,0-11 2252,0-8 0,-8 4 0,-4 0 0</inkml:trace>
  <inkml:trace contextRef="#ctx0" brushRef="#br0" timeOffset="47680">8607 16742 13805,'2'38'-381,"0"0"0,0-6 0,1-5-2901,-1-3 3282,3-14 0,-2-10 0,-1 0 0</inkml:trace>
  <inkml:trace contextRef="#ctx0" brushRef="#br0" timeOffset="47855">8726 16748 9766,'5'-4'1781,"-1"1"-218,-4 3-768,5 15-279,-3-3-315,3 17-190,-8-3-11,-3 4-638,-5-3 0,-2 0-1497,-7 14 1284,4-12 1,0-2 0,4-7 0,3-7 0</inkml:trace>
  <inkml:trace contextRef="#ctx0" brushRef="#br0" timeOffset="48047">8375 17091 12774,'-6'29'187,"1"0"1,-4 23-188,7-27-61,1-3-449,0-5-666,1-5-409,0-7 588,1-3 0,0-2 0</inkml:trace>
  <inkml:trace contextRef="#ctx0" brushRef="#br0" timeOffset="48826">8407 17159 12230,'34'-20'900,"0"-1"0,3 1 0,1 1-617,-1 3 0,2 2-51,4 0 1,0 1-93,0 2 0,-2 2-34,-6 3 1,-2 1-68,13 0 96,-14 7-29,-12 5-67,-3 3 96,-6 3 10,-4 3-145,-8 1-319,-10 2-566,-27 11 263,1-6-269,1-4 1,-2 0-379,10-5 1,0-2 839,1 0 1,2 0 137,-10 4 291,23-10 190,5 0 376,2-2 1512,-2 9-1512,1 0-130,-4 10-21,1 1-118,-3 3-152,0 3-89,-1-1-33,1-3-23,2-4-163,2-7-436,4-8 218,2-7 381,3-10 331,5-6 49,6-6-77,6-3-51,6-2-65,-1 6 1,2 1 114,17-11-794,-13 10 0,2 3 660,17-5-45,-2 5-118,-1 5-203,-6 7 254,-6 2-6,-7 6-50,-8 5 230,-8 5-51,-5 7-179,-10 3-67,-6 4-163,-9 2 28,-7 3-72,-4-4-264,-3-3 1186,0-7-2093,2-10-168,3-8 554,6-13 459,5-11-2453,5-10 3053,6-7 50,3-2 1889,2 1-663,2 5-529,-1 7 83,1 9 71,-1 7-212,1 7-118,0 5 79,0 17-213,3 4-50,1 20 93,6 8-357,-4-16 0,0 1-22,3 8 0,1 2-40,-1 2 1,2 1-62,-1 0 0,0-2-269,-1-7 0,1-1-675,-1-7 0,1-2-5368,7 12 6312,1-8 0,-9-15 0,-2-5 0</inkml:trace>
  <inkml:trace contextRef="#ctx0" brushRef="#br0" timeOffset="49216">9220 17178 8730,'6'0'2688,"-1"0"281,-5 0-2269,8 22-173,-4-5-191,6 23-45,-7-9-1275,-1 4 984,0-1 243,-2-2-702,1-7-1026,0-9-1433,0-10-2526,1-12 5444,-1-8 0,0 3 0,-1 1 0</inkml:trace>
  <inkml:trace contextRef="#ctx0" brushRef="#br0" timeOffset="49563">9300 17175 13373,'42'-12'354,"1"-1"1,-4 1 0,-4 2-243,0 0-28,-2 2-78,-3 2 0,-4 3 139,-3 2 141,-4 8 83,-3 4-38,-4 10 50,-2 5 28,-4 5 145,-2 26-386,-2-10-104,-4-6 1,-1 0-65,-2 5-906,-4 6 116,0-32-353,0-9 286,-1-16-89,-6-26-1362,-1-12 2265,4 9 1,1 2-1,-1-3 1,2 6 0</inkml:trace>
  <inkml:trace contextRef="#ctx0" brushRef="#br0" timeOffset="49741">9419 16973 15698,'-3'43'409,"0"0"-499,3-7-566,-3 4-559,-2 1-1877,-8 13 1373,2-17 1719,-2 3 0,8-28 0,2-6 0</inkml:trace>
  <inkml:trace contextRef="#ctx0" brushRef="#br0" timeOffset="49859">9383 17294 13341,'55'-2'1047,"-5"0"-1047,-24 2 166,-1 0-1236,-1 0-3112,-3-2 4182,-4-3 0,-7 2 0,-5-1 0</inkml:trace>
  <inkml:trace contextRef="#ctx0" brushRef="#br0" timeOffset="51387">9999 17202 12830,'-4'-1'1260,"0"0"-95,4 1-902,34 0-33,-9 0 95,32 0-112,-15 0 28,3-3-163,1-2-44,0-3-34,-3-1-84,-5 0-297,-7-1-460,-10 3-547,-9 3-2746,-7 1 4134,-11 3 0,5 0 0,-6 0 0</inkml:trace>
  <inkml:trace contextRef="#ctx0" brushRef="#br0" timeOffset="51688">10054 17360 15182,'3'0'135,"6"0"-102,15 0 40,6-1 5,6 0-315,3-1 249,3 0-12,-1 1-12,-2-1-220,-4-1-579,-4 0-707,-7-1-4179,-4 0 5697,-7-1 0,-6 2 0,-4 1 0</inkml:trace>
  <inkml:trace contextRef="#ctx0" brushRef="#br0" timeOffset="52067">10427 17001 12018,'-6'7'711,"2"-1"-296,4-6 918,0 0-745,38 24-264,-17-10-77,5 3 0,0 1 195,0 1-212,2 3-57,-2 1-10,8 10-6,-12-8 72,0 9-22,-16-8-117,-5 4-90,-11 6-202,-8 4-234,-12 3-337,-5 1 47,16-22 1,-2-1-3421,-15 14 4146,2-9 0,16-13 0,8-7 0</inkml:trace>
  <inkml:trace contextRef="#ctx0" brushRef="#br0" timeOffset="52947">11549 17020 14040,'4'31'518,"0"0"0,2 25-289,-9-28-89,-3 3-67,-6 1 40,-4 1-455,-4-1 336,-3-3 6,-1-3-241,-2-6 39,0-6-83,0-8-437,1-6 279,1-11-162,2-9 337,3-9 268,4-5 0,5-1 0,4 0 526,4-4-369,3 13 5,4 2 45,3 18 628,16 7-292,-1 10-77,12 7-52,-5 7-128,1 4-1239,0 2 1104,-2 0-56,-3-1-95,-4-3-129,-3-4-420,-5-6-515,-3-5-588,-1-6-2174,-1-6 3826,1-6 0,-6 2 0,0-1 0</inkml:trace>
  <inkml:trace contextRef="#ctx0" brushRef="#br0" timeOffset="53175">11763 17370 14527,'2'29'409,"0"1"0,2 20-320,-1-27-89,0-3-17,0-4-481,-1-6-325,0-5-286,-1-3-124,1-11-3124,0-4 4357,-1-8 0,0 8 0,-1 3 0</inkml:trace>
  <inkml:trace contextRef="#ctx0" brushRef="#br0" timeOffset="53418">11740 17162 15294,'29'26'-168,"-5"-7"-817,-19-16-1194,-2-3-3041,-2-1 5220,-4-3 0,2 1 0,-2 0 0</inkml:trace>
  <inkml:trace contextRef="#ctx0" brushRef="#br0" timeOffset="54845">11299 16890 11150,'-8'0'1333,"2"0"-1204,6 0 224,0 0-129,-3 1-62,2-1-11,-2 1-151,6-4 0,2-1 95,3-5 1,2-2-57,1-1-28,-1-1-11,1 1-6,-1 0 6,-1 1-5,-1 1 5,-1-1-11,-2 2-96,1 1 107,-2 1-89,-1 2 83,-1 2 6,-1 1 594,-1 2-555,1-1-22,1 1 363,2 0-100,0 3-184,1 2 83,0 1 28,1 1-22,0 1 62,1 1-34,1 1 100,4 8-307,-2-4-6,2 3 0,-5-8-179,-2-3-348,0-2-369,-2-2-493,1-2-493,-2-5 1882,1-2 0,-1 1 0,-2 1 0</inkml:trace>
  <inkml:trace contextRef="#ctx0" brushRef="#br0" timeOffset="55597">11912 16696 13004,'-8'18'1489,"1"2"-1057,3-1 16,-6 19-398,1-5-44,-4 14-3939,2-12 3742,0-2-385,1-4 318,1-7-1053,2-8-1965,3-7 3276,1-5 0,1-2 0,2 0 0</inkml:trace>
  <inkml:trace contextRef="#ctx0" brushRef="#br0" timeOffset="55843">11798 16766 12466,'0'-4'1316,"0"0"-1008,0 4-39,26 36-73,-10-16-140,2 5 0,1 0-6,1-3-50,0 1-89,-4-3-376,-2-2-437,-7-5-1809,-3-3 2711,-5-4 0,1-3 0,-2-3 0</inkml:trace>
  <inkml:trace contextRef="#ctx0" brushRef="#br0" timeOffset="56025">11672 16838 13429,'32'3'515,"1"0"0,10-1 1,-3 0-499,8 1-17,-16-2 0,0 0-885,13 0 885,6-1 0,-24 0 0,0 0 0</inkml:trace>
  <inkml:trace contextRef="#ctx0" brushRef="#br0" timeOffset="56596">12269 17408 16146,'31'-2'146,"0"1"-499,-9-2-1160,9-8-4607,1-4 6120,3-8 0,-16 11 0,-5 2 0</inkml:trace>
  <inkml:trace contextRef="#ctx0" brushRef="#br0" timeOffset="57133">12890 17066 10254,'4'-1'2722,"-1"-1"-941,-3 2-1188,12 17-38,-7-5-168,7 17-91,-10-7 18,-2 4-73,-5 18-196,-1-9-45,-6 12 0,-2-16-12,-3-3-167,-1-3-73,0-5-151,-1-6-123,1-6-1351,-7-11 1547,8-7 246,-4-9 50,13-3 34,4-2 67,2 2 28,2-1-11,4 4-78,0 2 67,5 4 84,1 3 95,1 5 274,1 2 73,3 5 359,13 17-683,-3-1-208,10 15 28,-9-8-95,0-1-257,-2-4-477,-1-5-846,1-8-2962,-2-7 4542,0-7 0,-10 2 0,-4-1 0</inkml:trace>
  <inkml:trace contextRef="#ctx0" brushRef="#br0" timeOffset="57319">13174 17373 14941,'1'36'117,"0"0"1,0-4 0,0-4-504,2-6-583,-2-10-1126,2-3-3013,-2-15 5108,1-6 0,0 3 0,-2-1 0</inkml:trace>
  <inkml:trace contextRef="#ctx0" brushRef="#br0" timeOffset="57492">13116 17190 13273,'20'27'0,"-3"-6"0</inkml:trace>
  <inkml:trace contextRef="#ctx0" brushRef="#br0" timeOffset="58630">13147 16735 15037,'-2'10'134,"-2"2"-123,-3 6 28,-1 5-39,-1 4 6,0 3 0,1 0-6,1-2-348,1-4-245,2-5-264,2-7-353,2-6-381,0-8-2195,0-8 3786,0-5 0,0 4 0,0 2 0</inkml:trace>
  <inkml:trace contextRef="#ctx0" brushRef="#br0" timeOffset="58816">13061 16754 13508,'19'31'328,"-1"1"1,-1-3-1,-2-5-272,-3-4-56,-1-3-89,-2-3-555,-3-4-431,-3-4-2852,-2-3 3927,-5-3 0,3 0 0,-4 0 0</inkml:trace>
  <inkml:trace contextRef="#ctx0" brushRef="#br0" timeOffset="59057">12963 16867 11766,'2'9'1680,"4"-1"-1103,7-5-90,6-1-112,5-1-145,3-1-124,3 0-106,0 0-655,3-1-2140,-5-3 2795,0-3 0,-14 2 0,-5 1 0</inkml:trace>
  <inkml:trace contextRef="#ctx0" brushRef="#br0" timeOffset="59522">13734 17228 14930,'9'1'695,"2"1"-521,3 0 39,4 0-174,2-1 56,1 0-95,-1-1 0,-3 1-330,-5-1-864,-2 0-1573,-4 0 2767,-3 0 0,-1 0 0,-2 0 0</inkml:trace>
  <inkml:trace contextRef="#ctx0" brushRef="#br0" timeOffset="59742">13689 17390 16297,'32'6'14,"0"-1"0,24 3-624,-28-7-1032,6-1-2446,0-5 4088,2-3 0,-17 1 0,-5 2 0</inkml:trace>
  <inkml:trace contextRef="#ctx0" brushRef="#br0" timeOffset="60172">14326 17254 14421,'1'54'313,"3"-6"-223,0-24-12,5-2-78,2-4 11,3-2-5,2-6 95,3-4 28,2-4-90,1-6-39,1-6 45,-1-8 100,-3-7 69,-2-3-91,-5-1 95,-4-2-83,-4 1-29,-3-1-106,-9 0-157,-4 2-392,-11 1 168,-4 4 241,-5 7-504,-4 7-633,-9 13-2572,0 9 3849,-5 9 0,24-8 0,7-1 0</inkml:trace>
  <inkml:trace contextRef="#ctx0" brushRef="#br0" timeOffset="66871">5275 16940 11889,'0'-4'1210,"0"0"-941,0 2 72,0-1-44,0 1 45,0 0-113,0 1-100,3 0 78,3 2-67,4 1-11,4 3-78,1 1-46,1 0 68,0-1-67,-1-2 66,0 1-72,-1-2-5,0 1 5,0-1 0,0 2 0,1 0 5,0 3-5,1 1 6,0 2 72,0 2-72,0 0 28,-2 2-1,-2-1 46,1 7-79,-3-5 0,0 4 28,-5-7-17,0 0 29,0 1 21,-1 0-50,0 0 124,1 2-57,0 8-39,-1-5 68,0 6-74,-1-7 51,-1 0-78,0-1 33,0 0-39,-1-2 0,0 2 73,0-2-67,-1 1 83,1-1-78,-1 1-5,1-1 0,-1-1 55,0 1-55,0-1 67,0 1-68,-2-1 46,-1 1-51,-2 0 0,-2 0 100,-2 1-55,-1 1-45,-3 1 45,-2-1-45,-1 0 0,-3-1-95,0-2 89,-1 0 12,0-2-6,0-1 89,2-1 141,1-1-107,4-2 23,3-1-146,2-2 5,4-2-61,1 0-3187,2 0-1456,0-6 4699,1 0 0,0-1 0,0 3 0</inkml:trace>
  <inkml:trace contextRef="#ctx0" brushRef="#br0" timeOffset="76291">4979 17122 9414,'0'-4'1668,"0"2"875,0 2-2414,3 3-28,-2-1-56,2 2-34,-2-2 23,0 0-34,0-1 50,0 1-33,0-1 33,0 0-5,-1 1 0,1 0-6,0 1-5,-1-1 10,0 1-44,0 0 45,1-2 454,-1 0 515,1 1-2174,-4-1-2761,1-1 3921,-2-2 0,1 1 0,2-1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B7A3B7-CFBD-F94B-9D76-43F785EDF11A}" type="datetimeFigureOut">
              <a:rPr lang="en-US" smtClean="0"/>
              <a:t>11/9/2023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045082-F0CD-7F40-B4D5-028C05946858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6F6292-CFE9-1B49-A9F3-08B94B8117AB}" type="slidenum">
              <a:rPr lang="en-US" smtClean="0"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045082-F0CD-7F40-B4D5-028C0594685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3404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045082-F0CD-7F40-B4D5-028C05946858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5565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045082-F0CD-7F40-B4D5-028C05946858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1301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B2B15-5333-9A44-8000-50B29337B0D5}" type="datetimeFigureOut">
              <a:rPr lang="en-US" smtClean="0"/>
              <a:t>11/9/2023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61DEE-55DF-9C4C-9E32-9432A9F8E9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22321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B2B15-5333-9A44-8000-50B29337B0D5}" type="datetimeFigureOut">
              <a:rPr lang="en-US" smtClean="0"/>
              <a:t>11/9/2023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61DEE-55DF-9C4C-9E32-9432A9F8E9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4793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B2B15-5333-9A44-8000-50B29337B0D5}" type="datetimeFigureOut">
              <a:rPr lang="en-US" smtClean="0"/>
              <a:t>11/9/2023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61DEE-55DF-9C4C-9E32-9432A9F8E9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2305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B2B15-5333-9A44-8000-50B29337B0D5}" type="datetimeFigureOut">
              <a:rPr lang="en-US" smtClean="0"/>
              <a:t>11/9/2023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ACBC6CC-69AA-4E96-8589-BB3828B51D33}"/>
              </a:ext>
            </a:extLst>
          </p:cNvPr>
          <p:cNvSpPr txBox="1">
            <a:spLocks/>
          </p:cNvSpPr>
          <p:nvPr userDrawn="1"/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9" name="矩形 28">
            <a:extLst>
              <a:ext uri="{FF2B5EF4-FFF2-40B4-BE49-F238E27FC236}">
                <a16:creationId xmlns:a16="http://schemas.microsoft.com/office/drawing/2014/main" id="{5652CB8D-AB06-4DAB-A63F-F6DB3B538D59}"/>
              </a:ext>
            </a:extLst>
          </p:cNvPr>
          <p:cNvSpPr/>
          <p:nvPr userDrawn="1"/>
        </p:nvSpPr>
        <p:spPr>
          <a:xfrm>
            <a:off x="-1" y="1590836"/>
            <a:ext cx="6803394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0" name="矩形 29">
            <a:extLst>
              <a:ext uri="{FF2B5EF4-FFF2-40B4-BE49-F238E27FC236}">
                <a16:creationId xmlns:a16="http://schemas.microsoft.com/office/drawing/2014/main" id="{3698CAA7-AF4B-4048-991C-AA8C6BA0526A}"/>
              </a:ext>
            </a:extLst>
          </p:cNvPr>
          <p:cNvSpPr/>
          <p:nvPr userDrawn="1"/>
        </p:nvSpPr>
        <p:spPr>
          <a:xfrm>
            <a:off x="6841192" y="1598048"/>
            <a:ext cx="2302809" cy="3859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A68FBF93-07B5-4B1B-B2CE-1CA8F08D2A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80661DEE-55DF-9C4C-9E32-9432A9F8E9FC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 14">
            <a:extLst>
              <a:ext uri="{FF2B5EF4-FFF2-40B4-BE49-F238E27FC236}">
                <a16:creationId xmlns:a16="http://schemas.microsoft.com/office/drawing/2014/main" id="{DC1FA9AF-BAC2-E4C5-ACD4-2515C15093F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4892" y="-189"/>
            <a:ext cx="9135601" cy="1538319"/>
          </a:xfrm>
          <a:prstGeom prst="rect">
            <a:avLst/>
          </a:prstGeom>
          <a:solidFill>
            <a:srgbClr val="006CA8"/>
          </a:solidFill>
          <a:ln w="9525">
            <a:noFill/>
            <a:miter lim="800000"/>
          </a:ln>
          <a:effectLst/>
        </p:spPr>
        <p:txBody>
          <a:bodyPr lIns="91377" tIns="45690" rIns="91377" bIns="45690" anchor="ctr"/>
          <a:lstStyle/>
          <a:p>
            <a:pPr lvl="0" algn="ctr" eaLnBrk="1" hangingPunct="1">
              <a:lnSpc>
                <a:spcPct val="125000"/>
              </a:lnSpc>
              <a:defRPr/>
            </a:pPr>
            <a:endParaRPr kumimoji="0" lang="en-US" altLang="zh-CN" sz="43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B3108F0-D8EF-DDED-02D1-2221DE03C9D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144" y="197754"/>
            <a:ext cx="1090013" cy="1102991"/>
          </a:xfrm>
          <a:prstGeom prst="rect">
            <a:avLst/>
          </a:prstGeom>
        </p:spPr>
      </p:pic>
      <p:grpSp>
        <p:nvGrpSpPr>
          <p:cNvPr id="14" name="组合 13">
            <a:extLst>
              <a:ext uri="{FF2B5EF4-FFF2-40B4-BE49-F238E27FC236}">
                <a16:creationId xmlns:a16="http://schemas.microsoft.com/office/drawing/2014/main" id="{D7126428-AD44-4B62-97DE-994A55C4E14E}"/>
              </a:ext>
            </a:extLst>
          </p:cNvPr>
          <p:cNvGrpSpPr/>
          <p:nvPr userDrawn="1"/>
        </p:nvGrpSpPr>
        <p:grpSpPr>
          <a:xfrm>
            <a:off x="1478537" y="413365"/>
            <a:ext cx="3156432" cy="806531"/>
            <a:chOff x="1588510" y="433008"/>
            <a:chExt cx="2869484" cy="733211"/>
          </a:xfrm>
        </p:grpSpPr>
        <p:pic>
          <p:nvPicPr>
            <p:cNvPr id="15" name="Picture 2" descr="校名 黑色">
              <a:extLst>
                <a:ext uri="{FF2B5EF4-FFF2-40B4-BE49-F238E27FC236}">
                  <a16:creationId xmlns:a16="http://schemas.microsoft.com/office/drawing/2014/main" id="{BEA5E801-D51A-1454-C68E-1F55EE880018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3">
              <a:clrChange>
                <a:clrFrom>
                  <a:srgbClr val="2C170A"/>
                </a:clrFrom>
                <a:clrTo>
                  <a:srgbClr val="2C170A">
                    <a:alpha val="0"/>
                  </a:srgbClr>
                </a:clrTo>
              </a:clrChange>
              <a:biLevel thresh="50000"/>
              <a:alphaModFix amt="85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50000"/>
                      </a14:imgEffect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4587" y="433008"/>
              <a:ext cx="2618183" cy="49825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FA5CCE0C-966B-3C06-E7BD-AFBB335EF6A9}"/>
                </a:ext>
              </a:extLst>
            </p:cNvPr>
            <p:cNvSpPr txBox="1"/>
            <p:nvPr userDrawn="1"/>
          </p:nvSpPr>
          <p:spPr>
            <a:xfrm>
              <a:off x="1588510" y="942382"/>
              <a:ext cx="2869484" cy="2238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000" b="1" spc="0" dirty="0">
                  <a:solidFill>
                    <a:srgbClr val="EDEEF1"/>
                  </a:solidFill>
                  <a:latin typeface="October Condensed Tamil" pitchFamily="2" charset="0"/>
                  <a:ea typeface="SimHei" panose="02010609060101010101" pitchFamily="49" charset="-122"/>
                  <a:cs typeface="October Condensed Tamil" pitchFamily="2" charset="0"/>
                </a:rPr>
                <a:t>EAST</a:t>
              </a:r>
              <a:r>
                <a:rPr kumimoji="1" lang="zh-CN" altLang="en-US" sz="1000" b="1" spc="0" dirty="0">
                  <a:solidFill>
                    <a:srgbClr val="EDEEF1"/>
                  </a:solidFill>
                  <a:latin typeface="October Condensed Tamil" pitchFamily="2" charset="0"/>
                  <a:ea typeface="SimHei" panose="02010609060101010101" pitchFamily="49" charset="-122"/>
                  <a:cs typeface="October Condensed Tamil" pitchFamily="2" charset="0"/>
                </a:rPr>
                <a:t> </a:t>
              </a:r>
              <a:r>
                <a:rPr kumimoji="1" lang="en-US" altLang="zh-CN" sz="1000" b="1" spc="0" dirty="0">
                  <a:solidFill>
                    <a:srgbClr val="EDEEF1"/>
                  </a:solidFill>
                  <a:latin typeface="October Condensed Tamil" pitchFamily="2" charset="0"/>
                  <a:ea typeface="SimHei" panose="02010609060101010101" pitchFamily="49" charset="-122"/>
                  <a:cs typeface="October Condensed Tamil" pitchFamily="2" charset="0"/>
                </a:rPr>
                <a:t>CHINA UNIVERSITY OF SCIENCE AND TECHNOLOGY</a:t>
              </a:r>
              <a:endParaRPr kumimoji="1" lang="zh-CN" altLang="en-US" sz="1000" b="1" spc="0" dirty="0">
                <a:solidFill>
                  <a:srgbClr val="EDEEF1"/>
                </a:solidFill>
                <a:latin typeface="October Condensed Tamil" pitchFamily="2" charset="0"/>
                <a:ea typeface="SimHei" panose="02010609060101010101" pitchFamily="49" charset="-122"/>
                <a:cs typeface="October Condensed Tamil" pitchFamily="2" charset="0"/>
              </a:endParaRPr>
            </a:p>
          </p:txBody>
        </p:sp>
      </p:grpSp>
      <p:sp>
        <p:nvSpPr>
          <p:cNvPr id="17" name="文本框 16">
            <a:extLst>
              <a:ext uri="{FF2B5EF4-FFF2-40B4-BE49-F238E27FC236}">
                <a16:creationId xmlns:a16="http://schemas.microsoft.com/office/drawing/2014/main" id="{C5B5C205-1480-31A8-5E39-B59CA9F58C21}"/>
              </a:ext>
            </a:extLst>
          </p:cNvPr>
          <p:cNvSpPr txBox="1"/>
          <p:nvPr userDrawn="1"/>
        </p:nvSpPr>
        <p:spPr>
          <a:xfrm>
            <a:off x="4760579" y="385509"/>
            <a:ext cx="3723972" cy="8106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800" b="0" dirty="0">
                <a:solidFill>
                  <a:srgbClr val="EDEEF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信息科学与工程学院</a:t>
            </a:r>
            <a:endParaRPr kumimoji="1" lang="en-US" altLang="zh-CN" sz="2800" b="0" dirty="0">
              <a:solidFill>
                <a:srgbClr val="EDEEF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>
              <a:lnSpc>
                <a:spcPct val="200000"/>
              </a:lnSpc>
            </a:pPr>
            <a:r>
              <a:rPr kumimoji="1" lang="en-US" altLang="zh-CN" sz="1100" dirty="0">
                <a:solidFill>
                  <a:srgbClr val="EDEEF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School</a:t>
            </a:r>
            <a:r>
              <a:rPr kumimoji="1" lang="zh-CN" altLang="en-US" sz="1100" dirty="0">
                <a:solidFill>
                  <a:srgbClr val="EDEEF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100" dirty="0">
                <a:solidFill>
                  <a:srgbClr val="EDEEF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of</a:t>
            </a:r>
            <a:r>
              <a:rPr kumimoji="1" lang="zh-CN" altLang="en-US" sz="1100" dirty="0">
                <a:solidFill>
                  <a:srgbClr val="EDEEF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100" dirty="0">
                <a:solidFill>
                  <a:srgbClr val="EDEEF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Information</a:t>
            </a:r>
            <a:r>
              <a:rPr kumimoji="1" lang="zh-CN" altLang="en-US" sz="1100" dirty="0">
                <a:solidFill>
                  <a:srgbClr val="EDEEF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100" dirty="0">
                <a:solidFill>
                  <a:srgbClr val="EDEEF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Science</a:t>
            </a:r>
            <a:r>
              <a:rPr kumimoji="1" lang="zh-CN" altLang="en-US" sz="1100" dirty="0">
                <a:solidFill>
                  <a:srgbClr val="EDEEF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100" dirty="0">
                <a:solidFill>
                  <a:srgbClr val="EDEEF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and</a:t>
            </a:r>
            <a:r>
              <a:rPr kumimoji="1" lang="zh-CN" altLang="en-US" sz="1100" dirty="0">
                <a:solidFill>
                  <a:srgbClr val="EDEEF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100" dirty="0">
                <a:solidFill>
                  <a:srgbClr val="EDEEF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Engineering</a:t>
            </a:r>
            <a:endParaRPr kumimoji="1" lang="zh-CN" altLang="en-US" sz="1100" dirty="0">
              <a:solidFill>
                <a:srgbClr val="EDEEF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18" name="直线连接符 17">
            <a:extLst>
              <a:ext uri="{FF2B5EF4-FFF2-40B4-BE49-F238E27FC236}">
                <a16:creationId xmlns:a16="http://schemas.microsoft.com/office/drawing/2014/main" id="{1D02F810-20D2-BBE4-DDA2-E4BB549DCFF4}"/>
              </a:ext>
            </a:extLst>
          </p:cNvPr>
          <p:cNvCxnSpPr/>
          <p:nvPr userDrawn="1"/>
        </p:nvCxnSpPr>
        <p:spPr>
          <a:xfrm>
            <a:off x="4739797" y="396299"/>
            <a:ext cx="0" cy="731660"/>
          </a:xfrm>
          <a:prstGeom prst="line">
            <a:avLst/>
          </a:prstGeom>
          <a:ln w="12700">
            <a:solidFill>
              <a:schemeClr val="bg1">
                <a:lumMod val="65000"/>
                <a:alpha val="90196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7594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B2B15-5333-9A44-8000-50B29337B0D5}" type="datetimeFigureOut">
              <a:rPr lang="en-US" smtClean="0"/>
              <a:t>11/9/2023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61DEE-55DF-9C4C-9E32-9432A9F8E9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0594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B2B15-5333-9A44-8000-50B29337B0D5}" type="datetimeFigureOut">
              <a:rPr lang="en-US" smtClean="0"/>
              <a:t>11/9/2023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61DEE-55DF-9C4C-9E32-9432A9F8E9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27789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B2B15-5333-9A44-8000-50B29337B0D5}" type="datetimeFigureOut">
              <a:rPr lang="en-US" smtClean="0"/>
              <a:t>11/9/2023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61DEE-55DF-9C4C-9E32-9432A9F8E9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994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B2B15-5333-9A44-8000-50B29337B0D5}" type="datetimeFigureOut">
              <a:rPr lang="en-US" smtClean="0"/>
              <a:t>11/9/2023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61DEE-55DF-9C4C-9E32-9432A9F8E9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9300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B2B15-5333-9A44-8000-50B29337B0D5}" type="datetimeFigureOut">
              <a:rPr lang="en-US" smtClean="0"/>
              <a:t>11/9/2023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61DEE-55DF-9C4C-9E32-9432A9F8E9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2861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B2B15-5333-9A44-8000-50B29337B0D5}" type="datetimeFigureOut">
              <a:rPr lang="en-US" smtClean="0"/>
              <a:t>11/9/2023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61DEE-55DF-9C4C-9E32-9432A9F8E9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6463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B2B15-5333-9A44-8000-50B29337B0D5}" type="datetimeFigureOut">
              <a:rPr lang="en-US" smtClean="0"/>
              <a:t>11/9/2023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61DEE-55DF-9C4C-9E32-9432A9F8E9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6111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8B2B15-5333-9A44-8000-50B29337B0D5}" type="datetimeFigureOut">
              <a:rPr lang="en-US" smtClean="0"/>
              <a:t>11/9/2023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661DEE-55DF-9C4C-9E32-9432A9F8E9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7130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5" Type="http://schemas.openxmlformats.org/officeDocument/2006/relationships/image" Target="NUL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7" Type="http://schemas.openxmlformats.org/officeDocument/2006/relationships/oleObject" Target="../embeddings/oleObject2.bin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1010.png"/><Relationship Id="rId9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7" Type="http://schemas.openxmlformats.org/officeDocument/2006/relationships/oleObject" Target="../embeddings/oleObject2.bin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15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8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0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0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0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0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0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emf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customXml" Target="../ink/ink1.xml"/><Relationship Id="rId4" Type="http://schemas.openxmlformats.org/officeDocument/2006/relationships/image" Target="NUL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../media/image50.png"/><Relationship Id="rId4" Type="http://schemas.openxmlformats.org/officeDocument/2006/relationships/image" Target="NUL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0.png"/><Relationship Id="rId2" Type="http://schemas.openxmlformats.org/officeDocument/2006/relationships/image" Target="../media/image50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4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7" Type="http://schemas.openxmlformats.org/officeDocument/2006/relationships/image" Target="../media/image131.png"/><Relationship Id="rId2" Type="http://schemas.openxmlformats.org/officeDocument/2006/relationships/image" Target="../media/image8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4.png"/><Relationship Id="rId5" Type="http://schemas.openxmlformats.org/officeDocument/2006/relationships/image" Target="../media/image1110.png"/><Relationship Id="rId4" Type="http://schemas.openxmlformats.org/officeDocument/2006/relationships/image" Target="../media/image5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0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gif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0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0.png"/><Relationship Id="rId2" Type="http://schemas.openxmlformats.org/officeDocument/2006/relationships/image" Target="../media/image5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0.png"/><Relationship Id="rId5" Type="http://schemas.openxmlformats.org/officeDocument/2006/relationships/image" Target="../media/image590.png"/><Relationship Id="rId4" Type="http://schemas.openxmlformats.org/officeDocument/2006/relationships/image" Target="../media/image58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95.png"/><Relationship Id="rId7" Type="http://schemas.openxmlformats.org/officeDocument/2006/relationships/image" Target="../media/image99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customXml" Target="../ink/ink2.xml"/><Relationship Id="rId4" Type="http://schemas.openxmlformats.org/officeDocument/2006/relationships/image" Target="NUL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.xm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5" Type="http://schemas.openxmlformats.org/officeDocument/2006/relationships/image" Target="NULL"/><Relationship Id="rId4" Type="http://schemas.openxmlformats.org/officeDocument/2006/relationships/customXml" Target="../ink/ink4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7" Type="http://schemas.openxmlformats.org/officeDocument/2006/relationships/image" Target="../media/image89.png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5.xml"/><Relationship Id="rId5" Type="http://schemas.openxmlformats.org/officeDocument/2006/relationships/image" Target="../media/image87.png"/><Relationship Id="rId4" Type="http://schemas.openxmlformats.org/officeDocument/2006/relationships/image" Target="NUL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04.png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3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">
            <a:extLst>
              <a:ext uri="{FF2B5EF4-FFF2-40B4-BE49-F238E27FC236}">
                <a16:creationId xmlns:a16="http://schemas.microsoft.com/office/drawing/2014/main" id="{DB90AEC1-BDD0-4D2F-8F8F-DB11503FFF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4545" y="1735984"/>
            <a:ext cx="2083269" cy="700388"/>
          </a:xfrm>
          <a:prstGeom prst="rect">
            <a:avLst/>
          </a:prstGeom>
        </p:spPr>
      </p:pic>
      <p:pic>
        <p:nvPicPr>
          <p:cNvPr id="12" name="图片 11" descr="1-02">
            <a:extLst>
              <a:ext uri="{FF2B5EF4-FFF2-40B4-BE49-F238E27FC236}">
                <a16:creationId xmlns:a16="http://schemas.microsoft.com/office/drawing/2014/main" id="{16064509-5C68-482C-AAD2-EF19109CF9B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8" y="1458881"/>
            <a:ext cx="9142095" cy="5544616"/>
          </a:xfrm>
          <a:prstGeom prst="rect">
            <a:avLst/>
          </a:prstGeom>
        </p:spPr>
      </p:pic>
      <p:sp>
        <p:nvSpPr>
          <p:cNvPr id="13" name="Rectangle 14">
            <a:extLst>
              <a:ext uri="{FF2B5EF4-FFF2-40B4-BE49-F238E27FC236}">
                <a16:creationId xmlns:a16="http://schemas.microsoft.com/office/drawing/2014/main" id="{37D31E9C-467E-4633-A0DD-58406915E6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747775"/>
            <a:ext cx="9135601" cy="1362450"/>
          </a:xfrm>
          <a:prstGeom prst="rect">
            <a:avLst/>
          </a:prstGeom>
          <a:solidFill>
            <a:srgbClr val="006CA8"/>
          </a:solidFill>
          <a:ln w="9525">
            <a:noFill/>
            <a:miter lim="800000"/>
          </a:ln>
          <a:effectLst/>
        </p:spPr>
        <p:txBody>
          <a:bodyPr lIns="91377" tIns="45690" rIns="91377" bIns="45690" anchor="ctr"/>
          <a:lstStyle/>
          <a:p>
            <a:pPr algn="ctr">
              <a:lnSpc>
                <a:spcPct val="125000"/>
              </a:lnSpc>
              <a:defRPr/>
            </a:pPr>
            <a:r>
              <a:rPr lang="zh-CN" altLang="en-US" sz="43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第七章 支持向量机</a:t>
            </a:r>
            <a:endParaRPr kumimoji="0" lang="en-US" altLang="zh-CN" sz="43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4" name="Picture 2" descr="https://bkimg.cdn.bcebos.com/pic/00e93901213fb80e5f110e4c36d12f2eb838946c?x-bce-process=image/resize,m_lfit,w_268,limit_1/format,f_jpg">
            <a:extLst>
              <a:ext uri="{FF2B5EF4-FFF2-40B4-BE49-F238E27FC236}">
                <a16:creationId xmlns:a16="http://schemas.microsoft.com/office/drawing/2014/main" id="{929E2E1A-C855-4D58-9758-C33961D017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9512" y="120489"/>
            <a:ext cx="1338392" cy="1338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2">
            <a:extLst>
              <a:ext uri="{FF2B5EF4-FFF2-40B4-BE49-F238E27FC236}">
                <a16:creationId xmlns:a16="http://schemas.microsoft.com/office/drawing/2014/main" id="{92E57A76-EF5C-49D0-B1B5-D76BD6635F38}"/>
              </a:ext>
            </a:extLst>
          </p:cNvPr>
          <p:cNvSpPr txBox="1"/>
          <p:nvPr/>
        </p:nvSpPr>
        <p:spPr>
          <a:xfrm>
            <a:off x="1949859" y="1390477"/>
            <a:ext cx="5378395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模式识别与统计学习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2">
            <a:extLst>
              <a:ext uri="{FF2B5EF4-FFF2-40B4-BE49-F238E27FC236}">
                <a16:creationId xmlns:a16="http://schemas.microsoft.com/office/drawing/2014/main" id="{85706D01-8AE7-39ED-8007-A9C8274B99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2074" y="2623050"/>
            <a:ext cx="8547133" cy="380823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zh-CN" altLang="en-US" sz="2200" b="1" dirty="0">
                <a:solidFill>
                  <a:srgbClr val="0070C0"/>
                </a:solidFill>
              </a:rPr>
              <a:t>线性可分支持向量机 </a:t>
            </a:r>
            <a:r>
              <a:rPr lang="en-US" altLang="zh-CN" sz="2200" dirty="0"/>
              <a:t>(linear support vector machine in linearly separable case)</a:t>
            </a:r>
          </a:p>
          <a:p>
            <a:pPr lvl="1">
              <a:lnSpc>
                <a:spcPct val="100000"/>
              </a:lnSpc>
            </a:pPr>
            <a:r>
              <a:rPr lang="zh-CN" altLang="en-US" sz="2200" b="1" dirty="0">
                <a:solidFill>
                  <a:srgbClr val="0070C0"/>
                </a:solidFill>
              </a:rPr>
              <a:t>硬间隔</a:t>
            </a:r>
            <a:r>
              <a:rPr lang="zh-CN" altLang="en-US" sz="2200" dirty="0"/>
              <a:t>最大化 </a:t>
            </a:r>
            <a:r>
              <a:rPr lang="en-US" altLang="zh-CN" sz="2200" dirty="0"/>
              <a:t>(hard margin maximization)</a:t>
            </a:r>
          </a:p>
          <a:p>
            <a:pPr>
              <a:lnSpc>
                <a:spcPct val="100000"/>
              </a:lnSpc>
            </a:pPr>
            <a:r>
              <a:rPr lang="zh-CN" altLang="en-US" sz="2200" b="1" dirty="0">
                <a:solidFill>
                  <a:srgbClr val="0070C0"/>
                </a:solidFill>
              </a:rPr>
              <a:t>线性支持向量机 </a:t>
            </a:r>
            <a:r>
              <a:rPr lang="en-US" altLang="zh-CN" sz="2200" dirty="0"/>
              <a:t>(linear </a:t>
            </a:r>
            <a:r>
              <a:rPr lang="en-US" altLang="zh-CN" sz="2200" dirty="0" err="1"/>
              <a:t>supportvector</a:t>
            </a:r>
            <a:r>
              <a:rPr lang="en-US" altLang="zh-CN" sz="2200" dirty="0"/>
              <a:t> machine)</a:t>
            </a:r>
          </a:p>
          <a:p>
            <a:pPr lvl="1">
              <a:lnSpc>
                <a:spcPct val="100000"/>
              </a:lnSpc>
            </a:pPr>
            <a:r>
              <a:rPr lang="zh-CN" altLang="en-US" sz="2200" dirty="0"/>
              <a:t>训练数据</a:t>
            </a:r>
            <a:r>
              <a:rPr lang="zh-CN" altLang="en-US" sz="2200" b="1" dirty="0">
                <a:solidFill>
                  <a:srgbClr val="0070C0"/>
                </a:solidFill>
              </a:rPr>
              <a:t>近似</a:t>
            </a:r>
            <a:r>
              <a:rPr lang="zh-CN" altLang="en-US" sz="2200" dirty="0"/>
              <a:t>线性可分时</a:t>
            </a:r>
            <a:r>
              <a:rPr lang="en-US" altLang="zh-CN" sz="2200" dirty="0"/>
              <a:t>, </a:t>
            </a:r>
            <a:r>
              <a:rPr lang="zh-CN" altLang="en-US" sz="2200" dirty="0"/>
              <a:t>通过</a:t>
            </a:r>
            <a:r>
              <a:rPr lang="zh-CN" altLang="en-US" sz="2200" b="1" dirty="0">
                <a:solidFill>
                  <a:srgbClr val="0070C0"/>
                </a:solidFill>
              </a:rPr>
              <a:t>软间隔</a:t>
            </a:r>
            <a:r>
              <a:rPr lang="zh-CN" altLang="en-US" sz="2200" dirty="0"/>
              <a:t>最大化 </a:t>
            </a:r>
            <a:r>
              <a:rPr lang="en-US" altLang="zh-CN" sz="2200" dirty="0"/>
              <a:t>(soft margin maximization)</a:t>
            </a:r>
          </a:p>
          <a:p>
            <a:pPr>
              <a:lnSpc>
                <a:spcPct val="100000"/>
              </a:lnSpc>
            </a:pPr>
            <a:r>
              <a:rPr lang="zh-CN" altLang="en-US" sz="2200" b="1" dirty="0">
                <a:solidFill>
                  <a:srgbClr val="0070C0"/>
                </a:solidFill>
              </a:rPr>
              <a:t>非线性支持向量机 </a:t>
            </a:r>
            <a:r>
              <a:rPr lang="en-US" altLang="zh-CN" sz="2200" dirty="0"/>
              <a:t>(non-linear support vector machine)</a:t>
            </a:r>
          </a:p>
          <a:p>
            <a:pPr lvl="1">
              <a:lnSpc>
                <a:spcPct val="100000"/>
              </a:lnSpc>
            </a:pPr>
            <a:r>
              <a:rPr lang="zh-CN" altLang="en-US" sz="2200" dirty="0"/>
              <a:t>当训练数据线性不可分时</a:t>
            </a:r>
            <a:r>
              <a:rPr lang="en-US" altLang="zh-CN" sz="2200" dirty="0"/>
              <a:t>,</a:t>
            </a:r>
            <a:r>
              <a:rPr lang="zh-CN" altLang="en-US" sz="2200" dirty="0"/>
              <a:t> 使用</a:t>
            </a:r>
            <a:r>
              <a:rPr lang="zh-CN" altLang="en-US" sz="2200" b="1" dirty="0">
                <a:solidFill>
                  <a:srgbClr val="0070C0"/>
                </a:solidFill>
              </a:rPr>
              <a:t>核技巧 </a:t>
            </a:r>
            <a:r>
              <a:rPr lang="en-US" altLang="zh-CN" sz="2200" dirty="0"/>
              <a:t>(kernel trick) + </a:t>
            </a:r>
            <a:r>
              <a:rPr lang="zh-CN" altLang="en-US" sz="2200" b="1" dirty="0">
                <a:solidFill>
                  <a:srgbClr val="0070C0"/>
                </a:solidFill>
              </a:rPr>
              <a:t>软间隔</a:t>
            </a:r>
            <a:r>
              <a:rPr lang="zh-CN" altLang="en-US" sz="2200" dirty="0"/>
              <a:t>最大化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226D4CB5-2DEC-8D38-9552-E5157015EC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80661DEE-55DF-9C4C-9E32-9432A9F8E9FC}" type="slidenum">
              <a:rPr lang="en-US" smtClean="0"/>
              <a:t>10</a:t>
            </a:fld>
            <a:endParaRPr lang="en-US" dirty="0"/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D2C4EC85-BFA5-4714-8CAE-7383BC792181}"/>
              </a:ext>
            </a:extLst>
          </p:cNvPr>
          <p:cNvSpPr txBox="1"/>
          <p:nvPr/>
        </p:nvSpPr>
        <p:spPr>
          <a:xfrm>
            <a:off x="235785" y="1638944"/>
            <a:ext cx="8416541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b="1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SVM: </a:t>
            </a:r>
            <a:r>
              <a:rPr lang="zh-CN" altLang="en-US" sz="3200" b="1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总览</a:t>
            </a:r>
            <a:endParaRPr lang="zh-CN" altLang="en-US" sz="3200" b="1" dirty="0">
              <a:solidFill>
                <a:schemeClr val="accent1">
                  <a:lumMod val="50000"/>
                </a:schemeClr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7593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01D9BE1-CBA0-B79D-99C2-B5B5DF920CD6}"/>
              </a:ext>
            </a:extLst>
          </p:cNvPr>
          <p:cNvSpPr txBox="1"/>
          <p:nvPr/>
        </p:nvSpPr>
        <p:spPr>
          <a:xfrm>
            <a:off x="253714" y="1644096"/>
            <a:ext cx="8416541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b="1" dirty="0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变量的选择方法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5611398-4C6B-07EF-5BBD-96721CD640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100" y="2463801"/>
            <a:ext cx="8251155" cy="4257676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zh-CN" sz="2200" dirty="0">
                <a:ea typeface="等线" panose="02010600030101010101" pitchFamily="2" charset="-122"/>
              </a:rPr>
              <a:t>SMO</a:t>
            </a:r>
            <a:r>
              <a:rPr lang="zh-CN" altLang="en-US" sz="2200" dirty="0">
                <a:ea typeface="等线" panose="02010600030101010101" pitchFamily="2" charset="-122"/>
              </a:rPr>
              <a:t>算法在每个子问题中选择两个</a:t>
            </a:r>
            <a:r>
              <a:rPr lang="zh-CN" altLang="en-US" sz="2200">
                <a:ea typeface="等线" panose="02010600030101010101" pitchFamily="2" charset="-122"/>
              </a:rPr>
              <a:t>变量优化</a:t>
            </a:r>
            <a:r>
              <a:rPr lang="en-US" altLang="zh-CN" sz="2200">
                <a:ea typeface="等线" panose="02010600030101010101" pitchFamily="2" charset="-122"/>
              </a:rPr>
              <a:t>, </a:t>
            </a:r>
            <a:r>
              <a:rPr lang="zh-CN" altLang="en-US" sz="2200">
                <a:ea typeface="等线" panose="02010600030101010101" pitchFamily="2" charset="-122"/>
              </a:rPr>
              <a:t>其中</a:t>
            </a:r>
            <a:r>
              <a:rPr lang="zh-CN" altLang="en-US" sz="2200" dirty="0">
                <a:ea typeface="等线" panose="02010600030101010101" pitchFamily="2" charset="-122"/>
              </a:rPr>
              <a:t>至少一个变量是违反</a:t>
            </a:r>
            <a:r>
              <a:rPr lang="en-US" altLang="zh-CN" sz="2200" dirty="0">
                <a:ea typeface="等线" panose="02010600030101010101" pitchFamily="2" charset="-122"/>
              </a:rPr>
              <a:t>KKT</a:t>
            </a:r>
            <a:r>
              <a:rPr lang="zh-CN" altLang="en-US" sz="2200" dirty="0">
                <a:ea typeface="等线" panose="02010600030101010101" pitchFamily="2" charset="-122"/>
              </a:rPr>
              <a:t>条件的</a:t>
            </a:r>
            <a:endParaRPr lang="en-US" altLang="zh-CN" sz="2200" dirty="0">
              <a:ea typeface="等线" panose="02010600030101010101" pitchFamily="2" charset="-122"/>
            </a:endParaRPr>
          </a:p>
          <a:p>
            <a:pPr>
              <a:lnSpc>
                <a:spcPct val="100000"/>
              </a:lnSpc>
            </a:pPr>
            <a:r>
              <a:rPr lang="en-US" altLang="zh-CN" sz="2200">
                <a:ea typeface="等线" panose="02010600030101010101" pitchFamily="2" charset="-122"/>
              </a:rPr>
              <a:t>1. </a:t>
            </a:r>
            <a:r>
              <a:rPr lang="zh-CN" altLang="en-US" sz="2200">
                <a:ea typeface="等线" panose="02010600030101010101" pitchFamily="2" charset="-122"/>
              </a:rPr>
              <a:t>第一</a:t>
            </a:r>
            <a:r>
              <a:rPr lang="zh-CN" altLang="en-US" sz="2200" dirty="0">
                <a:ea typeface="等线" panose="02010600030101010101" pitchFamily="2" charset="-122"/>
              </a:rPr>
              <a:t>个变量</a:t>
            </a:r>
            <a:r>
              <a:rPr lang="zh-CN" altLang="en-US" sz="2200">
                <a:ea typeface="等线" panose="02010600030101010101" pitchFamily="2" charset="-122"/>
              </a:rPr>
              <a:t>的选择</a:t>
            </a:r>
            <a:r>
              <a:rPr lang="en-US" altLang="zh-CN" sz="2200">
                <a:ea typeface="等线" panose="02010600030101010101" pitchFamily="2" charset="-122"/>
              </a:rPr>
              <a:t>: </a:t>
            </a:r>
            <a:r>
              <a:rPr lang="zh-CN" altLang="en-US" sz="2200">
                <a:ea typeface="等线" panose="02010600030101010101" pitchFamily="2" charset="-122"/>
              </a:rPr>
              <a:t>外循环</a:t>
            </a:r>
            <a:endParaRPr lang="en-US" altLang="zh-CN" sz="2200" dirty="0">
              <a:ea typeface="等线" panose="02010600030101010101" pitchFamily="2" charset="-122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2200">
                <a:ea typeface="等线" panose="02010600030101010101" pitchFamily="2" charset="-122"/>
              </a:rPr>
              <a:t>    </a:t>
            </a:r>
            <a:r>
              <a:rPr lang="zh-CN" altLang="en-US" sz="2200">
                <a:ea typeface="等线" panose="02010600030101010101" pitchFamily="2" charset="-122"/>
              </a:rPr>
              <a:t>目标</a:t>
            </a:r>
            <a:r>
              <a:rPr lang="en-US" altLang="zh-CN" sz="2200">
                <a:ea typeface="等线" panose="02010600030101010101" pitchFamily="2" charset="-122"/>
              </a:rPr>
              <a:t>: </a:t>
            </a:r>
            <a:r>
              <a:rPr lang="zh-CN" altLang="en-US" sz="2200">
                <a:ea typeface="等线" panose="02010600030101010101" pitchFamily="2" charset="-122"/>
              </a:rPr>
              <a:t>选取违反</a:t>
            </a:r>
            <a:r>
              <a:rPr lang="en-US" altLang="zh-CN" sz="2200" dirty="0">
                <a:ea typeface="等线" panose="02010600030101010101" pitchFamily="2" charset="-122"/>
              </a:rPr>
              <a:t>KKT</a:t>
            </a:r>
            <a:r>
              <a:rPr lang="zh-CN" altLang="en-US" sz="2200" dirty="0">
                <a:ea typeface="等线" panose="02010600030101010101" pitchFamily="2" charset="-122"/>
              </a:rPr>
              <a:t>最严重</a:t>
            </a:r>
            <a:r>
              <a:rPr lang="zh-CN" altLang="en-US" sz="2200">
                <a:ea typeface="等线" panose="02010600030101010101" pitchFamily="2" charset="-122"/>
              </a:rPr>
              <a:t>的样本点</a:t>
            </a:r>
            <a:endParaRPr lang="zh-CN" altLang="en-US" dirty="0"/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B1743DD5-C6B6-91A5-392F-FAA1A71814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80661DEE-55DF-9C4C-9E32-9432A9F8E9FC}" type="slidenum">
              <a:rPr lang="en-US" smtClean="0"/>
              <a:t>100</a:t>
            </a:fld>
            <a:endParaRPr lang="en-US" dirty="0"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BA0A1D22-358C-4EE1-9DA8-3117D9A33BF6}"/>
              </a:ext>
            </a:extLst>
          </p:cNvPr>
          <p:cNvGrpSpPr/>
          <p:nvPr/>
        </p:nvGrpSpPr>
        <p:grpSpPr>
          <a:xfrm>
            <a:off x="1008098" y="4805024"/>
            <a:ext cx="4416926" cy="1561197"/>
            <a:chOff x="2550040" y="4146810"/>
            <a:chExt cx="4416926" cy="156119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文本框 11">
                  <a:extLst>
                    <a:ext uri="{FF2B5EF4-FFF2-40B4-BE49-F238E27FC236}">
                      <a16:creationId xmlns:a16="http://schemas.microsoft.com/office/drawing/2014/main" id="{F86200B8-4CA4-7B61-691D-76DDF311D034}"/>
                    </a:ext>
                  </a:extLst>
                </p:cNvPr>
                <p:cNvSpPr txBox="1"/>
                <p:nvPr/>
              </p:nvSpPr>
              <p:spPr>
                <a:xfrm>
                  <a:off x="2550040" y="4146810"/>
                  <a:ext cx="4416926" cy="15611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2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20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a14:m>
                  <a:r>
                    <a:rPr lang="zh-CN" altLang="en-US" sz="2200" dirty="0"/>
                    <a:t>               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22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2200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200" b="0" i="1" dirty="0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altLang="zh-CN" sz="2200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2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200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200" b="0" i="1" dirty="0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zh-CN" sz="22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≥1</m:t>
                      </m:r>
                    </m:oMath>
                  </a14:m>
                  <a:r>
                    <a:rPr lang="zh-CN" altLang="en-US" sz="2200" dirty="0"/>
                    <a:t> </a:t>
                  </a:r>
                  <a:endParaRPr lang="en-US" altLang="zh-CN" sz="2200" dirty="0"/>
                </a:p>
                <a:p>
                  <a:pPr>
                    <a:lnSpc>
                      <a:spcPct val="150000"/>
                    </a:lnSpc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2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0&lt;</m:t>
                          </m:r>
                          <m:r>
                            <a:rPr lang="zh-CN" altLang="en-US" sz="220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a14:m>
                  <a:r>
                    <a:rPr lang="zh-CN" altLang="en-US" sz="2200" dirty="0"/>
                    <a:t>             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22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2200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200" b="0" i="1" dirty="0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altLang="zh-CN" sz="22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2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200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200" b="0" i="1" dirty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altLang="zh-CN" sz="22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22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a14:m>
                  <a:r>
                    <a:rPr lang="zh-CN" altLang="en-US" sz="2200" dirty="0"/>
                    <a:t> </a:t>
                  </a:r>
                  <a:endParaRPr lang="en-US" altLang="zh-CN" sz="2200" dirty="0"/>
                </a:p>
                <a:p>
                  <a:pPr>
                    <a:lnSpc>
                      <a:spcPct val="150000"/>
                    </a:lnSpc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2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20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a14:m>
                  <a:r>
                    <a:rPr lang="zh-CN" altLang="en-US" sz="2200" dirty="0"/>
                    <a:t>               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22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b="0" i="1" dirty="0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altLang="zh-CN" sz="2200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2200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200" b="0" i="1" dirty="0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altLang="zh-CN" sz="2200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2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200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200" b="0" i="1" dirty="0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zh-CN" sz="22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altLang="zh-CN" sz="22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a14:m>
                  <a:r>
                    <a:rPr lang="zh-CN" altLang="en-US" sz="2200" dirty="0"/>
                    <a:t> </a:t>
                  </a:r>
                  <a14:m>
                    <m:oMath xmlns:m="http://schemas.openxmlformats.org/officeDocument/2006/math">
                      <m:r>
                        <a:rPr lang="en-US" altLang="zh-CN" sz="22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endParaRPr lang="en-US" altLang="zh-CN" sz="2200" b="0" i="1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2" name="文本框 11">
                  <a:extLst>
                    <a:ext uri="{FF2B5EF4-FFF2-40B4-BE49-F238E27FC236}">
                      <a16:creationId xmlns:a16="http://schemas.microsoft.com/office/drawing/2014/main" id="{F86200B8-4CA4-7B61-691D-76DDF311D03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0040" y="4146810"/>
                  <a:ext cx="4416926" cy="1561197"/>
                </a:xfrm>
                <a:prstGeom prst="rect">
                  <a:avLst/>
                </a:prstGeom>
                <a:blipFill>
                  <a:blip r:embed="rId2"/>
                  <a:stretch>
                    <a:fillRect l="-138" b="-390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箭头: 左右 12">
              <a:extLst>
                <a:ext uri="{FF2B5EF4-FFF2-40B4-BE49-F238E27FC236}">
                  <a16:creationId xmlns:a16="http://schemas.microsoft.com/office/drawing/2014/main" id="{20CFB131-8114-A3CA-BA73-1C773A47559D}"/>
                </a:ext>
              </a:extLst>
            </p:cNvPr>
            <p:cNvSpPr/>
            <p:nvPr/>
          </p:nvSpPr>
          <p:spPr>
            <a:xfrm>
              <a:off x="3716712" y="4357674"/>
              <a:ext cx="449118" cy="308721"/>
            </a:xfrm>
            <a:prstGeom prst="left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箭头: 左右 13">
              <a:extLst>
                <a:ext uri="{FF2B5EF4-FFF2-40B4-BE49-F238E27FC236}">
                  <a16:creationId xmlns:a16="http://schemas.microsoft.com/office/drawing/2014/main" id="{D675AFFF-BAE1-462B-9277-C186CC2A5DA9}"/>
                </a:ext>
              </a:extLst>
            </p:cNvPr>
            <p:cNvSpPr/>
            <p:nvPr/>
          </p:nvSpPr>
          <p:spPr>
            <a:xfrm>
              <a:off x="4165830" y="4854486"/>
              <a:ext cx="449118" cy="308721"/>
            </a:xfrm>
            <a:prstGeom prst="left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箭头: 左右 14">
              <a:extLst>
                <a:ext uri="{FF2B5EF4-FFF2-40B4-BE49-F238E27FC236}">
                  <a16:creationId xmlns:a16="http://schemas.microsoft.com/office/drawing/2014/main" id="{FC3A4FC5-1FB0-4C47-B8D0-007816179DF1}"/>
                </a:ext>
              </a:extLst>
            </p:cNvPr>
            <p:cNvSpPr/>
            <p:nvPr/>
          </p:nvSpPr>
          <p:spPr>
            <a:xfrm>
              <a:off x="3696300" y="5346351"/>
              <a:ext cx="449118" cy="308721"/>
            </a:xfrm>
            <a:prstGeom prst="left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D0DDDFD3-F482-4C27-AC77-23C5D05CB5A7}"/>
                  </a:ext>
                </a:extLst>
              </p:cNvPr>
              <p:cNvSpPr/>
              <p:nvPr/>
            </p:nvSpPr>
            <p:spPr>
              <a:xfrm>
                <a:off x="5108111" y="4535771"/>
                <a:ext cx="3722237" cy="15776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200" i="1" dirty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altLang="zh-CN" sz="22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2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200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20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altLang="zh-CN" sz="2200" i="1" dirty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2200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200" i="1" dirty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sz="2200" i="1" dirty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200" i="1" dirty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2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2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220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200" i="1" dirty="0">
                              <a:latin typeface="Cambria Math" panose="02040503050406030204" pitchFamily="18" charset="0"/>
                            </a:rPr>
                            <m:t>𝐾</m:t>
                          </m:r>
                          <m:d>
                            <m:dPr>
                              <m:ctrlPr>
                                <a:rPr lang="en-US" altLang="zh-CN" sz="22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2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200" i="1" dirty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200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2200" i="1" dirty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sz="22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200" i="1" dirty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200" i="1" dirty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sz="2200" i="1" dirty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200" i="1" dirty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nary>
                    </m:oMath>
                  </m:oMathPara>
                </a14:m>
                <a:endParaRPr lang="zh-CN" altLang="en-US" sz="2200" dirty="0"/>
              </a:p>
            </p:txBody>
          </p:sp>
        </mc:Choice>
        <mc:Fallback xmlns="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D0DDDFD3-F482-4C27-AC77-23C5D05CB5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8111" y="4535771"/>
                <a:ext cx="3722237" cy="157767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矩形 5">
            <a:extLst>
              <a:ext uri="{FF2B5EF4-FFF2-40B4-BE49-F238E27FC236}">
                <a16:creationId xmlns:a16="http://schemas.microsoft.com/office/drawing/2014/main" id="{58FEFDDB-D049-4378-99D1-0EEE260C6D2C}"/>
              </a:ext>
            </a:extLst>
          </p:cNvPr>
          <p:cNvSpPr/>
          <p:nvPr/>
        </p:nvSpPr>
        <p:spPr>
          <a:xfrm>
            <a:off x="419100" y="4286801"/>
            <a:ext cx="441692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200"/>
              <a:t>检验样本点是否满足</a:t>
            </a:r>
            <a:r>
              <a:rPr lang="en-US" altLang="zh-CN" sz="2200"/>
              <a:t>KKT</a:t>
            </a:r>
            <a:r>
              <a:rPr lang="zh-CN" altLang="en-US" sz="2200"/>
              <a:t>条件：</a:t>
            </a:r>
            <a:endParaRPr lang="en-US" altLang="zh-CN" sz="2200" dirty="0"/>
          </a:p>
        </p:txBody>
      </p:sp>
    </p:spTree>
    <p:extLst>
      <p:ext uri="{BB962C8B-B14F-4D97-AF65-F5344CB8AC3E}">
        <p14:creationId xmlns:p14="http://schemas.microsoft.com/office/powerpoint/2010/main" val="79751002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84E7607D-986B-EA10-5B32-2BF3D75A391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02771" y="2580934"/>
                <a:ext cx="7774948" cy="3897687"/>
              </a:xfrm>
            </p:spPr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en-US" altLang="zh-CN" sz="2200">
                    <a:ea typeface="等线" panose="02010600030101010101" pitchFamily="2" charset="-122"/>
                  </a:rPr>
                  <a:t>2. </a:t>
                </a:r>
                <a:r>
                  <a:rPr lang="zh-CN" altLang="en-US" sz="2200">
                    <a:ea typeface="等线" panose="02010600030101010101" pitchFamily="2" charset="-122"/>
                  </a:rPr>
                  <a:t>第二</a:t>
                </a:r>
                <a:r>
                  <a:rPr lang="zh-CN" altLang="en-US" sz="2200" dirty="0">
                    <a:ea typeface="等线" panose="02010600030101010101" pitchFamily="2" charset="-122"/>
                  </a:rPr>
                  <a:t>个变量</a:t>
                </a:r>
                <a:r>
                  <a:rPr lang="zh-CN" altLang="en-US" sz="2200">
                    <a:ea typeface="等线" panose="02010600030101010101" pitchFamily="2" charset="-122"/>
                  </a:rPr>
                  <a:t>的检查</a:t>
                </a:r>
                <a:r>
                  <a:rPr lang="en-US" altLang="zh-CN" sz="2200">
                    <a:ea typeface="等线" panose="02010600030101010101" pitchFamily="2" charset="-122"/>
                  </a:rPr>
                  <a:t>: </a:t>
                </a:r>
                <a:r>
                  <a:rPr lang="zh-CN" altLang="en-US" sz="2200">
                    <a:ea typeface="等线" panose="02010600030101010101" pitchFamily="2" charset="-122"/>
                  </a:rPr>
                  <a:t>内循环</a:t>
                </a:r>
                <a:endParaRPr lang="en-US" altLang="zh-CN" sz="2200" dirty="0">
                  <a:ea typeface="等线" panose="02010600030101010101" pitchFamily="2" charset="-122"/>
                </a:endParaRPr>
              </a:p>
              <a:p>
                <a:pPr lvl="1">
                  <a:lnSpc>
                    <a:spcPct val="100000"/>
                  </a:lnSpc>
                </a:pPr>
                <a:r>
                  <a:rPr lang="zh-CN" altLang="en-US" sz="2200" dirty="0">
                    <a:ea typeface="等线" panose="02010600030101010101" pitchFamily="2" charset="-122"/>
                  </a:rPr>
                  <a:t>选择的标准是希望能使目标函数有足够大的变化</a:t>
                </a:r>
                <a:endParaRPr lang="en-US" altLang="zh-CN" sz="2200" dirty="0">
                  <a:ea typeface="等线" panose="02010600030101010101" pitchFamily="2" charset="-122"/>
                </a:endParaRPr>
              </a:p>
              <a:p>
                <a:pPr lvl="1">
                  <a:lnSpc>
                    <a:spcPct val="100000"/>
                  </a:lnSpc>
                </a:pPr>
                <a:r>
                  <a:rPr lang="zh-CN" altLang="en-US" sz="2200">
                    <a:ea typeface="等线" panose="02010600030101010101" pitchFamily="2" charset="-122"/>
                  </a:rPr>
                  <a:t>对应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sz="220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200" i="1" smtClean="0">
                                <a:latin typeface="Cambria Math" panose="02040503050406030204" pitchFamily="18" charset="0"/>
                                <a:ea typeface="等线" panose="02010600030101010101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  <a:ea typeface="等线" panose="02010600030101010101" pitchFamily="2" charset="-122"/>
                              </a:rPr>
                              <m:t>𝐸</m:t>
                            </m:r>
                          </m:e>
                          <m:sub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  <a:ea typeface="等线" panose="02010600030101010101" pitchFamily="2" charset="-122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sz="2200" b="0" i="1" smtClean="0">
                                <a:latin typeface="Cambria Math" panose="02040503050406030204" pitchFamily="18" charset="0"/>
                                <a:ea typeface="等线" panose="02010600030101010101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  <a:ea typeface="等线" panose="02010600030101010101" pitchFamily="2" charset="-122"/>
                              </a:rPr>
                              <m:t>𝐸</m:t>
                            </m:r>
                          </m:e>
                          <m:sub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  <a:ea typeface="等线" panose="02010600030101010101" pitchFamily="2" charset="-122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sz="2200">
                    <a:ea typeface="等线" panose="02010600030101010101" pitchFamily="2" charset="-122"/>
                  </a:rPr>
                  <a:t>最大 </a:t>
                </a:r>
                <a:r>
                  <a:rPr lang="en-US" altLang="zh-CN" sz="2200">
                    <a:ea typeface="等线" panose="02010600030101010101" pitchFamily="2" charset="-122"/>
                  </a:rPr>
                  <a:t>, </a:t>
                </a:r>
                <a:r>
                  <a:rPr lang="zh-CN" altLang="en-US" sz="2200">
                    <a:ea typeface="等线" panose="02010600030101010101" pitchFamily="2" charset="-122"/>
                  </a:rPr>
                  <a:t>即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200" b="0" i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sz="2200" dirty="0">
                    <a:ea typeface="等线" panose="02010600030101010101" pitchFamily="2" charset="-122"/>
                  </a:rPr>
                  <a:t>的</a:t>
                </a:r>
                <a:r>
                  <a:rPr lang="zh-CN" altLang="en-US" sz="2200">
                    <a:ea typeface="等线" panose="02010600030101010101" pitchFamily="2" charset="-122"/>
                  </a:rPr>
                  <a:t>符号相反</a:t>
                </a:r>
                <a:r>
                  <a:rPr lang="en-US" altLang="zh-CN" sz="2200">
                    <a:ea typeface="等线" panose="02010600030101010101" pitchFamily="2" charset="-122"/>
                  </a:rPr>
                  <a:t>, </a:t>
                </a:r>
                <a:r>
                  <a:rPr lang="zh-CN" altLang="en-US" sz="2200">
                    <a:ea typeface="等线" panose="02010600030101010101" pitchFamily="2" charset="-122"/>
                  </a:rPr>
                  <a:t>差异</a:t>
                </a:r>
                <a:r>
                  <a:rPr lang="zh-CN" altLang="en-US" sz="2200" dirty="0">
                    <a:ea typeface="等线" panose="02010600030101010101" pitchFamily="2" charset="-122"/>
                  </a:rPr>
                  <a:t>最大</a:t>
                </a:r>
                <a:endParaRPr lang="en-US" altLang="zh-CN" sz="2200" dirty="0">
                  <a:ea typeface="等线" panose="02010600030101010101" pitchFamily="2" charset="-122"/>
                </a:endParaRPr>
              </a:p>
              <a:p>
                <a:pPr lvl="1">
                  <a:lnSpc>
                    <a:spcPct val="100000"/>
                  </a:lnSpc>
                </a:pPr>
                <a:endParaRPr lang="en-US" altLang="zh-CN" sz="2200">
                  <a:ea typeface="等线" panose="02010600030101010101" pitchFamily="2" charset="-122"/>
                </a:endParaRPr>
              </a:p>
              <a:p>
                <a:pPr lvl="1">
                  <a:lnSpc>
                    <a:spcPct val="100000"/>
                  </a:lnSpc>
                </a:pPr>
                <a:r>
                  <a:rPr lang="zh-CN" altLang="en-US" sz="2200">
                    <a:ea typeface="等线" panose="02010600030101010101" pitchFamily="2" charset="-122"/>
                  </a:rPr>
                  <a:t>如果</a:t>
                </a:r>
                <a:r>
                  <a:rPr lang="zh-CN" altLang="en-US" sz="2200" dirty="0">
                    <a:ea typeface="等线" panose="02010600030101010101" pitchFamily="2" charset="-122"/>
                  </a:rPr>
                  <a:t>内循环通过上述方法找到的点不能使目标函数有足够的下降</a:t>
                </a:r>
                <a:endParaRPr lang="en-US" altLang="zh-CN" sz="2200" dirty="0">
                  <a:ea typeface="等线" panose="02010600030101010101" pitchFamily="2" charset="-122"/>
                </a:endParaRPr>
              </a:p>
              <a:p>
                <a:pPr lvl="1">
                  <a:lnSpc>
                    <a:spcPct val="100000"/>
                  </a:lnSpc>
                </a:pPr>
                <a:r>
                  <a:rPr lang="zh-CN" altLang="en-US" sz="2200">
                    <a:ea typeface="等线" panose="02010600030101010101" pitchFamily="2" charset="-122"/>
                  </a:rPr>
                  <a:t>则</a:t>
                </a:r>
                <a:r>
                  <a:rPr lang="en-US" altLang="zh-CN" sz="2200">
                    <a:ea typeface="等线" panose="02010600030101010101" pitchFamily="2" charset="-122"/>
                  </a:rPr>
                  <a:t>: </a:t>
                </a:r>
                <a:r>
                  <a:rPr lang="zh-CN" altLang="en-US" sz="2200">
                    <a:ea typeface="等线" panose="02010600030101010101" pitchFamily="2" charset="-122"/>
                  </a:rPr>
                  <a:t>遍历</a:t>
                </a:r>
                <a:r>
                  <a:rPr lang="zh-CN" altLang="en-US" sz="2200" dirty="0">
                    <a:ea typeface="等线" panose="02010600030101010101" pitchFamily="2" charset="-122"/>
                  </a:rPr>
                  <a:t>间隔边界上</a:t>
                </a:r>
                <a:r>
                  <a:rPr lang="zh-CN" altLang="en-US" sz="2200">
                    <a:ea typeface="等线" panose="02010600030101010101" pitchFamily="2" charset="-122"/>
                  </a:rPr>
                  <a:t>的样本点</a:t>
                </a:r>
                <a:r>
                  <a:rPr lang="en-US" altLang="zh-CN" sz="2200">
                    <a:ea typeface="等线" panose="02010600030101010101" pitchFamily="2" charset="-122"/>
                  </a:rPr>
                  <a:t>, </a:t>
                </a:r>
                <a:r>
                  <a:rPr lang="zh-CN" altLang="en-US" sz="2200">
                    <a:ea typeface="等线" panose="02010600030101010101" pitchFamily="2" charset="-122"/>
                  </a:rPr>
                  <a:t>测试</a:t>
                </a:r>
                <a:r>
                  <a:rPr lang="zh-CN" altLang="en-US" sz="2200" dirty="0">
                    <a:ea typeface="等线" panose="02010600030101010101" pitchFamily="2" charset="-122"/>
                  </a:rPr>
                  <a:t>目标函数下降</a:t>
                </a:r>
                <a:endParaRPr lang="en-US" altLang="zh-CN" sz="2200" dirty="0">
                  <a:ea typeface="等线" panose="02010600030101010101" pitchFamily="2" charset="-122"/>
                </a:endParaRPr>
              </a:p>
              <a:p>
                <a:pPr lvl="1">
                  <a:lnSpc>
                    <a:spcPct val="100000"/>
                  </a:lnSpc>
                </a:pPr>
                <a:r>
                  <a:rPr lang="zh-CN" altLang="en-US" sz="2200" dirty="0">
                    <a:ea typeface="等线" panose="02010600030101010101" pitchFamily="2" charset="-122"/>
                  </a:rPr>
                  <a:t>如果</a:t>
                </a:r>
                <a:r>
                  <a:rPr lang="zh-CN" altLang="en-US" sz="2200">
                    <a:ea typeface="等线" panose="02010600030101010101" pitchFamily="2" charset="-122"/>
                  </a:rPr>
                  <a:t>下降不大</a:t>
                </a:r>
                <a:r>
                  <a:rPr lang="en-US" altLang="zh-CN" sz="2200">
                    <a:ea typeface="等线" panose="02010600030101010101" pitchFamily="2" charset="-122"/>
                  </a:rPr>
                  <a:t>, </a:t>
                </a:r>
                <a:r>
                  <a:rPr lang="zh-CN" altLang="en-US" sz="2200">
                    <a:ea typeface="等线" panose="02010600030101010101" pitchFamily="2" charset="-122"/>
                  </a:rPr>
                  <a:t>则</a:t>
                </a:r>
                <a:r>
                  <a:rPr lang="zh-CN" altLang="en-US" sz="2200" dirty="0">
                    <a:ea typeface="等线" panose="02010600030101010101" pitchFamily="2" charset="-122"/>
                  </a:rPr>
                  <a:t>遍历所有样本点</a:t>
                </a:r>
                <a:endParaRPr lang="en-US" altLang="zh-CN" sz="2200" dirty="0">
                  <a:ea typeface="等线" panose="02010600030101010101" pitchFamily="2" charset="-122"/>
                </a:endParaRPr>
              </a:p>
              <a:p>
                <a:pPr lvl="1">
                  <a:lnSpc>
                    <a:spcPct val="100000"/>
                  </a:lnSpc>
                </a:pPr>
                <a:r>
                  <a:rPr lang="zh-CN" altLang="en-US" sz="2200" dirty="0">
                    <a:ea typeface="等线" panose="02010600030101010101" pitchFamily="2" charset="-122"/>
                  </a:rPr>
                  <a:t>如果依然</a:t>
                </a:r>
                <a:r>
                  <a:rPr lang="zh-CN" altLang="en-US" sz="2200">
                    <a:ea typeface="等线" panose="02010600030101010101" pitchFamily="2" charset="-122"/>
                  </a:rPr>
                  <a:t>下降不大</a:t>
                </a:r>
                <a:r>
                  <a:rPr lang="en-US" altLang="zh-CN" sz="2200">
                    <a:ea typeface="等线" panose="02010600030101010101" pitchFamily="2" charset="-122"/>
                  </a:rPr>
                  <a:t>, </a:t>
                </a:r>
                <a:r>
                  <a:rPr lang="zh-CN" altLang="en-US" sz="2200">
                    <a:ea typeface="等线" panose="02010600030101010101" pitchFamily="2" charset="-122"/>
                  </a:rPr>
                  <a:t>则</a:t>
                </a:r>
                <a:r>
                  <a:rPr lang="zh-CN" altLang="en-US" sz="2200" dirty="0">
                    <a:ea typeface="等线" panose="02010600030101010101" pitchFamily="2" charset="-122"/>
                  </a:rPr>
                  <a:t>丢弃外</a:t>
                </a:r>
                <a:r>
                  <a:rPr lang="zh-CN" altLang="en-US" sz="2200">
                    <a:ea typeface="等线" panose="02010600030101010101" pitchFamily="2" charset="-122"/>
                  </a:rPr>
                  <a:t>循环点</a:t>
                </a:r>
                <a:r>
                  <a:rPr lang="en-US" altLang="zh-CN" sz="2200">
                    <a:ea typeface="等线" panose="02010600030101010101" pitchFamily="2" charset="-122"/>
                  </a:rPr>
                  <a:t>, </a:t>
                </a:r>
                <a:r>
                  <a:rPr lang="zh-CN" altLang="en-US" sz="2200">
                    <a:ea typeface="等线" panose="02010600030101010101" pitchFamily="2" charset="-122"/>
                  </a:rPr>
                  <a:t>重新选择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84E7607D-986B-EA10-5B32-2BF3D75A391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2771" y="2580934"/>
                <a:ext cx="7774948" cy="3897687"/>
              </a:xfrm>
              <a:blipFill>
                <a:blip r:embed="rId2"/>
                <a:stretch>
                  <a:fillRect l="-863" t="-9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C6032994-8504-FC13-B059-FBC577CC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80661DEE-55DF-9C4C-9E32-9432A9F8E9FC}" type="slidenum">
              <a:rPr lang="en-US" smtClean="0"/>
              <a:t>101</a:t>
            </a:fld>
            <a:endParaRPr lang="en-US" dirty="0"/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4CA7080E-DB59-479D-8532-0460C90463D8}"/>
              </a:ext>
            </a:extLst>
          </p:cNvPr>
          <p:cNvSpPr txBox="1"/>
          <p:nvPr/>
        </p:nvSpPr>
        <p:spPr>
          <a:xfrm>
            <a:off x="253714" y="1644096"/>
            <a:ext cx="8416541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b="1" dirty="0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变量的选择方法</a:t>
            </a:r>
          </a:p>
        </p:txBody>
      </p:sp>
    </p:spTree>
    <p:extLst>
      <p:ext uri="{BB962C8B-B14F-4D97-AF65-F5344CB8AC3E}">
        <p14:creationId xmlns:p14="http://schemas.microsoft.com/office/powerpoint/2010/main" val="1875140174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标题 1">
                <a:extLst>
                  <a:ext uri="{FF2B5EF4-FFF2-40B4-BE49-F238E27FC236}">
                    <a16:creationId xmlns:a16="http://schemas.microsoft.com/office/drawing/2014/main" id="{CA161330-3DB7-3211-B628-90F9255382B2}"/>
                  </a:ext>
                </a:extLst>
              </p:cNvPr>
              <p:cNvSpPr txBox="1"/>
              <p:nvPr/>
            </p:nvSpPr>
            <p:spPr>
              <a:xfrm>
                <a:off x="253714" y="1649898"/>
                <a:ext cx="8416541" cy="994172"/>
              </a:xfrm>
              <a:prstGeom prst="rect">
                <a:avLst/>
              </a:prstGeom>
            </p:spPr>
            <p:txBody>
              <a:bodyPr vert="horz" lIns="68580" tIns="34290" rIns="68580" bIns="3429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zh-CN" altLang="en-US" sz="3200" b="1" dirty="0">
                    <a:solidFill>
                      <a:schemeClr val="accent1">
                        <a:lumMod val="50000"/>
                      </a:schemeClr>
                    </a:solidFill>
                    <a:latin typeface="+mn-ea"/>
                    <a:ea typeface="+mn-ea"/>
                  </a:rPr>
                  <a:t>计算阈值</a:t>
                </a:r>
                <a14:m>
                  <m:oMath xmlns:m="http://schemas.openxmlformats.org/officeDocument/2006/math">
                    <m:r>
                      <a:rPr lang="en-US" altLang="zh-CN" sz="3200" b="1" i="1" dirty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+mn-ea"/>
                      </a:rPr>
                      <m:t>𝒃</m:t>
                    </m:r>
                  </m:oMath>
                </a14:m>
                <a:r>
                  <a:rPr lang="zh-CN" altLang="en-US" sz="3200" b="1" dirty="0">
                    <a:solidFill>
                      <a:schemeClr val="accent1">
                        <a:lumMod val="50000"/>
                      </a:schemeClr>
                    </a:solidFill>
                    <a:latin typeface="+mn-ea"/>
                    <a:ea typeface="+mn-ea"/>
                  </a:rPr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1" i="1" dirty="0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3200" b="1" i="1" dirty="0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𝑬</m:t>
                        </m:r>
                      </m:e>
                      <m:sub>
                        <m:r>
                          <a:rPr lang="en-US" altLang="zh-CN" sz="3200" b="1" i="1" dirty="0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𝒊</m:t>
                        </m:r>
                      </m:sub>
                    </m:sSub>
                  </m:oMath>
                </a14:m>
                <a:endParaRPr lang="zh-CN" altLang="en-US" sz="3200" b="1" dirty="0">
                  <a:solidFill>
                    <a:schemeClr val="accent1">
                      <a:lumMod val="50000"/>
                    </a:schemeClr>
                  </a:solidFill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4" name="标题 1">
                <a:extLst>
                  <a:ext uri="{FF2B5EF4-FFF2-40B4-BE49-F238E27FC236}">
                    <a16:creationId xmlns:a16="http://schemas.microsoft.com/office/drawing/2014/main" id="{CA161330-3DB7-3211-B628-90F9255382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714" y="1649898"/>
                <a:ext cx="8416541" cy="994172"/>
              </a:xfrm>
              <a:prstGeom prst="rect">
                <a:avLst/>
              </a:prstGeom>
              <a:blipFill>
                <a:blip r:embed="rId2"/>
                <a:stretch>
                  <a:fillRect l="-21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51D6FA20-7355-D376-59D3-B199D836E4E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21782" y="2540000"/>
                <a:ext cx="8424936" cy="4238923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sz="2200">
                    <a:ea typeface="等线" panose="02010600030101010101" pitchFamily="2" charset="-122"/>
                  </a:rPr>
                  <a:t>3. </a:t>
                </a:r>
                <a:r>
                  <a:rPr lang="zh-CN" altLang="en-US" sz="2200">
                    <a:ea typeface="等线" panose="02010600030101010101" pitchFamily="2" charset="-122"/>
                  </a:rPr>
                  <a:t>每次</a:t>
                </a:r>
                <a:r>
                  <a:rPr lang="zh-CN" altLang="en-US" sz="2200" dirty="0">
                    <a:ea typeface="等线" panose="02010600030101010101" pitchFamily="2" charset="-122"/>
                  </a:rPr>
                  <a:t>完成两个变量的</a:t>
                </a:r>
                <a:r>
                  <a:rPr lang="zh-CN" altLang="en-US" sz="2200">
                    <a:ea typeface="等线" panose="02010600030101010101" pitchFamily="2" charset="-122"/>
                  </a:rPr>
                  <a:t>优化后</a:t>
                </a:r>
                <a:r>
                  <a:rPr lang="en-US" altLang="zh-CN" sz="2200">
                    <a:ea typeface="等线" panose="02010600030101010101" pitchFamily="2" charset="-122"/>
                  </a:rPr>
                  <a:t>, </a:t>
                </a:r>
                <a:r>
                  <a:rPr lang="zh-CN" altLang="en-US" sz="2200">
                    <a:ea typeface="等线" panose="02010600030101010101" pitchFamily="2" charset="-122"/>
                  </a:rPr>
                  <a:t>重新</a:t>
                </a:r>
                <a:r>
                  <a:rPr lang="zh-CN" altLang="en-US" sz="2200" dirty="0">
                    <a:ea typeface="等线" panose="02010600030101010101" pitchFamily="2" charset="-122"/>
                  </a:rPr>
                  <a:t>计算</a:t>
                </a:r>
                <a14:m>
                  <m:oMath xmlns:m="http://schemas.openxmlformats.org/officeDocument/2006/math">
                    <m:r>
                      <a:rPr lang="en-US" altLang="zh-CN" sz="2200" i="1" dirty="0" smtClean="0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𝑏</m:t>
                    </m:r>
                    <m:r>
                      <a:rPr lang="en-US" altLang="zh-CN" sz="2200" b="0" i="1" dirty="0" smtClean="0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,  </m:t>
                    </m:r>
                    <m:sSub>
                      <m:sSubPr>
                        <m:ctrlPr>
                          <a:rPr lang="en-US" altLang="zh-CN" sz="2200" i="1" dirty="0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200" b="0" i="1" dirty="0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𝐸</m:t>
                        </m:r>
                      </m:e>
                      <m:sub>
                        <m:r>
                          <a:rPr lang="en-US" altLang="zh-CN" sz="2200" b="0" i="1" dirty="0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𝑖</m:t>
                        </m:r>
                      </m:sub>
                    </m:sSub>
                  </m:oMath>
                </a14:m>
                <a:endParaRPr lang="en-US" altLang="zh-CN" sz="2200" dirty="0">
                  <a:ea typeface="等线" panose="02010600030101010101" pitchFamily="2" charset="-122"/>
                </a:endParaRPr>
              </a:p>
              <a:p>
                <a:r>
                  <a:rPr lang="zh-CN" altLang="en-US" sz="2200" dirty="0">
                    <a:ea typeface="等线" panose="02010600030101010101" pitchFamily="2" charset="-122"/>
                  </a:rPr>
                  <a:t>由</a:t>
                </a:r>
                <a:r>
                  <a:rPr lang="en-US" altLang="zh-CN" sz="2200">
                    <a:ea typeface="等线" panose="02010600030101010101" pitchFamily="2" charset="-122"/>
                  </a:rPr>
                  <a:t>KKT</a:t>
                </a:r>
                <a:r>
                  <a:rPr lang="zh-CN" altLang="en-US" sz="2200">
                    <a:ea typeface="等线" panose="02010600030101010101" pitchFamily="2" charset="-122"/>
                  </a:rPr>
                  <a:t>条件</a:t>
                </a:r>
                <a:r>
                  <a:rPr lang="en-US" altLang="zh-CN"/>
                  <a:t>:</a:t>
                </a:r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</p:txBody>
          </p:sp>
        </mc:Choice>
        <mc:Fallback xmlns="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51D6FA20-7355-D376-59D3-B199D836E4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21782" y="2540000"/>
                <a:ext cx="8424936" cy="4238923"/>
              </a:xfrm>
              <a:blipFill>
                <a:blip r:embed="rId3"/>
                <a:stretch>
                  <a:fillRect l="-796" t="-18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0795E2F5-A74D-CF94-32DA-8F1F25BBE021}"/>
                  </a:ext>
                </a:extLst>
              </p:cNvPr>
              <p:cNvSpPr txBox="1"/>
              <p:nvPr/>
            </p:nvSpPr>
            <p:spPr>
              <a:xfrm>
                <a:off x="1056581" y="3247886"/>
                <a:ext cx="6810806" cy="18233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zh-CN" altLang="en-US" sz="2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altLang="zh-CN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𝑛𝑒𝑤</m:t>
                          </m:r>
                        </m:sup>
                      </m:sSubSup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=3</m:t>
                          </m:r>
                        </m:sub>
                        <m:sup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nary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𝑛𝑒𝑤</m:t>
                          </m:r>
                        </m:sup>
                      </m:sSubSup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𝑛𝑒𝑤</m:t>
                          </m:r>
                        </m:sup>
                      </m:sSubSup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</m:oMath>
                  </m:oMathPara>
                </a14:m>
                <a:endParaRPr lang="zh-CN" altLang="en-US" sz="20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0795E2F5-A74D-CF94-32DA-8F1F25BBE0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6581" y="3247886"/>
                <a:ext cx="6810806" cy="18233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40D5724C-2B52-8CAF-0F8D-E13482ACA9B7}"/>
                  </a:ext>
                </a:extLst>
              </p:cNvPr>
              <p:cNvSpPr txBox="1"/>
              <p:nvPr/>
            </p:nvSpPr>
            <p:spPr>
              <a:xfrm>
                <a:off x="778798" y="4967851"/>
                <a:ext cx="7891457" cy="10831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000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000" i="1" dirty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0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00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altLang="zh-CN" sz="2000" i="1" dirty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000" i="1" dirty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altLang="zh-CN" sz="2000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2000" i="1" dirty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CN" sz="2000" i="1" dirty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000" i="1" dirty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zh-CN" sz="20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000" i="1" dirty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sz="2000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20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 dirty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2000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2000" i="1" dirty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  <m:d>
                                <m:dPr>
                                  <m:ctrlPr>
                                    <a:rPr lang="en-US" altLang="zh-CN" sz="20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0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000" i="1" dirty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sz="2000" i="1" dirty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altLang="zh-CN" sz="2000" i="1" dirty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altLang="zh-CN" sz="20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000" i="1" dirty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sz="2000" i="1" dirty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zh-CN" sz="2000" i="1" dirty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2000" i="1" dirty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nary>
                        </m:e>
                      </m:d>
                      <m:r>
                        <a:rPr lang="en-US" altLang="zh-CN" sz="2000" i="1" dirty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000" i="1" dirty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altLang="zh-CN" sz="2000" i="1" dirty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zh-CN" sz="2000" i="1" dirty="0">
                          <a:latin typeface="Cambria Math" panose="02040503050406030204" pitchFamily="18" charset="0"/>
                        </a:rPr>
                        <m:t>=1,2</m:t>
                      </m:r>
                    </m:oMath>
                  </m:oMathPara>
                </a14:m>
                <a:endParaRPr lang="zh-CN" altLang="en-US" sz="20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40D5724C-2B52-8CAF-0F8D-E13482ACA9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798" y="4967851"/>
                <a:ext cx="7891457" cy="108318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983F6CC5-B6C4-E4C9-065C-E574C5392499}"/>
                  </a:ext>
                </a:extLst>
              </p:cNvPr>
              <p:cNvSpPr txBox="1"/>
              <p:nvPr/>
            </p:nvSpPr>
            <p:spPr>
              <a:xfrm>
                <a:off x="1010652" y="5877438"/>
                <a:ext cx="7122695" cy="9578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000" i="1" dirty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  <m:t>=3</m:t>
                          </m:r>
                        </m:sub>
                        <m:sup>
                          <m: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0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i="1" dirty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200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0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200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0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 dirty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altLang="zh-CN" sz="200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2000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nary>
                      <m:r>
                        <a:rPr lang="en-US" altLang="zh-CN" sz="2000" i="1" dirty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sz="2000" i="1" dirty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  <m:t>𝑜𝑙𝑑</m:t>
                          </m:r>
                        </m:sup>
                      </m:sSubSup>
                      <m:sSub>
                        <m:sSubPr>
                          <m:ctrlP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r>
                        <a:rPr lang="en-US" altLang="zh-CN" sz="2000" i="1" dirty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sz="2000" i="1" dirty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  <m:t>𝑜𝑙𝑑</m:t>
                          </m:r>
                        </m:sup>
                      </m:sSubSup>
                      <m:sSub>
                        <m:sSubPr>
                          <m:ctrlP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  <m:r>
                        <a:rPr lang="en-US" altLang="zh-CN" sz="2000" i="1" dirty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  <m:t>𝑜𝑙𝑑</m:t>
                          </m:r>
                        </m:sup>
                      </m:sSup>
                      <m:r>
                        <a:rPr lang="en-US" altLang="zh-CN" sz="2000" i="1" dirty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sz="20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983F6CC5-B6C4-E4C9-065C-E574C53924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0652" y="5877438"/>
                <a:ext cx="7122695" cy="95782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7E11C117-2D27-FC3B-005D-64B83D24B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80661DEE-55DF-9C4C-9E32-9432A9F8E9FC}" type="slidenum">
              <a:rPr lang="en-US" smtClean="0"/>
              <a:t>102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774316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2">
            <a:extLst>
              <a:ext uri="{FF2B5EF4-FFF2-40B4-BE49-F238E27FC236}">
                <a16:creationId xmlns:a16="http://schemas.microsoft.com/office/drawing/2014/main" id="{A1C183D3-FC44-3015-E873-FAADF53D6A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350" y="2440692"/>
            <a:ext cx="8260440" cy="4049008"/>
          </a:xfrm>
        </p:spPr>
        <p:txBody>
          <a:bodyPr>
            <a:normAutofit/>
          </a:bodyPr>
          <a:lstStyle/>
          <a:p>
            <a:r>
              <a:rPr lang="zh-CN" altLang="en-US" sz="2200">
                <a:ea typeface="等线" panose="02010600030101010101" pitchFamily="2" charset="-122"/>
              </a:rPr>
              <a:t>得</a:t>
            </a:r>
            <a:r>
              <a:rPr lang="en-US" altLang="zh-CN"/>
              <a:t>: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649DA0D6-DBFC-A57C-946A-22ADF2EAAF55}"/>
                  </a:ext>
                </a:extLst>
              </p:cNvPr>
              <p:cNvSpPr txBox="1"/>
              <p:nvPr/>
            </p:nvSpPr>
            <p:spPr>
              <a:xfrm>
                <a:off x="346268" y="2703814"/>
                <a:ext cx="8231432" cy="39017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zh-CN" altLang="en-US" sz="2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altLang="zh-CN" sz="20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000" i="1" dirty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  <m:t>=3</m:t>
                          </m:r>
                        </m:sub>
                        <m:sup>
                          <m: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0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i="1" dirty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200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0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200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0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 dirty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altLang="zh-CN" sz="200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2000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nary>
                      <m:r>
                        <a:rPr lang="en-US" altLang="zh-CN" sz="2000" i="1" dirty="0">
                          <a:latin typeface="Cambria Math" panose="02040503050406030204" pitchFamily="18" charset="0"/>
                        </a:rPr>
                        <m:t> =+</m:t>
                      </m:r>
                      <m:sSubSup>
                        <m:sSubSupPr>
                          <m:ctrlP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sz="2000" i="1" dirty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  <m:t>𝑜𝑙𝑑</m:t>
                          </m:r>
                        </m:sup>
                      </m:sSubSup>
                      <m:sSub>
                        <m:sSubPr>
                          <m:ctrlP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r>
                        <a:rPr lang="en-US" altLang="zh-CN" sz="2000" i="1" dirty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sz="2000" i="1" dirty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  <m:t>𝑜𝑙𝑑</m:t>
                          </m:r>
                        </m:sup>
                      </m:sSubSup>
                      <m:sSub>
                        <m:sSubPr>
                          <m:ctrlP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  <m:r>
                        <a:rPr lang="en-US" altLang="zh-CN" sz="2000" i="1" dirty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  <m:t>𝑜𝑙𝑑</m:t>
                          </m:r>
                        </m:sup>
                      </m:sSup>
                      <m:r>
                        <a:rPr lang="en-US" altLang="zh-CN" sz="2000" i="1" dirty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2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zh-CN" sz="20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zh-CN" sz="20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000" i="1" dirty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0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i="1" dirty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200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0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200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0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 dirty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altLang="zh-CN" sz="200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2000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altLang="zh-CN" sz="200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sz="2000" i="1" dirty="0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2000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CN" sz="2000" b="0" i="1" dirty="0" smtClean="0">
                                  <a:latin typeface="Cambria Math" panose="02040503050406030204" pitchFamily="18" charset="0"/>
                                </a:rPr>
                                <m:t>𝑜𝑙𝑑</m:t>
                              </m:r>
                            </m:sup>
                          </m:sSubSup>
                        </m:e>
                      </m:nary>
                      <m:sSub>
                        <m:sSubPr>
                          <m:ctrlP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20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zh-CN" sz="2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dirty="0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altLang="zh-CN" sz="2000" b="0" i="1" dirty="0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r>
                        <a:rPr lang="en-US" altLang="zh-CN" sz="2000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zh-CN" sz="20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sz="2000" b="0" i="1" dirty="0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CN" sz="20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CN" sz="2000" b="0" i="1" dirty="0" smtClean="0">
                              <a:latin typeface="Cambria Math" panose="02040503050406030204" pitchFamily="18" charset="0"/>
                            </a:rPr>
                            <m:t>𝑜𝑙𝑑</m:t>
                          </m:r>
                        </m:sup>
                      </m:sSubSup>
                      <m:sSub>
                        <m:sSubPr>
                          <m:ctrlPr>
                            <a:rPr lang="en-US" altLang="zh-CN" sz="2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20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zh-CN" sz="2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dirty="0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altLang="zh-CN" sz="2000" b="0" i="1" dirty="0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  <m:r>
                        <a:rPr lang="en-US" altLang="zh-CN" sz="2000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CN" sz="2000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0" i="1" dirty="0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altLang="zh-CN" sz="2000" b="0" i="1" dirty="0" smtClean="0">
                              <a:latin typeface="Cambria Math" panose="02040503050406030204" pitchFamily="18" charset="0"/>
                            </a:rPr>
                            <m:t>𝑜𝑙𝑑</m:t>
                          </m:r>
                        </m:sup>
                      </m:sSup>
                      <m:r>
                        <a:rPr lang="en-US" altLang="zh-CN" sz="2000" b="0" i="1" dirty="0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2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20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zh-CN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000" i="1" dirty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  <m:t>=3</m:t>
                          </m:r>
                        </m:sub>
                        <m:sup>
                          <m: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0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i="1" dirty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200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0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200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0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 dirty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altLang="zh-CN" sz="200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2000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nary>
                      <m:r>
                        <a:rPr lang="en-US" altLang="zh-CN" sz="2000" i="1" dirty="0">
                          <a:latin typeface="Cambria Math" panose="02040503050406030204" pitchFamily="18" charset="0"/>
                        </a:rPr>
                        <m:t> =+</m:t>
                      </m:r>
                      <m:sSubSup>
                        <m:sSubSupPr>
                          <m:ctrlP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sz="2000" i="1" dirty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  <m:t>𝑜𝑙𝑑</m:t>
                          </m:r>
                        </m:sup>
                      </m:sSubSup>
                      <m:sSub>
                        <m:sSubPr>
                          <m:ctrlP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r>
                        <a:rPr lang="en-US" altLang="zh-CN" sz="2000" i="1" dirty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sz="2000" i="1" dirty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  <m:t>𝑜𝑙𝑑</m:t>
                          </m:r>
                        </m:sup>
                      </m:sSubSup>
                      <m:sSub>
                        <m:sSubPr>
                          <m:ctrlP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  <m:r>
                        <a:rPr lang="en-US" altLang="zh-CN" sz="2000" i="1" dirty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  <m:t>𝑜𝑙𝑑</m:t>
                          </m:r>
                        </m:sup>
                      </m:sSup>
                      <m:r>
                        <a:rPr lang="en-US" altLang="zh-CN" sz="2000" i="1" dirty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2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zh-CN" sz="20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zh-CN" sz="20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𝑛𝑒𝑤</m:t>
                          </m:r>
                        </m:sup>
                      </m:sSubSup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sz="20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𝑛𝑒𝑤</m:t>
                              </m:r>
                            </m:sup>
                          </m:sSub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sz="20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𝑜𝑙𝑑</m:t>
                              </m:r>
                            </m:sup>
                          </m:sSubSup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sz="20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𝑛𝑒𝑤</m:t>
                              </m:r>
                            </m:sup>
                          </m:sSub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sz="20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𝑜𝑙𝑑</m:t>
                              </m:r>
                            </m:sup>
                          </m:sSubSup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𝑜𝑙𝑑</m:t>
                          </m:r>
                        </m:sup>
                      </m:sSup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649DA0D6-DBFC-A57C-946A-22ADF2EAAF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268" y="2703814"/>
                <a:ext cx="8231432" cy="3901774"/>
              </a:xfrm>
              <a:prstGeom prst="rect">
                <a:avLst/>
              </a:prstGeom>
              <a:blipFill>
                <a:blip r:embed="rId2"/>
                <a:stretch>
                  <a:fillRect b="-3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3A2E8424-90FE-ACB0-05B0-3B1D07B03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80661DEE-55DF-9C4C-9E32-9432A9F8E9FC}" type="slidenum">
              <a:rPr lang="en-US" smtClean="0"/>
              <a:t>103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标题 1">
                <a:extLst>
                  <a:ext uri="{FF2B5EF4-FFF2-40B4-BE49-F238E27FC236}">
                    <a16:creationId xmlns:a16="http://schemas.microsoft.com/office/drawing/2014/main" id="{35A262FC-432B-49E0-990C-2DFD890584D5}"/>
                  </a:ext>
                </a:extLst>
              </p:cNvPr>
              <p:cNvSpPr txBox="1"/>
              <p:nvPr/>
            </p:nvSpPr>
            <p:spPr>
              <a:xfrm>
                <a:off x="253714" y="1649898"/>
                <a:ext cx="8416541" cy="994172"/>
              </a:xfrm>
              <a:prstGeom prst="rect">
                <a:avLst/>
              </a:prstGeom>
            </p:spPr>
            <p:txBody>
              <a:bodyPr vert="horz" lIns="68580" tIns="34290" rIns="68580" bIns="3429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zh-CN" altLang="en-US" sz="3200" b="1" dirty="0">
                    <a:solidFill>
                      <a:schemeClr val="accent1">
                        <a:lumMod val="50000"/>
                      </a:schemeClr>
                    </a:solidFill>
                    <a:latin typeface="+mn-ea"/>
                    <a:ea typeface="+mn-ea"/>
                  </a:rPr>
                  <a:t>计算阈值</a:t>
                </a:r>
                <a14:m>
                  <m:oMath xmlns:m="http://schemas.openxmlformats.org/officeDocument/2006/math">
                    <m:r>
                      <a:rPr lang="en-US" altLang="zh-CN" sz="3200" b="1" i="1" dirty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+mn-ea"/>
                      </a:rPr>
                      <m:t>𝒃</m:t>
                    </m:r>
                  </m:oMath>
                </a14:m>
                <a:r>
                  <a:rPr lang="zh-CN" altLang="en-US" sz="3200" b="1" dirty="0">
                    <a:solidFill>
                      <a:schemeClr val="accent1">
                        <a:lumMod val="50000"/>
                      </a:schemeClr>
                    </a:solidFill>
                    <a:latin typeface="+mn-ea"/>
                    <a:ea typeface="+mn-ea"/>
                  </a:rPr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1" i="1" dirty="0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3200" b="1" i="1" dirty="0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𝑬</m:t>
                        </m:r>
                      </m:e>
                      <m:sub>
                        <m:r>
                          <a:rPr lang="en-US" altLang="zh-CN" sz="3200" b="1" i="1" dirty="0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𝒊</m:t>
                        </m:r>
                      </m:sub>
                    </m:sSub>
                  </m:oMath>
                </a14:m>
                <a:endParaRPr lang="zh-CN" altLang="en-US" sz="3200" b="1" dirty="0">
                  <a:solidFill>
                    <a:schemeClr val="accent1">
                      <a:lumMod val="50000"/>
                    </a:schemeClr>
                  </a:solidFill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6" name="标题 1">
                <a:extLst>
                  <a:ext uri="{FF2B5EF4-FFF2-40B4-BE49-F238E27FC236}">
                    <a16:creationId xmlns:a16="http://schemas.microsoft.com/office/drawing/2014/main" id="{35A262FC-432B-49E0-990C-2DFD890584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714" y="1649898"/>
                <a:ext cx="8416541" cy="994172"/>
              </a:xfrm>
              <a:prstGeom prst="rect">
                <a:avLst/>
              </a:prstGeom>
              <a:blipFill>
                <a:blip r:embed="rId5"/>
                <a:stretch>
                  <a:fillRect l="-21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4152293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2" name="内容占位符 2">
                <a:extLst>
                  <a:ext uri="{FF2B5EF4-FFF2-40B4-BE49-F238E27FC236}">
                    <a16:creationId xmlns:a16="http://schemas.microsoft.com/office/drawing/2014/main" id="{B29D5DC9-A993-EA82-5635-51D5B41390B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90056" y="2857500"/>
                <a:ext cx="8424936" cy="3346450"/>
              </a:xfrm>
            </p:spPr>
            <p:txBody>
              <a:bodyPr>
                <a:normAutofit/>
              </a:bodyPr>
              <a:lstStyle/>
              <a:p>
                <a:r>
                  <a:rPr lang="zh-CN" altLang="en-US" sz="2200" dirty="0">
                    <a:ea typeface="等线" panose="02010600030101010101" pitchFamily="2" charset="-122"/>
                  </a:rPr>
                  <a:t>如果</a:t>
                </a:r>
                <a:r>
                  <a:rPr lang="en-US" altLang="zh-CN" sz="2200" dirty="0">
                    <a:ea typeface="等线" panose="02010600030101010101" pitchFamily="2" charset="-122"/>
                  </a:rPr>
                  <a:t>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</m:ctrlPr>
                      </m:sSubSupPr>
                      <m:e>
                        <m:r>
                          <a:rPr lang="en-US" altLang="zh-CN" sz="220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0&lt;</m:t>
                        </m:r>
                        <m:r>
                          <a:rPr lang="zh-CN" altLang="en-US" sz="220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𝛼</m:t>
                        </m:r>
                      </m:e>
                      <m:sub>
                        <m:r>
                          <a:rPr lang="en-US" altLang="zh-CN" sz="220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2</m:t>
                        </m:r>
                      </m:sub>
                      <m:sup>
                        <m:r>
                          <a:rPr lang="en-US" altLang="zh-CN" sz="220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𝑛𝑒𝑤</m:t>
                        </m:r>
                      </m:sup>
                    </m:sSubSup>
                    <m:r>
                      <a:rPr lang="en-US" altLang="zh-CN" sz="2200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&lt;</m:t>
                    </m:r>
                    <m:r>
                      <a:rPr lang="en-US" altLang="zh-CN" sz="2200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𝐶</m:t>
                    </m:r>
                  </m:oMath>
                </a14:m>
                <a:endParaRPr lang="en-US" altLang="zh-CN" sz="2200" dirty="0">
                  <a:ea typeface="等线" panose="02010600030101010101" pitchFamily="2" charset="-122"/>
                </a:endParaRP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12" name="内容占位符 2">
                <a:extLst>
                  <a:ext uri="{FF2B5EF4-FFF2-40B4-BE49-F238E27FC236}">
                    <a16:creationId xmlns:a16="http://schemas.microsoft.com/office/drawing/2014/main" id="{B29D5DC9-A993-EA82-5635-51D5B41390B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0056" y="2857500"/>
                <a:ext cx="8424936" cy="3346450"/>
              </a:xfrm>
              <a:blipFill>
                <a:blip r:embed="rId2"/>
                <a:stretch>
                  <a:fillRect l="-868" t="-236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25F7AC64-FAED-2778-4739-CA5DBC35B26B}"/>
                  </a:ext>
                </a:extLst>
              </p:cNvPr>
              <p:cNvSpPr txBox="1"/>
              <p:nvPr/>
            </p:nvSpPr>
            <p:spPr>
              <a:xfrm>
                <a:off x="253714" y="3429000"/>
                <a:ext cx="8835973" cy="24528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2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𝑛𝑒𝑤</m:t>
                          </m:r>
                        </m:sup>
                      </m:sSubSup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d>
                        <m:dPr>
                          <m:ctrlP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sz="22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𝑛𝑒𝑤</m:t>
                              </m:r>
                            </m:sup>
                          </m:sSubSup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sz="22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𝑜𝑙𝑑</m:t>
                              </m:r>
                            </m:sup>
                          </m:sSubSup>
                        </m:e>
                      </m:d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  <m:d>
                        <m:dPr>
                          <m:ctrlP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sz="22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𝑛𝑒𝑤</m:t>
                              </m:r>
                            </m:sup>
                          </m:sSubSup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sz="22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𝑜𝑙𝑑</m:t>
                              </m:r>
                            </m:sup>
                          </m:sSubSup>
                        </m:e>
                      </m:d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𝑜𝑙𝑑</m:t>
                          </m:r>
                        </m:sup>
                      </m:sSup>
                    </m:oMath>
                  </m:oMathPara>
                </a14:m>
                <a:endParaRPr lang="en-US" altLang="zh-CN" sz="2200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2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𝑛𝑒𝑤</m:t>
                          </m:r>
                        </m:sup>
                      </m:sSubSup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2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  <m:d>
                            <m:dPr>
                              <m:ctrlP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2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2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2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2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𝑛𝑒𝑤</m:t>
                              </m:r>
                            </m:sup>
                          </m:sSup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altLang="zh-CN" sz="2200" dirty="0"/>
              </a:p>
              <a:p>
                <a:pPr>
                  <a:lnSpc>
                    <a:spcPct val="150000"/>
                  </a:lnSpc>
                </a:pPr>
                <a:r>
                  <a:rPr lang="en-US" altLang="zh-CN" sz="2200" b="0"/>
                  <a:t>      </a:t>
                </a:r>
                <a14:m>
                  <m:oMath xmlns:m="http://schemas.openxmlformats.org/officeDocument/2006/math"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zh-CN" altLang="en-US" sz="2200" dirty="0"/>
                  <a:t>是所有支持向量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zh-CN" altLang="en-US" sz="2200" dirty="0"/>
                  <a:t>的集合</a:t>
                </a:r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25F7AC64-FAED-2778-4739-CA5DBC35B2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714" y="3429000"/>
                <a:ext cx="8835973" cy="2452851"/>
              </a:xfrm>
              <a:prstGeom prst="rect">
                <a:avLst/>
              </a:prstGeom>
              <a:blipFill>
                <a:blip r:embed="rId3"/>
                <a:stretch>
                  <a:fillRect b="-124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3B1037C1-7237-35ED-0DA4-B21263A7E4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80661DEE-55DF-9C4C-9E32-9432A9F8E9FC}" type="slidenum">
              <a:rPr lang="en-US" smtClean="0"/>
              <a:t>104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标题 1">
                <a:extLst>
                  <a:ext uri="{FF2B5EF4-FFF2-40B4-BE49-F238E27FC236}">
                    <a16:creationId xmlns:a16="http://schemas.microsoft.com/office/drawing/2014/main" id="{E00E551F-C692-42B9-B5A0-12AC785993DF}"/>
                  </a:ext>
                </a:extLst>
              </p:cNvPr>
              <p:cNvSpPr txBox="1"/>
              <p:nvPr/>
            </p:nvSpPr>
            <p:spPr>
              <a:xfrm>
                <a:off x="253714" y="1649898"/>
                <a:ext cx="8416541" cy="994172"/>
              </a:xfrm>
              <a:prstGeom prst="rect">
                <a:avLst/>
              </a:prstGeom>
            </p:spPr>
            <p:txBody>
              <a:bodyPr vert="horz" lIns="68580" tIns="34290" rIns="68580" bIns="3429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zh-CN" altLang="en-US" sz="3200" b="1" dirty="0">
                    <a:solidFill>
                      <a:schemeClr val="accent1">
                        <a:lumMod val="50000"/>
                      </a:schemeClr>
                    </a:solidFill>
                    <a:latin typeface="+mn-ea"/>
                    <a:ea typeface="+mn-ea"/>
                  </a:rPr>
                  <a:t>计算阈值</a:t>
                </a:r>
                <a14:m>
                  <m:oMath xmlns:m="http://schemas.openxmlformats.org/officeDocument/2006/math">
                    <m:r>
                      <a:rPr lang="en-US" altLang="zh-CN" sz="3200" b="1" i="1" dirty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+mn-ea"/>
                      </a:rPr>
                      <m:t>𝒃</m:t>
                    </m:r>
                  </m:oMath>
                </a14:m>
                <a:r>
                  <a:rPr lang="zh-CN" altLang="en-US" sz="3200" b="1" dirty="0">
                    <a:solidFill>
                      <a:schemeClr val="accent1">
                        <a:lumMod val="50000"/>
                      </a:schemeClr>
                    </a:solidFill>
                    <a:latin typeface="+mn-ea"/>
                    <a:ea typeface="+mn-ea"/>
                  </a:rPr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1" i="1" dirty="0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3200" b="1" i="1" dirty="0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𝑬</m:t>
                        </m:r>
                      </m:e>
                      <m:sub>
                        <m:r>
                          <a:rPr lang="en-US" altLang="zh-CN" sz="3200" b="1" i="1" dirty="0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𝒊</m:t>
                        </m:r>
                      </m:sub>
                    </m:sSub>
                  </m:oMath>
                </a14:m>
                <a:endParaRPr lang="zh-CN" altLang="en-US" sz="3200" b="1" dirty="0">
                  <a:solidFill>
                    <a:schemeClr val="accent1">
                      <a:lumMod val="50000"/>
                    </a:schemeClr>
                  </a:solidFill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6" name="标题 1">
                <a:extLst>
                  <a:ext uri="{FF2B5EF4-FFF2-40B4-BE49-F238E27FC236}">
                    <a16:creationId xmlns:a16="http://schemas.microsoft.com/office/drawing/2014/main" id="{E00E551F-C692-42B9-B5A0-12AC785993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714" y="1649898"/>
                <a:ext cx="8416541" cy="994172"/>
              </a:xfrm>
              <a:prstGeom prst="rect">
                <a:avLst/>
              </a:prstGeom>
              <a:blipFill>
                <a:blip r:embed="rId4"/>
                <a:stretch>
                  <a:fillRect l="-21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2388090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>
            <a:extLst>
              <a:ext uri="{FF2B5EF4-FFF2-40B4-BE49-F238E27FC236}">
                <a16:creationId xmlns:a16="http://schemas.microsoft.com/office/drawing/2014/main" id="{F488329D-43DA-D516-9716-2DFCA921B05B}"/>
              </a:ext>
            </a:extLst>
          </p:cNvPr>
          <p:cNvSpPr txBox="1"/>
          <p:nvPr/>
        </p:nvSpPr>
        <p:spPr>
          <a:xfrm>
            <a:off x="253714" y="1641979"/>
            <a:ext cx="8416541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b="1" i="0" dirty="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</a:rPr>
              <a:t>SMO</a:t>
            </a:r>
            <a:r>
              <a:rPr lang="zh-CN" altLang="en-US" sz="3200" b="1" i="0" dirty="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</a:rPr>
              <a:t>算法</a:t>
            </a:r>
            <a:endParaRPr lang="zh-CN" altLang="en-US" sz="3200" b="1" i="1" dirty="0">
              <a:solidFill>
                <a:schemeClr val="accent1">
                  <a:lumMod val="50000"/>
                </a:schemeClr>
              </a:solidFill>
              <a:latin typeface="+mn-lt"/>
              <a:ea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内容占位符 2">
                <a:extLst>
                  <a:ext uri="{FF2B5EF4-FFF2-40B4-BE49-F238E27FC236}">
                    <a16:creationId xmlns:a16="http://schemas.microsoft.com/office/drawing/2014/main" id="{A77A2D83-744E-B46B-3AAE-9031C2B542D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21128" y="2517648"/>
                <a:ext cx="8349127" cy="3690648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20000"/>
                  </a:lnSpc>
                  <a:buNone/>
                </a:pPr>
                <a:r>
                  <a:rPr lang="zh-CN" altLang="en-US" sz="2400" b="1">
                    <a:solidFill>
                      <a:srgbClr val="C00000"/>
                    </a:solidFill>
                  </a:rPr>
                  <a:t>算法</a:t>
                </a:r>
                <a:r>
                  <a:rPr lang="en-US" altLang="zh-CN" sz="2400" b="1">
                    <a:solidFill>
                      <a:srgbClr val="C00000"/>
                    </a:solidFill>
                  </a:rPr>
                  <a:t>7.5 (SMO)</a:t>
                </a:r>
              </a:p>
              <a:p>
                <a:pPr>
                  <a:lnSpc>
                    <a:spcPct val="120000"/>
                  </a:lnSpc>
                </a:pPr>
                <a:r>
                  <a:rPr lang="zh-CN" altLang="en-US" sz="2000" b="1"/>
                  <a:t>输入</a:t>
                </a:r>
                <a:r>
                  <a:rPr lang="en-US" altLang="zh-CN" sz="2000" b="1"/>
                  <a:t>: </a:t>
                </a:r>
                <a:r>
                  <a:rPr lang="zh-CN" altLang="en-US" sz="2000"/>
                  <a:t>线性</a:t>
                </a:r>
                <a:r>
                  <a:rPr lang="zh-CN" altLang="en-US" sz="2000" dirty="0"/>
                  <a:t>不可分训练数据集</a:t>
                </a:r>
                <a14:m>
                  <m:oMath xmlns:m="http://schemas.openxmlformats.org/officeDocument/2006/math">
                    <m:r>
                      <a:rPr lang="zh-CN" altLang="en-US" sz="2000">
                        <a:latin typeface="Cambria Math" panose="02040503050406030204" pitchFamily="18" charset="0"/>
                      </a:rPr>
                      <m:t>𝑇</m:t>
                    </m:r>
                    <m:r>
                      <a:rPr lang="zh-CN" altLang="en-US" sz="200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zh-CN" alt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00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zh-CN" alt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00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zh-CN" altLang="en-US" sz="200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zh-CN" altLang="en-US" sz="200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zh-CN" alt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00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zh-CN" altLang="en-US" sz="200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zh-CN" altLang="en-US" sz="2000">
                            <a:latin typeface="Cambria Math" panose="02040503050406030204" pitchFamily="18" charset="0"/>
                          </a:rPr>
                          <m:t>),(</m:t>
                        </m:r>
                        <m:sSub>
                          <m:sSubPr>
                            <m:ctrlPr>
                              <a:rPr lang="zh-CN" alt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00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zh-CN" altLang="en-US" sz="200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zh-CN" altLang="en-US" sz="200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zh-CN" alt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00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zh-CN" altLang="en-US" sz="200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zh-CN" altLang="en-US" sz="2000">
                            <a:latin typeface="Cambria Math" panose="02040503050406030204" pitchFamily="18" charset="0"/>
                          </a:rPr>
                          <m:t>),⋯,(</m:t>
                        </m:r>
                        <m:sSub>
                          <m:sSubPr>
                            <m:ctrlPr>
                              <a:rPr lang="zh-CN" alt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00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zh-CN" altLang="en-US" sz="200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  <m:r>
                          <a:rPr lang="zh-CN" altLang="en-US" sz="200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zh-CN" alt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00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zh-CN" altLang="en-US" sz="200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  <m:r>
                          <a:rPr lang="zh-CN" altLang="en-US" sz="200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endParaRPr lang="en-US" altLang="zh-CN" sz="2000" dirty="0"/>
              </a:p>
              <a:p>
                <a:pPr>
                  <a:lnSpc>
                    <a:spcPct val="120000"/>
                  </a:lnSpc>
                </a:pPr>
                <a:endParaRPr lang="en-US" altLang="zh-CN" sz="2000" b="1"/>
              </a:p>
              <a:p>
                <a:pPr>
                  <a:lnSpc>
                    <a:spcPct val="120000"/>
                  </a:lnSpc>
                </a:pPr>
                <a:r>
                  <a:rPr lang="zh-CN" altLang="en-US" sz="2000" b="1"/>
                  <a:t>输出</a:t>
                </a:r>
                <a:r>
                  <a:rPr lang="en-US" altLang="zh-CN" sz="2000" b="1"/>
                  <a:t>:</a:t>
                </a:r>
                <a:r>
                  <a:rPr lang="en-US" altLang="zh-CN" sz="2000"/>
                  <a:t> </a:t>
                </a:r>
                <a:r>
                  <a:rPr lang="zh-CN" altLang="en-US" sz="2000"/>
                  <a:t>近似解 </a:t>
                </a:r>
                <a14:m>
                  <m:oMath xmlns:m="http://schemas.openxmlformats.org/officeDocument/2006/math">
                    <m:r>
                      <a:rPr lang="zh-CN" altLang="en-US" sz="200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endParaRPr lang="en-US" altLang="zh-CN" sz="2000" dirty="0"/>
              </a:p>
              <a:p>
                <a:pPr>
                  <a:lnSpc>
                    <a:spcPct val="120000"/>
                  </a:lnSpc>
                </a:pPr>
                <a:r>
                  <a:rPr lang="en-US" altLang="zh-CN" sz="2000"/>
                  <a:t>1. </a:t>
                </a:r>
                <a:r>
                  <a:rPr lang="zh-CN" altLang="en-US" sz="2000"/>
                  <a:t>取</a:t>
                </a:r>
                <a:r>
                  <a:rPr lang="zh-CN" altLang="en-US" sz="2000" dirty="0"/>
                  <a:t>初值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00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(0)</m:t>
                        </m:r>
                      </m:sup>
                    </m:sSup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=0,</m:t>
                    </m:r>
                  </m:oMath>
                </a14:m>
                <a:r>
                  <a:rPr lang="en-US" altLang="zh-CN" sz="2000" dirty="0"/>
                  <a:t> </a:t>
                </a:r>
                <a:r>
                  <a:rPr lang="zh-CN" altLang="en-US" sz="2000" dirty="0"/>
                  <a:t>令 </a:t>
                </a:r>
                <a14:m>
                  <m:oMath xmlns:m="http://schemas.openxmlformats.org/officeDocument/2006/math">
                    <m:r>
                      <a:rPr lang="en-US" altLang="zh-CN" sz="2000" b="0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sz="2000" b="0" i="1" dirty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zh-CN" sz="2000" dirty="0"/>
                  <a:t> 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altLang="zh-CN" sz="2000"/>
                  <a:t>2. </a:t>
                </a:r>
                <a:r>
                  <a:rPr lang="zh-CN" altLang="en-US" sz="2000"/>
                  <a:t>选取</a:t>
                </a:r>
                <a:r>
                  <a:rPr lang="zh-CN" altLang="en-US" sz="2000" dirty="0"/>
                  <a:t>优化变量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0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sz="200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sz="20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zh-CN" altLang="en-US" sz="2000" i="1">
                        <a:latin typeface="Cambria Math" panose="02040503050406030204" pitchFamily="18" charset="0"/>
                      </a:rPr>
                      <m:t>解析</m:t>
                    </m:r>
                  </m:oMath>
                </a14:m>
                <a:r>
                  <a:rPr lang="zh-CN" altLang="en-US" sz="2000" dirty="0"/>
                  <a:t>求解两个变量的</a:t>
                </a:r>
                <a:r>
                  <a:rPr lang="zh-CN" altLang="en-US" sz="2000"/>
                  <a:t>最优化问题</a:t>
                </a:r>
                <a:r>
                  <a:rPr lang="en-US" altLang="zh-CN" sz="2000"/>
                  <a:t>,</a:t>
                </a:r>
                <a:r>
                  <a:rPr lang="zh-CN" altLang="en-US" sz="2000"/>
                  <a:t> </a:t>
                </a:r>
                <a:r>
                  <a:rPr lang="zh-CN" altLang="en-US" sz="2000" dirty="0"/>
                  <a:t>求得最优解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,  </m:t>
                    </m:r>
                    <m:sSubSup>
                      <m:sSubSup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zh-CN" altLang="en-US" sz="2000" dirty="0"/>
                  <a:t>更新</a:t>
                </a:r>
                <a14:m>
                  <m:oMath xmlns:m="http://schemas.openxmlformats.org/officeDocument/2006/math">
                    <m:r>
                      <a:rPr lang="zh-CN" altLang="en-US" sz="2000" i="1" dirty="0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zh-CN" altLang="en-US" sz="2000" i="1" dirty="0">
                        <a:latin typeface="Cambria Math" panose="02040503050406030204" pitchFamily="18" charset="0"/>
                      </a:rPr>
                      <m:t>为</m:t>
                    </m:r>
                    <m:sSup>
                      <m:sSupPr>
                        <m:ctrlPr>
                          <a:rPr lang="en-US" altLang="zh-CN" sz="20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0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p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</m:oMath>
                </a14:m>
                <a:endParaRPr lang="en-US" altLang="zh-CN" sz="2000" dirty="0"/>
              </a:p>
              <a:p>
                <a:pPr>
                  <a:lnSpc>
                    <a:spcPct val="120000"/>
                  </a:lnSpc>
                </a:pPr>
                <a:endParaRPr lang="en-US" altLang="zh-CN" sz="2000" dirty="0"/>
              </a:p>
            </p:txBody>
          </p:sp>
        </mc:Choice>
        <mc:Fallback xmlns="">
          <p:sp>
            <p:nvSpPr>
              <p:cNvPr id="10" name="内容占位符 2">
                <a:extLst>
                  <a:ext uri="{FF2B5EF4-FFF2-40B4-BE49-F238E27FC236}">
                    <a16:creationId xmlns:a16="http://schemas.microsoft.com/office/drawing/2014/main" id="{A77A2D83-744E-B46B-3AAE-9031C2B542D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1128" y="2517648"/>
                <a:ext cx="8349127" cy="3690648"/>
              </a:xfrm>
              <a:blipFill>
                <a:blip r:embed="rId2"/>
                <a:stretch>
                  <a:fillRect l="-1169" t="-165" r="-3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BBD6BD80-C896-43D0-C9CF-3B06BB8528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80661DEE-55DF-9C4C-9E32-9432A9F8E9FC}" type="slidenum">
              <a:rPr lang="en-US" smtClean="0"/>
              <a:t>105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对象 10">
                <a:extLst>
                  <a:ext uri="{FF2B5EF4-FFF2-40B4-BE49-F238E27FC236}">
                    <a16:creationId xmlns:a16="http://schemas.microsoft.com/office/drawing/2014/main" id="{1172C3B0-4F78-4802-9661-E50E9FD8C92B}"/>
                  </a:ext>
                </a:extLst>
              </p:cNvPr>
              <p:cNvSpPr txBox="1"/>
              <p:nvPr/>
            </p:nvSpPr>
            <p:spPr>
              <a:xfrm>
                <a:off x="1746264" y="3593975"/>
                <a:ext cx="6769086" cy="523221"/>
              </a:xfrm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0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r>
                        <m:rPr>
                          <m:nor/>
                        </m:rPr>
                        <a:rPr lang="en-US" altLang="zh-CN" sz="2000" i="1">
                          <a:latin typeface="Lucida Handwriting" panose="03010101010101010101" pitchFamily="66" charset="0"/>
                        </a:rPr>
                        <m:t>X</m:t>
                      </m:r>
                      <m:r>
                        <m:rPr>
                          <m:nor/>
                        </m:rPr>
                        <a:rPr lang="en-US" altLang="zh-CN" sz="2000" b="0" i="1" smtClean="0">
                          <a:latin typeface="Lucida Handwriting" panose="03010101010101010101" pitchFamily="66" charset="0"/>
                        </a:rPr>
                        <m:t> </m:t>
                      </m:r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m:rPr>
                          <m:nor/>
                        </m:rPr>
                        <a:rPr lang="zh-CN" altLang="en-US" sz="20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r>
                        <m:rPr>
                          <m:nor/>
                        </m:rPr>
                        <a:rPr lang="en-US" altLang="zh-CN" sz="2000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r>
                        <m:rPr>
                          <m:nor/>
                        </m:rPr>
                        <a:rPr lang="zh-CN" altLang="en-US" sz="20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CN" sz="2000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r>
                        <m:rPr>
                          <m:nor/>
                        </m:rPr>
                        <a:rPr lang="en-US" altLang="zh-CN" sz="2000" i="1">
                          <a:latin typeface="Lucida Handwriting" panose="03010101010101010101" pitchFamily="66" charset="0"/>
                        </a:rPr>
                        <m:t>Y</m:t>
                      </m:r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−1,+1</m:t>
                          </m:r>
                        </m:e>
                      </m:d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zh-CN" altLang="en-US" sz="20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20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=1, 2,⋯,</m:t>
                      </m:r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7" name="对象 10">
                <a:extLst>
                  <a:ext uri="{FF2B5EF4-FFF2-40B4-BE49-F238E27FC236}">
                    <a16:creationId xmlns:a16="http://schemas.microsoft.com/office/drawing/2014/main" id="{1172C3B0-4F78-4802-9661-E50E9FD8C9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6264" y="3593975"/>
                <a:ext cx="6769086" cy="52322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19850464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>
            <a:extLst>
              <a:ext uri="{FF2B5EF4-FFF2-40B4-BE49-F238E27FC236}">
                <a16:creationId xmlns:a16="http://schemas.microsoft.com/office/drawing/2014/main" id="{F488329D-43DA-D516-9716-2DFCA921B05B}"/>
              </a:ext>
            </a:extLst>
          </p:cNvPr>
          <p:cNvSpPr txBox="1"/>
          <p:nvPr/>
        </p:nvSpPr>
        <p:spPr>
          <a:xfrm>
            <a:off x="253714" y="1641979"/>
            <a:ext cx="8416541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b="1" i="0" dirty="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</a:rPr>
              <a:t>SMO</a:t>
            </a:r>
            <a:r>
              <a:rPr lang="zh-CN" altLang="en-US" sz="3200" b="1" i="0" dirty="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</a:rPr>
              <a:t>算法</a:t>
            </a:r>
            <a:endParaRPr lang="zh-CN" altLang="en-US" sz="3200" b="1" i="1" dirty="0">
              <a:solidFill>
                <a:schemeClr val="accent1">
                  <a:lumMod val="50000"/>
                </a:schemeClr>
              </a:solidFill>
              <a:latin typeface="+mn-lt"/>
              <a:ea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内容占位符 2">
                <a:extLst>
                  <a:ext uri="{FF2B5EF4-FFF2-40B4-BE49-F238E27FC236}">
                    <a16:creationId xmlns:a16="http://schemas.microsoft.com/office/drawing/2014/main" id="{A77A2D83-744E-B46B-3AAE-9031C2B542D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21128" y="2433817"/>
                <a:ext cx="8822872" cy="4287659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00000"/>
                  </a:lnSpc>
                  <a:buNone/>
                </a:pPr>
                <a:r>
                  <a:rPr lang="zh-CN" altLang="en-US" sz="2400" b="1">
                    <a:solidFill>
                      <a:srgbClr val="C00000"/>
                    </a:solidFill>
                  </a:rPr>
                  <a:t>算法</a:t>
                </a:r>
                <a:r>
                  <a:rPr lang="en-US" altLang="zh-CN" sz="2400" b="1">
                    <a:solidFill>
                      <a:srgbClr val="C00000"/>
                    </a:solidFill>
                  </a:rPr>
                  <a:t>7.5 (SMO)</a:t>
                </a:r>
              </a:p>
              <a:p>
                <a:pPr>
                  <a:lnSpc>
                    <a:spcPct val="100000"/>
                  </a:lnSpc>
                </a:pPr>
                <a:r>
                  <a:rPr lang="zh-CN" altLang="en-US" sz="1800" b="1"/>
                  <a:t>输入</a:t>
                </a:r>
                <a:r>
                  <a:rPr lang="en-US" altLang="zh-CN" sz="1800" b="1"/>
                  <a:t>: </a:t>
                </a:r>
                <a:r>
                  <a:rPr lang="zh-CN" altLang="en-US" sz="1800"/>
                  <a:t>线性</a:t>
                </a:r>
                <a:r>
                  <a:rPr lang="zh-CN" altLang="en-US" sz="1800" dirty="0"/>
                  <a:t>不可分训练数据集</a:t>
                </a:r>
                <a14:m>
                  <m:oMath xmlns:m="http://schemas.openxmlformats.org/officeDocument/2006/math">
                    <m:r>
                      <a:rPr lang="zh-CN" altLang="en-US" sz="1800">
                        <a:latin typeface="Cambria Math" panose="02040503050406030204" pitchFamily="18" charset="0"/>
                      </a:rPr>
                      <m:t>𝑇</m:t>
                    </m:r>
                    <m:r>
                      <a:rPr lang="zh-CN" altLang="en-US" sz="180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zh-CN" alt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180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zh-CN" alt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180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zh-CN" altLang="en-US" sz="180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zh-CN" altLang="en-US" sz="180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zh-CN" alt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180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zh-CN" altLang="en-US" sz="180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zh-CN" altLang="en-US" sz="1800">
                            <a:latin typeface="Cambria Math" panose="02040503050406030204" pitchFamily="18" charset="0"/>
                          </a:rPr>
                          <m:t>),(</m:t>
                        </m:r>
                        <m:sSub>
                          <m:sSubPr>
                            <m:ctrlPr>
                              <a:rPr lang="zh-CN" alt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180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zh-CN" altLang="en-US" sz="180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zh-CN" altLang="en-US" sz="180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zh-CN" alt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180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zh-CN" altLang="en-US" sz="180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zh-CN" altLang="en-US" sz="1800">
                            <a:latin typeface="Cambria Math" panose="02040503050406030204" pitchFamily="18" charset="0"/>
                          </a:rPr>
                          <m:t>),⋯,(</m:t>
                        </m:r>
                        <m:sSub>
                          <m:sSubPr>
                            <m:ctrlPr>
                              <a:rPr lang="zh-CN" alt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180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zh-CN" altLang="en-US" sz="180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  <m:r>
                          <a:rPr lang="zh-CN" altLang="en-US" sz="180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zh-CN" alt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180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zh-CN" altLang="en-US" sz="180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  <m:r>
                          <a:rPr lang="zh-CN" altLang="en-US" sz="180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endParaRPr lang="en-US" altLang="zh-CN" sz="1800" dirty="0"/>
              </a:p>
              <a:p>
                <a:pPr>
                  <a:lnSpc>
                    <a:spcPct val="100000"/>
                  </a:lnSpc>
                </a:pPr>
                <a:endParaRPr lang="en-US" altLang="zh-CN" sz="1800" b="1"/>
              </a:p>
              <a:p>
                <a:pPr>
                  <a:lnSpc>
                    <a:spcPct val="100000"/>
                  </a:lnSpc>
                </a:pPr>
                <a:r>
                  <a:rPr lang="zh-CN" altLang="en-US" sz="1800" b="1"/>
                  <a:t>输出</a:t>
                </a:r>
                <a:r>
                  <a:rPr lang="en-US" altLang="zh-CN" sz="1800" b="1"/>
                  <a:t>:</a:t>
                </a:r>
                <a:r>
                  <a:rPr lang="en-US" altLang="zh-CN" sz="1800"/>
                  <a:t> </a:t>
                </a:r>
                <a:r>
                  <a:rPr lang="zh-CN" altLang="en-US" sz="1800"/>
                  <a:t>近似解 </a:t>
                </a:r>
                <a14:m>
                  <m:oMath xmlns:m="http://schemas.openxmlformats.org/officeDocument/2006/math">
                    <m:r>
                      <a:rPr lang="zh-CN" altLang="en-US" sz="180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endParaRPr lang="en-US" altLang="zh-CN" sz="1800" dirty="0"/>
              </a:p>
              <a:p>
                <a:pPr>
                  <a:lnSpc>
                    <a:spcPct val="100000"/>
                  </a:lnSpc>
                </a:pPr>
                <a:r>
                  <a:rPr lang="en-US" altLang="zh-CN" sz="1800"/>
                  <a:t>3. </a:t>
                </a:r>
                <a:r>
                  <a:rPr lang="zh-CN" altLang="en-US" sz="1800"/>
                  <a:t>若</a:t>
                </a:r>
                <a:r>
                  <a:rPr lang="zh-CN" altLang="en-US" sz="1800" dirty="0"/>
                  <a:t>在精度</a:t>
                </a:r>
                <a14:m>
                  <m:oMath xmlns:m="http://schemas.openxmlformats.org/officeDocument/2006/math">
                    <m:r>
                      <a:rPr lang="zh-CN" altLang="en-US" sz="1800" i="1" smtClean="0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zh-CN" altLang="en-US" sz="1800" dirty="0"/>
                  <a:t>范围内满足停机条件</a:t>
                </a:r>
                <a:endParaRPr lang="en-US" altLang="zh-CN" sz="1800" dirty="0"/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altLang="zh-CN" sz="1800"/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altLang="zh-CN" sz="1800"/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zh-CN" altLang="en-US" sz="1800"/>
                  <a:t>        其中</a:t>
                </a: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zh-CN" sz="180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18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altLang="zh-CN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18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𝐾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en-US" altLang="zh-CN" sz="18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1800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zh-CN" altLang="en-US" sz="1800" dirty="0"/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zh-CN" altLang="en-US" sz="1800"/>
                  <a:t>        则转</a:t>
                </a:r>
                <a:r>
                  <a:rPr lang="en-US" altLang="zh-CN" sz="1800"/>
                  <a:t>4;</a:t>
                </a:r>
                <a:r>
                  <a:rPr lang="zh-CN" altLang="en-US" sz="1800"/>
                  <a:t>  </a:t>
                </a:r>
                <a:r>
                  <a:rPr lang="zh-CN" altLang="en-US" sz="1800" dirty="0"/>
                  <a:t>否则令 </a:t>
                </a:r>
                <a14:m>
                  <m:oMath xmlns:m="http://schemas.openxmlformats.org/officeDocument/2006/math">
                    <m:r>
                      <a:rPr lang="en-US" altLang="zh-CN" sz="180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sz="180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80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sz="1800">
                        <a:latin typeface="Cambria Math" panose="02040503050406030204" pitchFamily="18" charset="0"/>
                      </a:rPr>
                      <m:t>+1,    </m:t>
                    </m:r>
                  </m:oMath>
                </a14:m>
                <a:r>
                  <a:rPr lang="zh-CN" altLang="en-US" sz="1800"/>
                  <a:t>转</a:t>
                </a:r>
                <a:r>
                  <a:rPr lang="en-US" altLang="zh-CN" sz="1800"/>
                  <a:t>2</a:t>
                </a:r>
                <a:endParaRPr lang="en-US" altLang="zh-CN" sz="1800" dirty="0"/>
              </a:p>
              <a:p>
                <a:pPr>
                  <a:lnSpc>
                    <a:spcPct val="100000"/>
                  </a:lnSpc>
                </a:pPr>
                <a:r>
                  <a:rPr lang="en-US" altLang="zh-CN" sz="1800"/>
                  <a:t>4. </a:t>
                </a:r>
                <a:r>
                  <a:rPr lang="zh-CN" altLang="en-US" sz="1800"/>
                  <a:t>取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zh-CN" altLang="en-US" sz="18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zh-CN" altLang="en-US" sz="180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acc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18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p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+1)</m:t>
                        </m:r>
                      </m:sup>
                    </m:sSup>
                  </m:oMath>
                </a14:m>
                <a:endParaRPr lang="en-US" altLang="zh-CN" sz="1800" dirty="0"/>
              </a:p>
              <a:p>
                <a:pPr>
                  <a:lnSpc>
                    <a:spcPct val="100000"/>
                  </a:lnSpc>
                </a:pPr>
                <a:endParaRPr lang="en-US" altLang="zh-CN" dirty="0"/>
              </a:p>
              <a:p>
                <a:pPr>
                  <a:lnSpc>
                    <a:spcPct val="100000"/>
                  </a:lnSpc>
                </a:pPr>
                <a:endParaRPr lang="en-US" altLang="zh-CN" dirty="0"/>
              </a:p>
              <a:p>
                <a:pPr>
                  <a:lnSpc>
                    <a:spcPct val="100000"/>
                  </a:lnSpc>
                </a:pPr>
                <a:endParaRPr lang="en-US" altLang="zh-CN" dirty="0"/>
              </a:p>
            </p:txBody>
          </p:sp>
        </mc:Choice>
        <mc:Fallback xmlns="">
          <p:sp>
            <p:nvSpPr>
              <p:cNvPr id="10" name="内容占位符 2">
                <a:extLst>
                  <a:ext uri="{FF2B5EF4-FFF2-40B4-BE49-F238E27FC236}">
                    <a16:creationId xmlns:a16="http://schemas.microsoft.com/office/drawing/2014/main" id="{A77A2D83-744E-B46B-3AAE-9031C2B542D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1128" y="2433817"/>
                <a:ext cx="8822872" cy="4287659"/>
              </a:xfrm>
              <a:blipFill>
                <a:blip r:embed="rId2"/>
                <a:stretch>
                  <a:fillRect l="-1106" t="-11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CEFEAA1F-C6CD-7AFE-4BBF-4475A04C2158}"/>
                  </a:ext>
                </a:extLst>
              </p:cNvPr>
              <p:cNvSpPr txBox="1"/>
              <p:nvPr/>
            </p:nvSpPr>
            <p:spPr>
              <a:xfrm>
                <a:off x="4495691" y="4423182"/>
                <a:ext cx="3513078" cy="9766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d>
                        <m:dPr>
                          <m:begChr m:val="{"/>
                          <m:endChr m:val="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≥1,  {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|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=0}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=1, 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{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|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0&lt;</m:t>
                                  </m:r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}</m:t>
                              </m:r>
                            </m:e>
                            <m:e>
                              <m:r>
                                <a:rPr lang="zh-CN" altLang="en-US" i="1" smtClean="0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1          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{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|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}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CEFEAA1F-C6CD-7AFE-4BBF-4475A04C21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5691" y="4423182"/>
                <a:ext cx="3513078" cy="97661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BBD6BD80-C896-43D0-C9CF-3B06BB8528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80661DEE-55DF-9C4C-9E32-9432A9F8E9FC}" type="slidenum">
              <a:rPr lang="en-US" smtClean="0"/>
              <a:t>106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对象 10">
                <a:extLst>
                  <a:ext uri="{FF2B5EF4-FFF2-40B4-BE49-F238E27FC236}">
                    <a16:creationId xmlns:a16="http://schemas.microsoft.com/office/drawing/2014/main" id="{1172C3B0-4F78-4802-9661-E50E9FD8C92B}"/>
                  </a:ext>
                </a:extLst>
              </p:cNvPr>
              <p:cNvSpPr txBox="1"/>
              <p:nvPr/>
            </p:nvSpPr>
            <p:spPr>
              <a:xfrm>
                <a:off x="1974819" y="3358051"/>
                <a:ext cx="6769086" cy="365125"/>
              </a:xfrm>
              <a:prstGeom prst="rect">
                <a:avLst/>
              </a:prstGeom>
            </p:spPr>
            <p:txBody>
              <a:bodyPr>
                <a:normAutofit fontScale="925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r>
                        <m:rPr>
                          <m:nor/>
                        </m:rPr>
                        <a:rPr lang="en-US" altLang="zh-CN" i="1">
                          <a:latin typeface="Lucida Handwriting" panose="03010101010101010101" pitchFamily="66" charset="0"/>
                        </a:rPr>
                        <m:t>X</m:t>
                      </m:r>
                      <m:r>
                        <m:rPr>
                          <m:nor/>
                        </m:rPr>
                        <a:rPr lang="en-US" altLang="zh-CN" b="0" i="1" smtClean="0">
                          <a:latin typeface="Lucida Handwriting" panose="03010101010101010101" pitchFamily="66" charset="0"/>
                        </a:rPr>
                        <m:t> 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m:rPr>
                          <m:nor/>
                        </m:rPr>
                        <a:rPr lang="zh-CN" altLang="en-US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r>
                        <m:rPr>
                          <m:nor/>
                        </m:rPr>
                        <a:rPr lang="en-US" altLang="zh-CN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r>
                        <m:rPr>
                          <m:nor/>
                        </m:rPr>
                        <a:rPr lang="zh-CN" altLang="en-US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CN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r>
                        <m:rPr>
                          <m:nor/>
                        </m:rPr>
                        <a:rPr lang="en-US" altLang="zh-CN" i="1">
                          <a:latin typeface="Lucida Handwriting" panose="03010101010101010101" pitchFamily="66" charset="0"/>
                        </a:rPr>
                        <m:t>Y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−1,+1</m:t>
                          </m:r>
                        </m:e>
                      </m:d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zh-CN" altLang="en-US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=1, 2,⋯,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对象 10">
                <a:extLst>
                  <a:ext uri="{FF2B5EF4-FFF2-40B4-BE49-F238E27FC236}">
                    <a16:creationId xmlns:a16="http://schemas.microsoft.com/office/drawing/2014/main" id="{1172C3B0-4F78-4802-9661-E50E9FD8C9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4819" y="3358051"/>
                <a:ext cx="6769086" cy="36512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DB197F64-C371-4039-BE54-5BF419EF49B1}"/>
                  </a:ext>
                </a:extLst>
              </p:cNvPr>
              <p:cNvSpPr/>
              <p:nvPr/>
            </p:nvSpPr>
            <p:spPr>
              <a:xfrm>
                <a:off x="1120275" y="4523851"/>
                <a:ext cx="3308002" cy="7752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∑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=0,  </m:t>
                        </m:r>
                      </m:e>
                    </m:nary>
                  </m:oMath>
                </a14:m>
                <a:r>
                  <a:rPr lang="en-US" altLang="zh-CN" dirty="0"/>
                  <a:t>    </a:t>
                </a:r>
              </a:p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0≤</m:t>
                          </m:r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altLang="zh-CN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altLang="zh-CN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altLang="zh-CN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zh-CN">
                          <a:latin typeface="Cambria Math" panose="02040503050406030204" pitchFamily="18" charset="0"/>
                        </a:rPr>
                        <m:t>=1,2, ⋯,</m:t>
                      </m:r>
                      <m:r>
                        <a:rPr lang="en-US" altLang="zh-CN"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DB197F64-C371-4039-BE54-5BF419EF49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0275" y="4523851"/>
                <a:ext cx="3308002" cy="775277"/>
              </a:xfrm>
              <a:prstGeom prst="rect">
                <a:avLst/>
              </a:prstGeom>
              <a:blipFill>
                <a:blip r:embed="rId5"/>
                <a:stretch>
                  <a:fillRect l="-8856" t="-51181" b="-4252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10093099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F0AC52DB-B0B1-4AC7-AFCF-38E2A15445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4829" y="1987826"/>
            <a:ext cx="7974880" cy="4004265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zh-CN" altLang="en-US" sz="3200" b="1" dirty="0">
                <a:solidFill>
                  <a:schemeClr val="accent1">
                    <a:lumMod val="50000"/>
                  </a:schemeClr>
                </a:solidFill>
                <a:latin typeface="+mn-ea"/>
                <a:cs typeface="+mj-cs"/>
              </a:rPr>
              <a:t>作业</a:t>
            </a:r>
            <a:endParaRPr lang="en-US" altLang="zh-CN" sz="3200" b="1" dirty="0">
              <a:solidFill>
                <a:schemeClr val="accent1">
                  <a:lumMod val="50000"/>
                </a:schemeClr>
              </a:solidFill>
              <a:latin typeface="+mn-ea"/>
              <a:cs typeface="+mj-cs"/>
            </a:endParaRPr>
          </a:p>
          <a:p>
            <a:pPr>
              <a:lnSpc>
                <a:spcPct val="110000"/>
              </a:lnSpc>
            </a:pPr>
            <a:r>
              <a:rPr lang="en-US" altLang="zh-CN" dirty="0"/>
              <a:t>《</a:t>
            </a:r>
            <a:r>
              <a:rPr lang="zh-CN" altLang="en-US" dirty="0"/>
              <a:t>统计</a:t>
            </a:r>
            <a:r>
              <a:rPr lang="zh-CN" altLang="en-US"/>
              <a:t>学习方法</a:t>
            </a:r>
            <a:r>
              <a:rPr lang="en-US" altLang="zh-CN"/>
              <a:t>》7.2, 7.3</a:t>
            </a:r>
            <a:endParaRPr lang="en-US" altLang="zh-CN" dirty="0"/>
          </a:p>
          <a:p>
            <a:pPr>
              <a:lnSpc>
                <a:spcPct val="110000"/>
              </a:lnSpc>
            </a:pPr>
            <a:endParaRPr lang="en-US" altLang="zh-CN" dirty="0"/>
          </a:p>
          <a:p>
            <a:pPr>
              <a:lnSpc>
                <a:spcPct val="110000"/>
              </a:lnSpc>
            </a:pPr>
            <a:endParaRPr lang="en-US" altLang="zh-CN" dirty="0"/>
          </a:p>
          <a:p>
            <a:pPr marL="0" indent="0">
              <a:lnSpc>
                <a:spcPct val="110000"/>
              </a:lnSpc>
              <a:buNone/>
            </a:pPr>
            <a:endParaRPr lang="en-US" altLang="zh-CN" b="1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0898ECED-EF09-4C4E-B815-9A89D897C4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80661DEE-55DF-9C4C-9E32-9432A9F8E9FC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1465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1CB64515-D7D2-7DDE-275D-539D0FCA7E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73" y="2544762"/>
            <a:ext cx="8654142" cy="417671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zh-CN" altLang="en-US" sz="2200" b="1" dirty="0">
                <a:solidFill>
                  <a:srgbClr val="0070C0"/>
                </a:solidFill>
              </a:rPr>
              <a:t>输入空间</a:t>
            </a:r>
            <a:r>
              <a:rPr lang="en-US" altLang="zh-CN" sz="2200" b="1" dirty="0">
                <a:solidFill>
                  <a:srgbClr val="0070C0"/>
                </a:solidFill>
              </a:rPr>
              <a:t>:</a:t>
            </a:r>
            <a:r>
              <a:rPr lang="en-US" altLang="zh-CN" sz="2200" b="1" dirty="0"/>
              <a:t> </a:t>
            </a:r>
            <a:r>
              <a:rPr lang="zh-CN" altLang="en-US" sz="2200" b="1" dirty="0">
                <a:solidFill>
                  <a:srgbClr val="0070C0"/>
                </a:solidFill>
              </a:rPr>
              <a:t>欧氏空间</a:t>
            </a:r>
            <a:r>
              <a:rPr lang="zh-CN" altLang="en-US" sz="2200" dirty="0"/>
              <a:t>或</a:t>
            </a:r>
            <a:r>
              <a:rPr lang="zh-CN" altLang="en-US" sz="2200" b="1" dirty="0">
                <a:solidFill>
                  <a:srgbClr val="0070C0"/>
                </a:solidFill>
              </a:rPr>
              <a:t>离散集合</a:t>
            </a:r>
            <a:endParaRPr lang="en-US" altLang="zh-CN" sz="2200" b="1" dirty="0">
              <a:solidFill>
                <a:srgbClr val="0070C0"/>
              </a:solidFill>
            </a:endParaRPr>
          </a:p>
          <a:p>
            <a:pPr>
              <a:lnSpc>
                <a:spcPct val="100000"/>
              </a:lnSpc>
            </a:pPr>
            <a:r>
              <a:rPr lang="zh-CN" altLang="en-US" sz="2200" b="1" dirty="0">
                <a:solidFill>
                  <a:srgbClr val="0070C0"/>
                </a:solidFill>
              </a:rPr>
              <a:t>特征空间</a:t>
            </a:r>
            <a:r>
              <a:rPr lang="en-US" altLang="zh-CN" sz="2200" b="1" dirty="0">
                <a:solidFill>
                  <a:srgbClr val="0070C0"/>
                </a:solidFill>
              </a:rPr>
              <a:t>: </a:t>
            </a:r>
            <a:r>
              <a:rPr lang="zh-CN" altLang="en-US" sz="2200" b="1" dirty="0">
                <a:solidFill>
                  <a:srgbClr val="0070C0"/>
                </a:solidFill>
              </a:rPr>
              <a:t>欧氏空间</a:t>
            </a:r>
            <a:r>
              <a:rPr lang="zh-CN" altLang="en-US" sz="2200" dirty="0"/>
              <a:t>或</a:t>
            </a:r>
            <a:r>
              <a:rPr lang="zh-CN" altLang="en-US" sz="2200" b="1" dirty="0">
                <a:solidFill>
                  <a:srgbClr val="0070C0"/>
                </a:solidFill>
              </a:rPr>
              <a:t>希尔伯特</a:t>
            </a:r>
            <a:r>
              <a:rPr lang="zh-CN" altLang="en-US" sz="2200" dirty="0"/>
              <a:t>空间</a:t>
            </a:r>
            <a:endParaRPr lang="en-US" altLang="zh-CN" sz="2200" dirty="0"/>
          </a:p>
          <a:p>
            <a:pPr>
              <a:lnSpc>
                <a:spcPct val="100000"/>
              </a:lnSpc>
            </a:pPr>
            <a:endParaRPr lang="en-US" altLang="zh-CN" sz="2200" dirty="0"/>
          </a:p>
          <a:p>
            <a:pPr>
              <a:lnSpc>
                <a:spcPct val="100000"/>
              </a:lnSpc>
            </a:pPr>
            <a:r>
              <a:rPr lang="zh-CN" altLang="en-US" sz="2200" dirty="0"/>
              <a:t>支持向量机的学习在</a:t>
            </a:r>
            <a:r>
              <a:rPr lang="zh-CN" altLang="en-US" sz="2200" b="1" dirty="0">
                <a:solidFill>
                  <a:srgbClr val="0070C0"/>
                </a:solidFill>
              </a:rPr>
              <a:t>特征空间</a:t>
            </a:r>
            <a:r>
              <a:rPr lang="zh-CN" altLang="en-US" sz="2200" dirty="0"/>
              <a:t>进行</a:t>
            </a:r>
            <a:endParaRPr lang="en-US" altLang="zh-CN" sz="2400" dirty="0"/>
          </a:p>
          <a:p>
            <a:pPr>
              <a:lnSpc>
                <a:spcPct val="100000"/>
              </a:lnSpc>
            </a:pPr>
            <a:r>
              <a:rPr lang="zh-CN" altLang="en-US" sz="2200" dirty="0"/>
              <a:t>线性可分支持向量机、线性支持向量机</a:t>
            </a:r>
            <a:r>
              <a:rPr lang="en-US" altLang="zh-CN" sz="2200"/>
              <a:t>: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sz="2200"/>
              <a:t>    输入空间中的输入向量直接映射</a:t>
            </a:r>
            <a:r>
              <a:rPr lang="zh-CN" altLang="en-US" sz="2200" dirty="0"/>
              <a:t>为特征空间中的特征向量</a:t>
            </a:r>
            <a:endParaRPr lang="en-US" altLang="zh-CN" sz="2200" dirty="0"/>
          </a:p>
          <a:p>
            <a:pPr>
              <a:lnSpc>
                <a:spcPct val="100000"/>
              </a:lnSpc>
            </a:pPr>
            <a:r>
              <a:rPr lang="zh-CN" altLang="en-US" sz="2200" dirty="0"/>
              <a:t>非线性支持</a:t>
            </a:r>
            <a:r>
              <a:rPr lang="zh-CN" altLang="en-US" sz="2200"/>
              <a:t>向量机</a:t>
            </a:r>
            <a:r>
              <a:rPr lang="en-US" altLang="zh-CN" sz="2200"/>
              <a:t>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sz="2200"/>
              <a:t>    利用</a:t>
            </a:r>
            <a:r>
              <a:rPr lang="zh-CN" altLang="en-US" sz="2200" dirty="0"/>
              <a:t>一个从输入空间到特征空间</a:t>
            </a:r>
            <a:r>
              <a:rPr lang="zh-CN" altLang="en-US" sz="2200"/>
              <a:t>的</a:t>
            </a:r>
            <a:r>
              <a:rPr lang="zh-CN" altLang="en-US" sz="2200" b="1">
                <a:solidFill>
                  <a:srgbClr val="0070C0"/>
                </a:solidFill>
              </a:rPr>
              <a:t>非线性映射</a:t>
            </a:r>
            <a:r>
              <a:rPr lang="en-US" altLang="zh-CN" sz="2200"/>
              <a:t>, </a:t>
            </a:r>
            <a:r>
              <a:rPr lang="zh-CN" altLang="en-US" sz="2200"/>
              <a:t>将输入向量</a:t>
            </a:r>
            <a:endParaRPr lang="en-US" altLang="zh-CN" sz="2200"/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2200"/>
              <a:t>    </a:t>
            </a:r>
            <a:r>
              <a:rPr lang="zh-CN" altLang="en-US" sz="2200"/>
              <a:t>映射</a:t>
            </a:r>
            <a:r>
              <a:rPr lang="zh-CN" altLang="en-US" sz="2200" dirty="0"/>
              <a:t>为特征向量</a:t>
            </a:r>
            <a:endParaRPr lang="en-US" altLang="zh-CN" sz="2200" dirty="0"/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22D2C9A2-6B06-DBE0-7B5A-B304A666E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80661DEE-55DF-9C4C-9E32-9432A9F8E9FC}" type="slidenum">
              <a:rPr lang="en-US" smtClean="0"/>
              <a:t>11</a:t>
            </a:fld>
            <a:endParaRPr lang="en-US" dirty="0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0E3BB703-E817-4C3F-8A12-86290E64EB89}"/>
              </a:ext>
            </a:extLst>
          </p:cNvPr>
          <p:cNvSpPr txBox="1"/>
          <p:nvPr/>
        </p:nvSpPr>
        <p:spPr>
          <a:xfrm>
            <a:off x="235785" y="1638944"/>
            <a:ext cx="8416541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b="1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SVM: </a:t>
            </a:r>
            <a:r>
              <a:rPr lang="zh-CN" altLang="en-US" sz="3200" b="1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总览</a:t>
            </a:r>
            <a:endParaRPr lang="zh-CN" altLang="en-US" sz="3200" b="1" dirty="0">
              <a:solidFill>
                <a:schemeClr val="accent1">
                  <a:lumMod val="50000"/>
                </a:schemeClr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27621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40EC27D-D982-44B2-C087-FC198F8FBA1C}"/>
              </a:ext>
            </a:extLst>
          </p:cNvPr>
          <p:cNvSpPr txBox="1"/>
          <p:nvPr/>
        </p:nvSpPr>
        <p:spPr>
          <a:xfrm>
            <a:off x="235785" y="1640438"/>
            <a:ext cx="8416541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b="1" dirty="0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线性可分支持向量机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F6822FAA-8E79-DED9-C96F-1B4B1BD4A6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6781" y="2543293"/>
            <a:ext cx="8490438" cy="2199556"/>
          </a:xfrm>
        </p:spPr>
        <p:txBody>
          <a:bodyPr>
            <a:normAutofit/>
          </a:bodyPr>
          <a:lstStyle/>
          <a:p>
            <a:r>
              <a:rPr lang="zh-CN" altLang="en-US" sz="2200" dirty="0"/>
              <a:t>假设特征空间上的训练数据集</a:t>
            </a:r>
            <a:r>
              <a:rPr lang="en-US" altLang="zh-CN" sz="2200" dirty="0"/>
              <a:t>:</a:t>
            </a:r>
          </a:p>
          <a:p>
            <a:endParaRPr lang="en-US" altLang="zh-CN" sz="2200" dirty="0"/>
          </a:p>
          <a:p>
            <a:pPr marL="0" indent="0">
              <a:buNone/>
            </a:pPr>
            <a:endParaRPr lang="en-US" altLang="zh-CN" sz="2200" dirty="0"/>
          </a:p>
          <a:p>
            <a:r>
              <a:rPr lang="zh-CN" altLang="en-US" sz="2200" dirty="0"/>
              <a:t>学习目标</a:t>
            </a:r>
            <a:r>
              <a:rPr lang="en-US" altLang="zh-CN" sz="2200" dirty="0"/>
              <a:t>: </a:t>
            </a:r>
            <a:r>
              <a:rPr lang="zh-CN" altLang="en-US" sz="2200" dirty="0"/>
              <a:t>找到</a:t>
            </a:r>
            <a:r>
              <a:rPr lang="zh-CN" altLang="en-US" sz="2200" b="1" dirty="0">
                <a:solidFill>
                  <a:srgbClr val="0070C0"/>
                </a:solidFill>
              </a:rPr>
              <a:t>最优</a:t>
            </a:r>
            <a:r>
              <a:rPr lang="zh-CN" altLang="en-US" sz="2200" dirty="0"/>
              <a:t>分离超平面</a:t>
            </a:r>
            <a:endParaRPr lang="en-US" altLang="zh-CN" sz="2200" dirty="0"/>
          </a:p>
          <a:p>
            <a:pPr>
              <a:lnSpc>
                <a:spcPct val="150000"/>
              </a:lnSpc>
            </a:pPr>
            <a:endParaRPr lang="en-US" altLang="zh-CN" sz="2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对象 9">
                <a:extLst>
                  <a:ext uri="{FF2B5EF4-FFF2-40B4-BE49-F238E27FC236}">
                    <a16:creationId xmlns:a16="http://schemas.microsoft.com/office/drawing/2014/main" id="{450D250A-F03F-ABEC-1FFC-BB23E1D53C57}"/>
                  </a:ext>
                </a:extLst>
              </p:cNvPr>
              <p:cNvSpPr txBox="1"/>
              <p:nvPr/>
            </p:nvSpPr>
            <p:spPr>
              <a:xfrm>
                <a:off x="4392016" y="2508416"/>
                <a:ext cx="4877093" cy="457868"/>
              </a:xfrm>
              <a:prstGeom prst="rect">
                <a:avLst/>
              </a:prstGeom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sz="220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zh-CN" altLang="en-US" sz="2200">
                          <a:latin typeface="Cambria Math" panose="02040503050406030204" pitchFamily="18" charset="0"/>
                        </a:rPr>
                        <m:t>={(</m:t>
                      </m:r>
                      <m:sSub>
                        <m:sSubPr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20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CN" altLang="en-US" sz="220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CN" altLang="en-US" sz="220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20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zh-CN" altLang="en-US" sz="220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CN" altLang="en-US" sz="2200">
                          <a:latin typeface="Cambria Math" panose="02040503050406030204" pitchFamily="18" charset="0"/>
                        </a:rPr>
                        <m:t>),(</m:t>
                      </m:r>
                      <m:sSub>
                        <m:sSubPr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20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CN" altLang="en-US" sz="220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zh-CN" altLang="en-US" sz="220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20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zh-CN" altLang="en-US" sz="220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zh-CN" altLang="en-US" sz="2200">
                          <a:latin typeface="Cambria Math" panose="02040503050406030204" pitchFamily="18" charset="0"/>
                        </a:rPr>
                        <m:t>),⋯,(</m:t>
                      </m:r>
                      <m:sSub>
                        <m:sSubPr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20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CN" altLang="en-US" sz="220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r>
                        <a:rPr lang="zh-CN" altLang="en-US" sz="220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20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zh-CN" altLang="en-US" sz="220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r>
                        <a:rPr lang="zh-CN" altLang="en-US" sz="2200">
                          <a:latin typeface="Cambria Math" panose="02040503050406030204" pitchFamily="18" charset="0"/>
                        </a:rPr>
                        <m:t>)}</m:t>
                      </m:r>
                    </m:oMath>
                  </m:oMathPara>
                </a14:m>
                <a:endParaRPr lang="zh-CN" altLang="en-US" sz="2200" dirty="0"/>
              </a:p>
            </p:txBody>
          </p:sp>
        </mc:Choice>
        <mc:Fallback xmlns="">
          <p:sp>
            <p:nvSpPr>
              <p:cNvPr id="10" name="对象 9">
                <a:extLst>
                  <a:ext uri="{FF2B5EF4-FFF2-40B4-BE49-F238E27FC236}">
                    <a16:creationId xmlns:a16="http://schemas.microsoft.com/office/drawing/2014/main" id="{450D250A-F03F-ABEC-1FFC-BB23E1D53C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2016" y="2508416"/>
                <a:ext cx="4877093" cy="457868"/>
              </a:xfrm>
              <a:prstGeom prst="rect">
                <a:avLst/>
              </a:prstGeom>
              <a:blipFill>
                <a:blip r:embed="rId2"/>
                <a:stretch>
                  <a:fillRect b="-135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对象 10">
                <a:extLst>
                  <a:ext uri="{FF2B5EF4-FFF2-40B4-BE49-F238E27FC236}">
                    <a16:creationId xmlns:a16="http://schemas.microsoft.com/office/drawing/2014/main" id="{AB2BFC53-495A-3209-D753-01498EDF9F3C}"/>
                  </a:ext>
                </a:extLst>
              </p:cNvPr>
              <p:cNvSpPr txBox="1"/>
              <p:nvPr/>
            </p:nvSpPr>
            <p:spPr>
              <a:xfrm>
                <a:off x="627889" y="3000547"/>
                <a:ext cx="7105876" cy="484322"/>
              </a:xfrm>
              <a:prstGeom prst="rect">
                <a:avLst/>
              </a:prstGeom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20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CN" altLang="en-US" sz="220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zh-CN" altLang="en-US" sz="2200">
                          <a:latin typeface="Cambria Math" panose="02040503050406030204" pitchFamily="18" charset="0"/>
                        </a:rPr>
                        <m:t>∈</m:t>
                      </m:r>
                      <m:r>
                        <m:rPr>
                          <m:nor/>
                        </m:rPr>
                        <a:rPr lang="en-US" altLang="zh-CN" sz="2200">
                          <a:latin typeface="Lucida Handwriting" panose="03010101010101010101" pitchFamily="66" charset="0"/>
                        </a:rPr>
                        <m:t>X</m:t>
                      </m:r>
                      <m:r>
                        <a:rPr lang="zh-CN" altLang="en-US" sz="220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20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zh-CN" altLang="en-US" sz="220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zh-CN" altLang="en-US" sz="2200"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zh-CN" altLang="en-US" sz="2200">
                          <a:latin typeface="Lucida Handwriting" panose="03010101010101010101" pitchFamily="66" charset="0"/>
                        </a:rPr>
                        <m:t>   </m:t>
                      </m:r>
                      <m:sSub>
                        <m:sSubPr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20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zh-CN" altLang="en-US" sz="220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zh-CN" altLang="en-US" sz="2200">
                          <a:latin typeface="Cambria Math" panose="02040503050406030204" pitchFamily="18" charset="0"/>
                        </a:rPr>
                        <m:t>∈</m:t>
                      </m:r>
                      <m:r>
                        <m:rPr>
                          <m:nor/>
                        </m:rPr>
                        <a:rPr lang="en-US" altLang="zh-CN" sz="2200">
                          <a:latin typeface="Lucida Handwriting" panose="03010101010101010101" pitchFamily="66" charset="0"/>
                        </a:rPr>
                        <m:t>Y</m:t>
                      </m:r>
                      <m:r>
                        <a:rPr lang="zh-CN" altLang="en-US" sz="2200">
                          <a:latin typeface="Cambria Math" panose="02040503050406030204" pitchFamily="18" charset="0"/>
                        </a:rPr>
                        <m:t>={+1,−1},</m:t>
                      </m:r>
                      <m:r>
                        <m:rPr>
                          <m:nor/>
                        </m:rPr>
                        <a:rPr lang="zh-CN" altLang="en-US" sz="2200">
                          <a:latin typeface="Lucida Handwriting" panose="03010101010101010101" pitchFamily="66" charset="0"/>
                        </a:rPr>
                        <m:t>   </m:t>
                      </m:r>
                      <m:r>
                        <a:rPr lang="zh-CN" altLang="en-US" sz="220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zh-CN" altLang="en-US" sz="2200">
                          <a:latin typeface="Cambria Math" panose="02040503050406030204" pitchFamily="18" charset="0"/>
                        </a:rPr>
                        <m:t>=1,2,⋯,</m:t>
                      </m:r>
                      <m:r>
                        <a:rPr lang="zh-CN" altLang="en-US" sz="2200"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zh-CN" altLang="en-US" sz="2200" dirty="0">
                  <a:latin typeface="Lucida Handwriting" panose="03010101010101010101" pitchFamily="66" charset="0"/>
                </a:endParaRPr>
              </a:p>
            </p:txBody>
          </p:sp>
        </mc:Choice>
        <mc:Fallback xmlns="">
          <p:sp>
            <p:nvSpPr>
              <p:cNvPr id="11" name="对象 10">
                <a:extLst>
                  <a:ext uri="{FF2B5EF4-FFF2-40B4-BE49-F238E27FC236}">
                    <a16:creationId xmlns:a16="http://schemas.microsoft.com/office/drawing/2014/main" id="{AB2BFC53-495A-3209-D753-01498EDF9F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889" y="3000547"/>
                <a:ext cx="7105876" cy="484322"/>
              </a:xfrm>
              <a:prstGeom prst="rect">
                <a:avLst/>
              </a:prstGeom>
              <a:blipFill>
                <a:blip r:embed="rId4"/>
                <a:stretch>
                  <a:fillRect b="-2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" name="对象 12">
            <a:extLst>
              <a:ext uri="{FF2B5EF4-FFF2-40B4-BE49-F238E27FC236}">
                <a16:creationId xmlns:a16="http://schemas.microsoft.com/office/drawing/2014/main" id="{B7EA56A6-333B-A2FE-38AA-867B6084A40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91873248"/>
              </p:ext>
            </p:extLst>
          </p:nvPr>
        </p:nvGraphicFramePr>
        <p:xfrm>
          <a:off x="5067300" y="3308218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914400" imgH="198720" progId="Equation.DSMT4">
                  <p:embed/>
                </p:oleObj>
              </mc:Choice>
              <mc:Fallback>
                <p:oleObj name="Equation" r:id="rId5" imgW="914400" imgH="198720" progId="Equation.DSMT4">
                  <p:embed/>
                  <p:pic>
                    <p:nvPicPr>
                      <p:cNvPr id="2" name="对象 12">
                        <a:extLst>
                          <a:ext uri="{FF2B5EF4-FFF2-40B4-BE49-F238E27FC236}">
                            <a16:creationId xmlns:a16="http://schemas.microsoft.com/office/drawing/2014/main" id="{B7EA56A6-333B-A2FE-38AA-867B6084A40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067300" y="3308218"/>
                        <a:ext cx="914400" cy="198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对象 25">
            <a:extLst>
              <a:ext uri="{FF2B5EF4-FFF2-40B4-BE49-F238E27FC236}">
                <a16:creationId xmlns:a16="http://schemas.microsoft.com/office/drawing/2014/main" id="{BE1D9E49-A4D0-BDCC-42E4-7B8796BA183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28903706"/>
              </p:ext>
            </p:extLst>
          </p:nvPr>
        </p:nvGraphicFramePr>
        <p:xfrm>
          <a:off x="5067300" y="3308218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914400" imgH="198720" progId="Equation.DSMT4">
                  <p:embed/>
                </p:oleObj>
              </mc:Choice>
              <mc:Fallback>
                <p:oleObj name="Equation" r:id="rId7" imgW="914400" imgH="198720" progId="Equation.DSMT4">
                  <p:embed/>
                  <p:pic>
                    <p:nvPicPr>
                      <p:cNvPr id="26" name="对象 25">
                        <a:extLst>
                          <a:ext uri="{FF2B5EF4-FFF2-40B4-BE49-F238E27FC236}">
                            <a16:creationId xmlns:a16="http://schemas.microsoft.com/office/drawing/2014/main" id="{BE1D9E49-A4D0-BDCC-42E4-7B8796BA183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067300" y="3308218"/>
                        <a:ext cx="914400" cy="198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8F61F70-D979-697E-AEE8-5E2BF2DD4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80661DEE-55DF-9C4C-9E32-9432A9F8E9FC}" type="slidenum">
              <a:rPr lang="en-US" smtClean="0"/>
              <a:t>12</a:t>
            </a:fld>
            <a:endParaRPr 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8DE5F0D-3D83-4282-9A5B-B29DF70000F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39953" y="4314707"/>
            <a:ext cx="2779972" cy="231415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A54723D-F9E9-4787-BF07-455AFCFEB25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50018" y="4314707"/>
            <a:ext cx="2698509" cy="2354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4918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05C31CBA-4E25-57EC-2FC6-984C0796690F}"/>
              </a:ext>
            </a:extLst>
          </p:cNvPr>
          <p:cNvSpPr txBox="1"/>
          <p:nvPr/>
        </p:nvSpPr>
        <p:spPr>
          <a:xfrm>
            <a:off x="215395" y="1637444"/>
            <a:ext cx="8416541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b="1" dirty="0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最优分离超平面</a:t>
            </a:r>
            <a:r>
              <a:rPr lang="en-US" altLang="zh-CN" sz="3200" b="1" dirty="0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: (</a:t>
            </a:r>
            <a:r>
              <a:rPr lang="zh-CN" altLang="en-US" sz="3200" b="1" dirty="0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最小</a:t>
            </a:r>
            <a:r>
              <a:rPr lang="en-US" altLang="zh-CN" sz="3200" b="1" dirty="0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)</a:t>
            </a:r>
            <a:r>
              <a:rPr lang="zh-CN" altLang="en-US" sz="3200" b="1" dirty="0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 间隔最大化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2C75C1A6-4B3B-F16E-840C-CA50EF5137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80661DEE-55DF-9C4C-9E32-9432A9F8E9FC}" type="slidenum">
              <a:rPr lang="en-US" smtClean="0"/>
              <a:t>13</a:t>
            </a:fld>
            <a:endParaRPr lang="en-US" dirty="0"/>
          </a:p>
        </p:txBody>
      </p:sp>
      <p:pic>
        <p:nvPicPr>
          <p:cNvPr id="64" name="图片 63">
            <a:extLst>
              <a:ext uri="{FF2B5EF4-FFF2-40B4-BE49-F238E27FC236}">
                <a16:creationId xmlns:a16="http://schemas.microsoft.com/office/drawing/2014/main" id="{888DFF74-3521-4691-89C0-1E8477895B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44" y="2631616"/>
            <a:ext cx="7526442" cy="3923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4693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40EC27D-D982-44B2-C087-FC198F8FBA1C}"/>
              </a:ext>
            </a:extLst>
          </p:cNvPr>
          <p:cNvSpPr txBox="1"/>
          <p:nvPr/>
        </p:nvSpPr>
        <p:spPr>
          <a:xfrm>
            <a:off x="235785" y="1640438"/>
            <a:ext cx="8416541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b="1" dirty="0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线性可分支持向量机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F6822FAA-8E79-DED9-C96F-1B4B1BD4A63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75169" y="2506662"/>
                <a:ext cx="8490438" cy="3641377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2200" b="1" dirty="0">
                    <a:solidFill>
                      <a:srgbClr val="C00000"/>
                    </a:solidFill>
                  </a:rPr>
                  <a:t>定义</a:t>
                </a:r>
                <a:r>
                  <a:rPr lang="en-US" altLang="zh-CN" sz="2200" b="1" dirty="0">
                    <a:solidFill>
                      <a:srgbClr val="C00000"/>
                    </a:solidFill>
                  </a:rPr>
                  <a:t>7.1 </a:t>
                </a:r>
                <a:r>
                  <a:rPr lang="en-US" altLang="zh-CN" sz="2200" dirty="0"/>
                  <a:t>(</a:t>
                </a:r>
                <a:r>
                  <a:rPr lang="zh-CN" altLang="en-US" sz="2200" dirty="0"/>
                  <a:t>线性可分支持向量机</a:t>
                </a:r>
                <a:r>
                  <a:rPr lang="en-US" altLang="zh-CN" sz="2200" dirty="0"/>
                  <a:t>) : 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altLang="zh-CN" sz="2200" dirty="0"/>
                  <a:t>         </a:t>
                </a:r>
                <a:r>
                  <a:rPr lang="zh-CN" altLang="en-US" sz="2200" dirty="0"/>
                  <a:t>给定线性可分训练数据集</a:t>
                </a:r>
                <a:r>
                  <a:rPr lang="en-US" altLang="zh-CN" sz="2200" dirty="0"/>
                  <a:t>, </a:t>
                </a:r>
                <a:r>
                  <a:rPr lang="zh-CN" altLang="en-US" sz="2200" dirty="0"/>
                  <a:t>通过</a:t>
                </a:r>
                <a:r>
                  <a:rPr lang="en-US" altLang="zh-CN" sz="2200" b="1" dirty="0">
                    <a:solidFill>
                      <a:srgbClr val="0070C0"/>
                    </a:solidFill>
                  </a:rPr>
                  <a:t>(</a:t>
                </a:r>
                <a:r>
                  <a:rPr lang="zh-CN" altLang="en-US" sz="2200" b="1" dirty="0">
                    <a:solidFill>
                      <a:srgbClr val="0070C0"/>
                    </a:solidFill>
                  </a:rPr>
                  <a:t>最小</a:t>
                </a:r>
                <a:r>
                  <a:rPr lang="en-US" altLang="zh-CN" sz="2200" b="1" dirty="0">
                    <a:solidFill>
                      <a:srgbClr val="0070C0"/>
                    </a:solidFill>
                  </a:rPr>
                  <a:t>)</a:t>
                </a:r>
                <a:r>
                  <a:rPr lang="zh-CN" altLang="en-US" sz="2200" b="1" dirty="0">
                    <a:solidFill>
                      <a:srgbClr val="0070C0"/>
                    </a:solidFill>
                  </a:rPr>
                  <a:t>间隔最大化</a:t>
                </a:r>
                <a:r>
                  <a:rPr lang="en-US" altLang="zh-CN" sz="2200" dirty="0"/>
                  <a:t>,</a:t>
                </a:r>
                <a:r>
                  <a:rPr lang="zh-CN" altLang="en-US" sz="2200" dirty="0"/>
                  <a:t> 或等价地求解相应的</a:t>
                </a:r>
                <a:r>
                  <a:rPr lang="zh-CN" altLang="en-US" sz="2200" b="1" dirty="0">
                    <a:solidFill>
                      <a:srgbClr val="0070C0"/>
                    </a:solidFill>
                  </a:rPr>
                  <a:t>凸二次规划问题</a:t>
                </a:r>
                <a:r>
                  <a:rPr lang="en-US" altLang="zh-CN" sz="2200" dirty="0"/>
                  <a:t>,</a:t>
                </a:r>
                <a:r>
                  <a:rPr lang="zh-CN" altLang="en-US" sz="2200" b="1" dirty="0"/>
                  <a:t> </a:t>
                </a:r>
                <a:r>
                  <a:rPr lang="zh-CN" altLang="en-US" sz="2200" dirty="0"/>
                  <a:t>学习得到分离超平面</a:t>
                </a:r>
                <a:endParaRPr lang="en-US" altLang="zh-CN" sz="2200" dirty="0"/>
              </a:p>
              <a:p>
                <a:pPr marL="0" indent="0" algn="ctr">
                  <a:lnSpc>
                    <a:spcPct val="150000"/>
                  </a:lnSpc>
                  <a:spcBef>
                    <a:spcPts val="18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2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CN" sz="2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zh-CN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CN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CN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GB" altLang="zh-CN" sz="2200" dirty="0"/>
              </a:p>
              <a:p>
                <a:pPr marL="0" indent="0">
                  <a:buNone/>
                </a:pPr>
                <a:r>
                  <a:rPr lang="zh-CN" altLang="en-US" sz="2200" dirty="0"/>
                  <a:t>决策函数为</a:t>
                </a:r>
                <a:r>
                  <a:rPr lang="en-US" altLang="zh-CN" sz="2200" dirty="0"/>
                  <a:t>:</a:t>
                </a:r>
              </a:p>
            </p:txBody>
          </p:sp>
        </mc:Choice>
        <mc:Fallback xmlns="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F6822FAA-8E79-DED9-C96F-1B4B1BD4A63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75169" y="2506662"/>
                <a:ext cx="8490438" cy="3641377"/>
              </a:xfrm>
              <a:blipFill>
                <a:blip r:embed="rId2"/>
                <a:stretch>
                  <a:fillRect l="-897" r="-59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对象 12">
                <a:extLst>
                  <a:ext uri="{FF2B5EF4-FFF2-40B4-BE49-F238E27FC236}">
                    <a16:creationId xmlns:a16="http://schemas.microsoft.com/office/drawing/2014/main" id="{9A40F5E6-823D-96A7-E614-4CB582B21241}"/>
                  </a:ext>
                </a:extLst>
              </p:cNvPr>
              <p:cNvSpPr txBox="1"/>
              <p:nvPr/>
            </p:nvSpPr>
            <p:spPr>
              <a:xfrm>
                <a:off x="3076271" y="5320650"/>
                <a:ext cx="3539707" cy="500062"/>
              </a:xfrm>
              <a:prstGeom prst="rect">
                <a:avLst/>
              </a:prstGeom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zh-CN" altLang="en-US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CN" altLang="en-US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m:rPr>
                          <m:sty m:val="p"/>
                        </m:rPr>
                        <a:rPr lang="zh-CN" altLang="en-US" sz="22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sign</m:t>
                      </m:r>
                      <m:r>
                        <a:rPr lang="zh-CN" altLang="en-US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zh-CN" altLang="en-US" sz="22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∙</m:t>
                      </m:r>
                      <m:r>
                        <a:rPr lang="zh-CN" altLang="en-US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CN" altLang="en-US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zh-CN" altLang="en-US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200" dirty="0"/>
              </a:p>
            </p:txBody>
          </p:sp>
        </mc:Choice>
        <mc:Fallback xmlns="">
          <p:sp>
            <p:nvSpPr>
              <p:cNvPr id="13" name="对象 12">
                <a:extLst>
                  <a:ext uri="{FF2B5EF4-FFF2-40B4-BE49-F238E27FC236}">
                    <a16:creationId xmlns:a16="http://schemas.microsoft.com/office/drawing/2014/main" id="{9A40F5E6-823D-96A7-E614-4CB582B212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6271" y="5320650"/>
                <a:ext cx="3539707" cy="500062"/>
              </a:xfrm>
              <a:prstGeom prst="rect">
                <a:avLst/>
              </a:prstGeom>
              <a:blipFill>
                <a:blip r:embed="rId4"/>
                <a:stretch>
                  <a:fillRect l="-1075" b="-2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" name="对象 12">
            <a:extLst>
              <a:ext uri="{FF2B5EF4-FFF2-40B4-BE49-F238E27FC236}">
                <a16:creationId xmlns:a16="http://schemas.microsoft.com/office/drawing/2014/main" id="{B7EA56A6-333B-A2FE-38AA-867B6084A40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067300" y="3429000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914400" imgH="198720" progId="Equation.DSMT4">
                  <p:embed/>
                </p:oleObj>
              </mc:Choice>
              <mc:Fallback>
                <p:oleObj name="Equation" r:id="rId5" imgW="914400" imgH="198720" progId="Equation.DSMT4">
                  <p:embed/>
                  <p:pic>
                    <p:nvPicPr>
                      <p:cNvPr id="2" name="对象 12">
                        <a:extLst>
                          <a:ext uri="{FF2B5EF4-FFF2-40B4-BE49-F238E27FC236}">
                            <a16:creationId xmlns:a16="http://schemas.microsoft.com/office/drawing/2014/main" id="{B7EA56A6-333B-A2FE-38AA-867B6084A40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067300" y="3429000"/>
                        <a:ext cx="914400" cy="198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对象 25">
            <a:extLst>
              <a:ext uri="{FF2B5EF4-FFF2-40B4-BE49-F238E27FC236}">
                <a16:creationId xmlns:a16="http://schemas.microsoft.com/office/drawing/2014/main" id="{BE1D9E49-A4D0-BDCC-42E4-7B8796BA183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067300" y="3429000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914400" imgH="198720" progId="Equation.DSMT4">
                  <p:embed/>
                </p:oleObj>
              </mc:Choice>
              <mc:Fallback>
                <p:oleObj name="Equation" r:id="rId7" imgW="914400" imgH="198720" progId="Equation.DSMT4">
                  <p:embed/>
                  <p:pic>
                    <p:nvPicPr>
                      <p:cNvPr id="26" name="对象 25">
                        <a:extLst>
                          <a:ext uri="{FF2B5EF4-FFF2-40B4-BE49-F238E27FC236}">
                            <a16:creationId xmlns:a16="http://schemas.microsoft.com/office/drawing/2014/main" id="{BE1D9E49-A4D0-BDCC-42E4-7B8796BA183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067300" y="3429000"/>
                        <a:ext cx="914400" cy="198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8F61F70-D979-697E-AEE8-5E2BF2DD4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80661DEE-55DF-9C4C-9E32-9432A9F8E9FC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54941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144BF3F9-ED33-4769-3B09-2F6CED7AC7BC}"/>
              </a:ext>
            </a:extLst>
          </p:cNvPr>
          <p:cNvSpPr txBox="1"/>
          <p:nvPr/>
        </p:nvSpPr>
        <p:spPr>
          <a:xfrm>
            <a:off x="235785" y="1650828"/>
            <a:ext cx="8416541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b="1" dirty="0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函数间隔和几何间隔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内容占位符 2">
                <a:extLst>
                  <a:ext uri="{FF2B5EF4-FFF2-40B4-BE49-F238E27FC236}">
                    <a16:creationId xmlns:a16="http://schemas.microsoft.com/office/drawing/2014/main" id="{E1B9ACAE-D5AB-F968-F313-458324E7C34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73072" y="2612571"/>
                <a:ext cx="8279254" cy="4050357"/>
              </a:xfrm>
            </p:spPr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zh-CN" altLang="en-US" sz="2200" b="1" dirty="0">
                    <a:solidFill>
                      <a:srgbClr val="C00000"/>
                    </a:solidFill>
                  </a:rPr>
                  <a:t>定义</a:t>
                </a:r>
                <a:r>
                  <a:rPr lang="en-US" altLang="zh-CN" sz="2200" b="1" dirty="0">
                    <a:solidFill>
                      <a:srgbClr val="C00000"/>
                    </a:solidFill>
                  </a:rPr>
                  <a:t>7.2 </a:t>
                </a:r>
                <a:r>
                  <a:rPr lang="en-US" altLang="zh-CN" sz="2200" dirty="0"/>
                  <a:t>(</a:t>
                </a:r>
                <a:r>
                  <a:rPr lang="zh-CN" altLang="en-US" sz="2200" dirty="0"/>
                  <a:t>函数间隔</a:t>
                </a:r>
                <a:r>
                  <a:rPr lang="en-US" altLang="zh-CN" sz="2200" dirty="0"/>
                  <a:t>)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zh-CN" altLang="en-US" sz="2200" dirty="0"/>
                  <a:t>样本点的函数间隔</a:t>
                </a:r>
                <a:endParaRPr lang="en-US" altLang="zh-CN" sz="2200" dirty="0"/>
              </a:p>
              <a:p>
                <a:pPr lvl="1">
                  <a:lnSpc>
                    <a:spcPct val="100000"/>
                  </a:lnSpc>
                </a:pPr>
                <a:endParaRPr lang="en-US" altLang="zh-CN" sz="2200" dirty="0"/>
              </a:p>
              <a:p>
                <a:pPr lvl="1">
                  <a:lnSpc>
                    <a:spcPct val="100000"/>
                  </a:lnSpc>
                </a:pPr>
                <a:endParaRPr lang="en-US" altLang="zh-CN" sz="2200" dirty="0"/>
              </a:p>
              <a:p>
                <a:pPr lvl="1">
                  <a:lnSpc>
                    <a:spcPct val="100000"/>
                  </a:lnSpc>
                </a:pPr>
                <a:r>
                  <a:rPr lang="zh-CN" altLang="en-US" sz="2200" dirty="0"/>
                  <a:t>训练数据集的函数间隔</a:t>
                </a:r>
                <a:endParaRPr lang="en-US" altLang="zh-CN" sz="2200" dirty="0"/>
              </a:p>
              <a:p>
                <a:pPr lvl="1">
                  <a:lnSpc>
                    <a:spcPct val="100000"/>
                  </a:lnSpc>
                </a:pPr>
                <a:endParaRPr lang="en-US" altLang="zh-CN" sz="2200" dirty="0"/>
              </a:p>
              <a:p>
                <a:pPr lvl="1">
                  <a:lnSpc>
                    <a:spcPct val="100000"/>
                  </a:lnSpc>
                </a:pPr>
                <a:endParaRPr lang="en-US" altLang="zh-CN" sz="2200" dirty="0"/>
              </a:p>
              <a:p>
                <a:pPr lvl="1">
                  <a:lnSpc>
                    <a:spcPct val="100000"/>
                  </a:lnSpc>
                </a:pPr>
                <a:r>
                  <a:rPr lang="zh-CN" altLang="en-US" sz="2200" dirty="0"/>
                  <a:t>表示分类预测的正确性和确信度</a:t>
                </a:r>
                <a:endParaRPr lang="en-US" altLang="zh-CN" sz="2200" dirty="0"/>
              </a:p>
              <a:p>
                <a:pPr lvl="1">
                  <a:lnSpc>
                    <a:spcPct val="100000"/>
                  </a:lnSpc>
                </a:pPr>
                <a:r>
                  <a:rPr lang="zh-CN" altLang="en-US" sz="2200" dirty="0"/>
                  <a:t>当成比例改变</a:t>
                </a:r>
                <a14:m>
                  <m:oMath xmlns:m="http://schemas.openxmlformats.org/officeDocument/2006/math">
                    <m:r>
                      <a:rPr lang="zh-CN" altLang="en-US" sz="220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zh-CN" altLang="en-US" sz="2200" dirty="0"/>
                  <a:t>和</a:t>
                </a:r>
                <a14:m>
                  <m:oMath xmlns:m="http://schemas.openxmlformats.org/officeDocument/2006/math">
                    <m:r>
                      <a:rPr lang="zh-CN" altLang="en-US" sz="220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altLang="zh-CN" sz="2200" dirty="0"/>
                  <a:t>, </a:t>
                </a:r>
                <a:r>
                  <a:rPr lang="zh-CN" altLang="en-US" sz="2200" dirty="0"/>
                  <a:t>函数间隔改变</a:t>
                </a:r>
                <a:r>
                  <a:rPr lang="en-US" altLang="zh-CN" sz="2200" dirty="0"/>
                  <a:t>, </a:t>
                </a:r>
                <a:r>
                  <a:rPr lang="zh-CN" altLang="en-US" sz="2200" dirty="0"/>
                  <a:t>但样本点到分离超平面的函数间隔大小的相对顺序不变</a:t>
                </a:r>
              </a:p>
              <a:p>
                <a:pPr lvl="1">
                  <a:lnSpc>
                    <a:spcPct val="100000"/>
                  </a:lnSpc>
                </a:pPr>
                <a:endParaRPr lang="en-US" altLang="zh-CN" sz="2200" dirty="0"/>
              </a:p>
              <a:p>
                <a:pPr lvl="1">
                  <a:lnSpc>
                    <a:spcPct val="100000"/>
                  </a:lnSpc>
                </a:pPr>
                <a:endParaRPr lang="en-US" altLang="zh-CN" dirty="0"/>
              </a:p>
            </p:txBody>
          </p:sp>
        </mc:Choice>
        <mc:Fallback xmlns="">
          <p:sp>
            <p:nvSpPr>
              <p:cNvPr id="6" name="内容占位符 2">
                <a:extLst>
                  <a:ext uri="{FF2B5EF4-FFF2-40B4-BE49-F238E27FC236}">
                    <a16:creationId xmlns:a16="http://schemas.microsoft.com/office/drawing/2014/main" id="{E1B9ACAE-D5AB-F968-F313-458324E7C34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73072" y="2612571"/>
                <a:ext cx="8279254" cy="4050357"/>
              </a:xfrm>
              <a:blipFill>
                <a:blip r:embed="rId2"/>
                <a:stretch>
                  <a:fillRect l="-810" t="-1054" r="-368" b="-75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对象 36">
                <a:extLst>
                  <a:ext uri="{FF2B5EF4-FFF2-40B4-BE49-F238E27FC236}">
                    <a16:creationId xmlns:a16="http://schemas.microsoft.com/office/drawing/2014/main" id="{F6EC40D9-1958-FFDD-7BFB-94969CCD99D4}"/>
                  </a:ext>
                </a:extLst>
              </p:cNvPr>
              <p:cNvSpPr txBox="1"/>
              <p:nvPr/>
            </p:nvSpPr>
            <p:spPr>
              <a:xfrm>
                <a:off x="1417446" y="3526055"/>
                <a:ext cx="2752711" cy="527785"/>
              </a:xfrm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20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zh-CN" altLang="en-US" sz="220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  <m:r>
                        <a:rPr lang="zh-CN" altLang="en-US" sz="220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20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zh-CN" altLang="en-US" sz="220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zh-CN" altLang="en-US" sz="220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sz="2200">
                          <a:latin typeface="Cambria Math" panose="02040503050406030204" pitchFamily="18" charset="0"/>
                        </a:rPr>
                        <m:t>𝑤</m:t>
                      </m:r>
                      <m:sSub>
                        <m:sSubPr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200">
                              <a:latin typeface="Cambria Math" panose="02040503050406030204" pitchFamily="18" charset="0"/>
                            </a:rPr>
                            <m:t>∙</m:t>
                          </m:r>
                          <m:r>
                            <a:rPr lang="zh-CN" altLang="en-US" sz="220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CN" altLang="en-US" sz="220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zh-CN" altLang="en-US" sz="220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CN" altLang="en-US" sz="220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zh-CN" altLang="en-US" sz="220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200" dirty="0"/>
              </a:p>
            </p:txBody>
          </p:sp>
        </mc:Choice>
        <mc:Fallback xmlns="">
          <p:sp>
            <p:nvSpPr>
              <p:cNvPr id="37" name="对象 36">
                <a:extLst>
                  <a:ext uri="{FF2B5EF4-FFF2-40B4-BE49-F238E27FC236}">
                    <a16:creationId xmlns:a16="http://schemas.microsoft.com/office/drawing/2014/main" id="{F6EC40D9-1958-FFDD-7BFB-94969CCD99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7446" y="3526055"/>
                <a:ext cx="2752711" cy="527785"/>
              </a:xfrm>
              <a:prstGeom prst="rect">
                <a:avLst/>
              </a:prstGeom>
              <a:blipFill>
                <a:blip r:embed="rId3"/>
                <a:stretch>
                  <a:fillRect l="-222" t="-57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对象 37">
                <a:extLst>
                  <a:ext uri="{FF2B5EF4-FFF2-40B4-BE49-F238E27FC236}">
                    <a16:creationId xmlns:a16="http://schemas.microsoft.com/office/drawing/2014/main" id="{BAAA5DD5-7439-6D2C-C3B9-3002BFF1EE17}"/>
                  </a:ext>
                </a:extLst>
              </p:cNvPr>
              <p:cNvSpPr txBox="1"/>
              <p:nvPr/>
            </p:nvSpPr>
            <p:spPr>
              <a:xfrm>
                <a:off x="1407386" y="4700141"/>
                <a:ext cx="3352002" cy="612261"/>
              </a:xfrm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zh-CN" altLang="en-US" sz="22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</m:acc>
                      <m:r>
                        <a:rPr lang="zh-CN" altLang="en-US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zh-CN" altLang="en-US" sz="22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=1,⋯,</m:t>
                          </m:r>
                          <m: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lim>
                      </m:limLow>
                      <m:r>
                        <a:rPr lang="en-US" altLang="zh-CN" sz="22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̂"/>
                          <m:ctrlP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zh-CN" altLang="en-US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zh-CN" altLang="en-US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zh-CN" altLang="en-US" sz="2200" dirty="0"/>
              </a:p>
            </p:txBody>
          </p:sp>
        </mc:Choice>
        <mc:Fallback xmlns="">
          <p:sp>
            <p:nvSpPr>
              <p:cNvPr id="38" name="对象 37">
                <a:extLst>
                  <a:ext uri="{FF2B5EF4-FFF2-40B4-BE49-F238E27FC236}">
                    <a16:creationId xmlns:a16="http://schemas.microsoft.com/office/drawing/2014/main" id="{BAAA5DD5-7439-6D2C-C3B9-3002BFF1EE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7386" y="4700141"/>
                <a:ext cx="3352002" cy="612261"/>
              </a:xfrm>
              <a:prstGeom prst="rect">
                <a:avLst/>
              </a:prstGeom>
              <a:blipFill>
                <a:blip r:embed="rId4"/>
                <a:stretch>
                  <a:fillRect l="-182" t="-4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53EDBAD3-403A-2205-F6EE-72198A19F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80661DEE-55DF-9C4C-9E32-9432A9F8E9FC}" type="slidenum">
              <a:rPr lang="en-US" smtClean="0"/>
              <a:t>15</a:t>
            </a:fld>
            <a:endParaRPr 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03AD621-E55F-4206-80E0-3B19CB990F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8709" y="2612571"/>
            <a:ext cx="3020607" cy="261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06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0DDE1939-7BFD-B9B1-33EA-D2590CC8B34B}"/>
              </a:ext>
            </a:extLst>
          </p:cNvPr>
          <p:cNvSpPr txBox="1"/>
          <p:nvPr/>
        </p:nvSpPr>
        <p:spPr>
          <a:xfrm>
            <a:off x="235785" y="1646144"/>
            <a:ext cx="8416541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b="1" dirty="0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函数间隔和几何间隔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AE02263-4632-041B-DE63-11B58DBA26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9228" y="2519409"/>
            <a:ext cx="8416541" cy="4113039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zh-CN" altLang="en-US" sz="2200" b="1" dirty="0">
                <a:solidFill>
                  <a:srgbClr val="C00000"/>
                </a:solidFill>
              </a:rPr>
              <a:t>定义</a:t>
            </a:r>
            <a:r>
              <a:rPr lang="en-US" altLang="zh-CN" sz="2200" b="1" dirty="0">
                <a:solidFill>
                  <a:srgbClr val="C00000"/>
                </a:solidFill>
              </a:rPr>
              <a:t>7.3 </a:t>
            </a:r>
            <a:r>
              <a:rPr lang="en-US" altLang="zh-CN" sz="2200" dirty="0"/>
              <a:t>(</a:t>
            </a:r>
            <a:r>
              <a:rPr lang="zh-CN" altLang="en-US" sz="2200" dirty="0"/>
              <a:t>几何间隔</a:t>
            </a:r>
            <a:r>
              <a:rPr lang="en-US" altLang="zh-CN" sz="2200" dirty="0"/>
              <a:t>)</a:t>
            </a:r>
          </a:p>
          <a:p>
            <a:pPr lvl="1">
              <a:lnSpc>
                <a:spcPct val="100000"/>
              </a:lnSpc>
            </a:pPr>
            <a:r>
              <a:rPr lang="zh-CN" altLang="en-US" sz="2200" dirty="0"/>
              <a:t>样本点的几何间隔</a:t>
            </a:r>
            <a:endParaRPr lang="en-US" altLang="zh-CN" sz="2200" dirty="0"/>
          </a:p>
          <a:p>
            <a:pPr lvl="1">
              <a:lnSpc>
                <a:spcPct val="100000"/>
              </a:lnSpc>
            </a:pPr>
            <a:endParaRPr lang="en-US" altLang="zh-CN" sz="2200" dirty="0"/>
          </a:p>
          <a:p>
            <a:pPr lvl="1">
              <a:lnSpc>
                <a:spcPct val="100000"/>
              </a:lnSpc>
            </a:pPr>
            <a:endParaRPr lang="en-US" altLang="zh-CN" sz="2200" dirty="0"/>
          </a:p>
          <a:p>
            <a:pPr lvl="1">
              <a:lnSpc>
                <a:spcPct val="100000"/>
              </a:lnSpc>
            </a:pPr>
            <a:endParaRPr lang="en-US" altLang="zh-CN" sz="2200" dirty="0"/>
          </a:p>
          <a:p>
            <a:pPr lvl="1">
              <a:lnSpc>
                <a:spcPct val="100000"/>
              </a:lnSpc>
            </a:pPr>
            <a:r>
              <a:rPr lang="zh-CN" altLang="en-US" sz="2200" dirty="0"/>
              <a:t>训练数据集的几何间隔 </a:t>
            </a:r>
            <a:r>
              <a:rPr lang="en-US" altLang="zh-CN" sz="2200" dirty="0"/>
              <a:t>(</a:t>
            </a:r>
            <a:r>
              <a:rPr lang="zh-CN" altLang="en-US" sz="2200" dirty="0"/>
              <a:t>最小间隔</a:t>
            </a:r>
            <a:r>
              <a:rPr lang="en-US" altLang="zh-CN" sz="2200" dirty="0"/>
              <a:t>)</a:t>
            </a:r>
          </a:p>
          <a:p>
            <a:pPr lvl="1">
              <a:lnSpc>
                <a:spcPct val="100000"/>
              </a:lnSpc>
            </a:pPr>
            <a:endParaRPr lang="en-US" altLang="zh-CN" sz="2200" dirty="0"/>
          </a:p>
          <a:p>
            <a:pPr lvl="1">
              <a:lnSpc>
                <a:spcPct val="100000"/>
              </a:lnSpc>
            </a:pPr>
            <a:endParaRPr lang="en-US" altLang="zh-CN" sz="2200" dirty="0"/>
          </a:p>
          <a:p>
            <a:pPr lvl="1">
              <a:lnSpc>
                <a:spcPct val="100000"/>
              </a:lnSpc>
            </a:pPr>
            <a:endParaRPr lang="en-US" altLang="zh-CN" sz="2200" dirty="0"/>
          </a:p>
          <a:p>
            <a:pPr lvl="1">
              <a:lnSpc>
                <a:spcPct val="100000"/>
              </a:lnSpc>
            </a:pPr>
            <a:r>
              <a:rPr lang="zh-CN" altLang="en-US" sz="2200" dirty="0"/>
              <a:t>即有                      </a:t>
            </a:r>
            <a:r>
              <a:rPr lang="en-US" altLang="zh-CN" sz="2200" dirty="0"/>
              <a:t>,</a:t>
            </a:r>
          </a:p>
          <a:p>
            <a:pPr lvl="1">
              <a:lnSpc>
                <a:spcPct val="100000"/>
              </a:lnSpc>
            </a:pPr>
            <a:endParaRPr lang="en-US" altLang="zh-CN" dirty="0"/>
          </a:p>
        </p:txBody>
      </p:sp>
      <p:sp>
        <p:nvSpPr>
          <p:cNvPr id="7" name="对象 6">
            <a:extLst>
              <a:ext uri="{FF2B5EF4-FFF2-40B4-BE49-F238E27FC236}">
                <a16:creationId xmlns:a16="http://schemas.microsoft.com/office/drawing/2014/main" id="{556862B1-551D-1068-8BB8-8A3DE6E71203}"/>
              </a:ext>
            </a:extLst>
          </p:cNvPr>
          <p:cNvSpPr txBox="1"/>
          <p:nvPr/>
        </p:nvSpPr>
        <p:spPr>
          <a:xfrm>
            <a:off x="5230586" y="1514277"/>
            <a:ext cx="790801" cy="365090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对象 8">
                <a:extLst>
                  <a:ext uri="{FF2B5EF4-FFF2-40B4-BE49-F238E27FC236}">
                    <a16:creationId xmlns:a16="http://schemas.microsoft.com/office/drawing/2014/main" id="{51C2E1BF-3C30-CE96-67EB-9EE83D27C9F6}"/>
                  </a:ext>
                </a:extLst>
              </p:cNvPr>
              <p:cNvSpPr txBox="1"/>
              <p:nvPr/>
            </p:nvSpPr>
            <p:spPr>
              <a:xfrm>
                <a:off x="1575148" y="3461412"/>
                <a:ext cx="3340213" cy="849712"/>
              </a:xfrm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zh-CN" altLang="en-US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zh-CN" altLang="en-US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num>
                            <m:den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zh-CN" altLang="en-US" sz="2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sz="2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d>
                            </m:den>
                          </m:f>
                          <m:sSub>
                            <m:sSubPr>
                              <m:ctrlPr>
                                <a:rPr lang="zh-CN" altLang="en-US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2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zh-CN" altLang="en-US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zh-CN" altLang="en-US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zh-CN" altLang="en-US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num>
                            <m:den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zh-CN" altLang="en-US" sz="2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sz="2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d>
                            </m:den>
                          </m:f>
                        </m:e>
                      </m:d>
                    </m:oMath>
                  </m:oMathPara>
                </a14:m>
                <a:endParaRPr lang="zh-CN" altLang="en-US" sz="2200" dirty="0"/>
              </a:p>
            </p:txBody>
          </p:sp>
        </mc:Choice>
        <mc:Fallback xmlns="">
          <p:sp>
            <p:nvSpPr>
              <p:cNvPr id="9" name="对象 8">
                <a:extLst>
                  <a:ext uri="{FF2B5EF4-FFF2-40B4-BE49-F238E27FC236}">
                    <a16:creationId xmlns:a16="http://schemas.microsoft.com/office/drawing/2014/main" id="{51C2E1BF-3C30-CE96-67EB-9EE83D27C9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5148" y="3461412"/>
                <a:ext cx="3340213" cy="84971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对象 3">
                <a:extLst>
                  <a:ext uri="{FF2B5EF4-FFF2-40B4-BE49-F238E27FC236}">
                    <a16:creationId xmlns:a16="http://schemas.microsoft.com/office/drawing/2014/main" id="{27042714-01FB-AAE3-4A68-8BA02697A031}"/>
                  </a:ext>
                </a:extLst>
              </p:cNvPr>
              <p:cNvSpPr txBox="1"/>
              <p:nvPr/>
            </p:nvSpPr>
            <p:spPr>
              <a:xfrm>
                <a:off x="1579971" y="5084847"/>
                <a:ext cx="2628900" cy="637312"/>
              </a:xfrm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zh-CN" altLang="en-US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zh-CN" altLang="en-US" sz="22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=1,⋯,</m:t>
                          </m:r>
                          <m: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lim>
                      </m:limLow>
                      <m:sSub>
                        <m:sSubPr>
                          <m:ctrlP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CN" altLang="en-US" sz="2200" dirty="0"/>
              </a:p>
            </p:txBody>
          </p:sp>
        </mc:Choice>
        <mc:Fallback xmlns="">
          <p:sp>
            <p:nvSpPr>
              <p:cNvPr id="4" name="对象 3">
                <a:extLst>
                  <a:ext uri="{FF2B5EF4-FFF2-40B4-BE49-F238E27FC236}">
                    <a16:creationId xmlns:a16="http://schemas.microsoft.com/office/drawing/2014/main" id="{27042714-01FB-AAE3-4A68-8BA02697A0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9971" y="5084847"/>
                <a:ext cx="2628900" cy="637312"/>
              </a:xfrm>
              <a:prstGeom prst="rect">
                <a:avLst/>
              </a:prstGeom>
              <a:blipFill>
                <a:blip r:embed="rId4"/>
                <a:stretch>
                  <a:fillRect l="-2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对象 7">
                <a:extLst>
                  <a:ext uri="{FF2B5EF4-FFF2-40B4-BE49-F238E27FC236}">
                    <a16:creationId xmlns:a16="http://schemas.microsoft.com/office/drawing/2014/main" id="{C71E7EC3-09B6-045A-0736-0B19979797CA}"/>
                  </a:ext>
                </a:extLst>
              </p:cNvPr>
              <p:cNvSpPr txBox="1"/>
              <p:nvPr/>
            </p:nvSpPr>
            <p:spPr>
              <a:xfrm>
                <a:off x="1701546" y="5875875"/>
                <a:ext cx="2628900" cy="849712"/>
              </a:xfrm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zh-CN" altLang="en-US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̂"/>
                              <m:ctrlPr>
                                <a:rPr lang="zh-CN" altLang="en-US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zh-CN" altLang="en-US" sz="2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zh-CN" altLang="en-US" sz="2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zh-CN" altLang="en-US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br>
                  <a:rPr lang="zh-CN" altLang="en-US" sz="2200" i="1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</a:br>
                <a:endParaRPr lang="zh-CN" altLang="en-US" sz="2200" dirty="0"/>
              </a:p>
            </p:txBody>
          </p:sp>
        </mc:Choice>
        <mc:Fallback xmlns="">
          <p:sp>
            <p:nvSpPr>
              <p:cNvPr id="8" name="对象 7">
                <a:extLst>
                  <a:ext uri="{FF2B5EF4-FFF2-40B4-BE49-F238E27FC236}">
                    <a16:creationId xmlns:a16="http://schemas.microsoft.com/office/drawing/2014/main" id="{C71E7EC3-09B6-045A-0736-0B19979797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1546" y="5875875"/>
                <a:ext cx="2628900" cy="84971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DB8C3120-AB17-01AF-F264-8332681D5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80661DEE-55DF-9C4C-9E32-9432A9F8E9FC}" type="slidenum">
              <a:rPr lang="en-US" smtClean="0"/>
              <a:t>16</a:t>
            </a:fld>
            <a:endParaRPr lang="en-US" dirty="0"/>
          </a:p>
        </p:txBody>
      </p:sp>
      <p:pic>
        <p:nvPicPr>
          <p:cNvPr id="10" name="Picture 54">
            <a:extLst>
              <a:ext uri="{FF2B5EF4-FFF2-40B4-BE49-F238E27FC236}">
                <a16:creationId xmlns:a16="http://schemas.microsoft.com/office/drawing/2014/main" id="{8731BEBB-4B0A-40C0-AD9F-781206CB11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5177" y="3866808"/>
            <a:ext cx="3325600" cy="24360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8FE738B8-3F20-48C1-A073-EC2B4EEDD651}"/>
                  </a:ext>
                </a:extLst>
              </p:cNvPr>
              <p:cNvSpPr/>
              <p:nvPr/>
            </p:nvSpPr>
            <p:spPr>
              <a:xfrm>
                <a:off x="3245254" y="5894825"/>
                <a:ext cx="1285608" cy="78213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zh-CN" altLang="en-US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̂"/>
                              <m:ctrlPr>
                                <a:rPr lang="zh-CN" altLang="en-US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CN" altLang="en-US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</m:acc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zh-CN" altLang="en-US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zh-CN" altLang="en-US" sz="2200" dirty="0"/>
              </a:p>
            </p:txBody>
          </p:sp>
        </mc:Choice>
        <mc:Fallback xmlns="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8FE738B8-3F20-48C1-A073-EC2B4EEDD6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5254" y="5894825"/>
                <a:ext cx="1285608" cy="78213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90220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4" grpId="0"/>
      <p:bldP spid="8" grpId="0"/>
      <p:bldP spid="8" grpId="1"/>
      <p:bldP spid="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BEA79A21-72D7-4C19-7785-9698CEF69306}"/>
              </a:ext>
            </a:extLst>
          </p:cNvPr>
          <p:cNvSpPr txBox="1"/>
          <p:nvPr/>
        </p:nvSpPr>
        <p:spPr>
          <a:xfrm>
            <a:off x="235785" y="1643573"/>
            <a:ext cx="8416541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b="1" dirty="0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原始问题推导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575CFDA2-B6B0-3820-F276-9B6A7E025C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9532" y="2536570"/>
            <a:ext cx="8424936" cy="4101974"/>
          </a:xfrm>
        </p:spPr>
        <p:txBody>
          <a:bodyPr>
            <a:normAutofit/>
          </a:bodyPr>
          <a:lstStyle/>
          <a:p>
            <a:r>
              <a:rPr lang="zh-CN" altLang="en-US" sz="2200" dirty="0"/>
              <a:t>最大间隔分类超平面</a:t>
            </a:r>
            <a:endParaRPr lang="en-US" altLang="zh-CN" sz="2200" dirty="0"/>
          </a:p>
          <a:p>
            <a:endParaRPr lang="en-US" altLang="zh-CN" sz="2200" dirty="0"/>
          </a:p>
          <a:p>
            <a:endParaRPr lang="en-US" altLang="zh-CN" sz="2200" dirty="0"/>
          </a:p>
          <a:p>
            <a:endParaRPr lang="en-US" altLang="zh-CN" sz="2200" dirty="0"/>
          </a:p>
          <a:p>
            <a:endParaRPr lang="en-US" altLang="zh-CN" sz="2200" dirty="0"/>
          </a:p>
          <a:p>
            <a:r>
              <a:rPr lang="zh-CN" altLang="en-US" sz="2200" dirty="0"/>
              <a:t>根据几何间隔和函数间隔的关系</a:t>
            </a:r>
            <a:endParaRPr lang="en-US" altLang="zh-CN" sz="2200" dirty="0"/>
          </a:p>
          <a:p>
            <a:endParaRPr lang="en-US" altLang="zh-CN" sz="2200" dirty="0"/>
          </a:p>
          <a:p>
            <a:endParaRPr lang="en-US" altLang="zh-CN" sz="2200" dirty="0"/>
          </a:p>
          <a:p>
            <a:endParaRPr lang="en-US" altLang="zh-CN" sz="2200" dirty="0"/>
          </a:p>
          <a:p>
            <a:pPr marL="0" indent="0">
              <a:buNone/>
            </a:pPr>
            <a:endParaRPr lang="en-US" altLang="zh-CN" sz="2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对象 12">
                <a:extLst>
                  <a:ext uri="{FF2B5EF4-FFF2-40B4-BE49-F238E27FC236}">
                    <a16:creationId xmlns:a16="http://schemas.microsoft.com/office/drawing/2014/main" id="{CC059365-0DC6-992C-499B-2BED629CE9A3}"/>
                  </a:ext>
                </a:extLst>
              </p:cNvPr>
              <p:cNvSpPr txBox="1"/>
              <p:nvPr/>
            </p:nvSpPr>
            <p:spPr>
              <a:xfrm>
                <a:off x="1946576" y="3068716"/>
                <a:ext cx="5966031" cy="1282563"/>
              </a:xfrm>
              <a:prstGeom prst="rect">
                <a:avLst/>
              </a:prstGeom>
            </p:spPr>
            <p:txBody>
              <a:bodyPr>
                <a:normAutofit fontScale="925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zh-CN" altLang="en-US" sz="2200" i="1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zh-CN" altLang="en-US" sz="2200">
                              <a:latin typeface="Cambria Math" panose="02040503050406030204" pitchFamily="18" charset="0"/>
                            </a:rPr>
                            <m:t>max</m:t>
                          </m:r>
                        </m:e>
                        <m:lim>
                          <m:r>
                            <a:rPr lang="zh-CN" altLang="en-US" sz="220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zh-CN" altLang="en-US" sz="220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sz="2200">
                              <a:latin typeface="Cambria Math" panose="02040503050406030204" pitchFamily="18" charset="0"/>
                            </a:rPr>
                            <m:t>𝑏</m:t>
                          </m:r>
                        </m:lim>
                      </m:limLow>
                      <m:r>
                        <m:rPr>
                          <m:nor/>
                        </m:rPr>
                        <a:rPr lang="zh-CN" altLang="en-US" sz="2200"/>
                        <m:t>      </m:t>
                      </m:r>
                      <m:r>
                        <a:rPr lang="zh-CN" altLang="en-US" sz="2200">
                          <a:latin typeface="Cambria Math" panose="02040503050406030204" pitchFamily="18" charset="0"/>
                        </a:rPr>
                        <m:t>𝛾</m:t>
                      </m:r>
                    </m:oMath>
                    <m:oMath xmlns:m="http://schemas.openxmlformats.org/officeDocument/2006/math">
                      <m:r>
                        <m:rPr>
                          <m:sty m:val="p"/>
                        </m:rPr>
                        <a:rPr lang="zh-CN" altLang="en-US" sz="2200" i="0"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lang="zh-CN" altLang="en-US" sz="2200" i="0">
                          <a:latin typeface="Cambria Math" panose="02040503050406030204" pitchFamily="18" charset="0"/>
                        </a:rPr>
                        <m:t>.</m:t>
                      </m:r>
                      <m:r>
                        <m:rPr>
                          <m:sty m:val="p"/>
                        </m:rPr>
                        <a:rPr lang="zh-CN" altLang="en-US" sz="2200" i="0"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zh-CN" altLang="en-US" sz="2200" i="0">
                          <a:latin typeface="Cambria Math" panose="02040503050406030204" pitchFamily="18" charset="0"/>
                        </a:rPr>
                        <m:t>.</m:t>
                      </m:r>
                      <m:r>
                        <m:rPr>
                          <m:nor/>
                        </m:rPr>
                        <a:rPr lang="zh-CN" altLang="en-US" sz="2200"/>
                        <m:t>      </m:t>
                      </m:r>
                      <m:sSub>
                        <m:sSubPr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20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zh-CN" altLang="en-US" sz="220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sz="220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num>
                            <m:den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zh-CN" alt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sz="220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d>
                            </m:den>
                          </m:f>
                          <m:sSub>
                            <m:sSubPr>
                              <m:ctrlP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200"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zh-CN" altLang="en-US" sz="220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zh-CN" altLang="en-US" sz="220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zh-CN" altLang="en-US" sz="220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sz="220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num>
                            <m:den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zh-CN" alt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sz="220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d>
                            </m:den>
                          </m:f>
                        </m:e>
                      </m:d>
                      <m:r>
                        <a:rPr lang="zh-CN" altLang="en-US" sz="2200">
                          <a:latin typeface="Cambria Math" panose="02040503050406030204" pitchFamily="18" charset="0"/>
                        </a:rPr>
                        <m:t>≥</m:t>
                      </m:r>
                      <m:r>
                        <a:rPr lang="zh-CN" altLang="en-US" sz="2200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zh-CN" altLang="en-US" sz="2200"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en-US" altLang="zh-CN" sz="2200" b="0" i="0" smtClean="0"/>
                        <m:t> </m:t>
                      </m:r>
                      <m:r>
                        <a:rPr lang="en-US" altLang="zh-CN" sz="22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zh-CN" altLang="en-US" sz="220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zh-CN" altLang="en-US" sz="2200">
                          <a:latin typeface="Cambria Math" panose="02040503050406030204" pitchFamily="18" charset="0"/>
                        </a:rPr>
                        <m:t>=1,2,⋯,</m:t>
                      </m:r>
                      <m:r>
                        <a:rPr lang="zh-CN" altLang="en-US" sz="2200"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zh-CN" altLang="en-US" sz="2200" dirty="0"/>
              </a:p>
            </p:txBody>
          </p:sp>
        </mc:Choice>
        <mc:Fallback xmlns="">
          <p:sp>
            <p:nvSpPr>
              <p:cNvPr id="13" name="对象 12">
                <a:extLst>
                  <a:ext uri="{FF2B5EF4-FFF2-40B4-BE49-F238E27FC236}">
                    <a16:creationId xmlns:a16="http://schemas.microsoft.com/office/drawing/2014/main" id="{CC059365-0DC6-992C-499B-2BED629CE9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6576" y="3068716"/>
                <a:ext cx="5966031" cy="128256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对象 13">
                <a:extLst>
                  <a:ext uri="{FF2B5EF4-FFF2-40B4-BE49-F238E27FC236}">
                    <a16:creationId xmlns:a16="http://schemas.microsoft.com/office/drawing/2014/main" id="{43F69653-CEC3-464E-1E02-F978B5D2901E}"/>
                  </a:ext>
                </a:extLst>
              </p:cNvPr>
              <p:cNvSpPr txBox="1"/>
              <p:nvPr/>
            </p:nvSpPr>
            <p:spPr>
              <a:xfrm>
                <a:off x="1946577" y="5156406"/>
                <a:ext cx="5903579" cy="1565070"/>
              </a:xfrm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zh-CN" altLang="en-US" sz="20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max</m:t>
                          </m:r>
                        </m:e>
                        <m:lim>
                          <m:r>
                            <a:rPr lang="zh-CN" altLang="en-US" sz="20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lim>
                      </m:limLow>
                      <m:r>
                        <m:rPr>
                          <m:nor/>
                        </m:rPr>
                        <a:rPr lang="zh-CN" altLang="en-US" sz="20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f>
                        <m:fPr>
                          <m:ctrlP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̂"/>
                              <m:ctrlP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</m:acc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altLang="zh-CN" sz="2000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/>
                <a:br>
                  <a:rPr lang="zh-CN" altLang="en-US" sz="2000" i="1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zh-CN" altLang="en-US" sz="20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lang="zh-CN" altLang="en-US" sz="20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m:rPr>
                          <m:sty m:val="p"/>
                        </m:rPr>
                        <a:rPr lang="zh-CN" altLang="en-US" sz="20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zh-CN" altLang="en-US" sz="20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m:rPr>
                          <m:nor/>
                        </m:rPr>
                        <a:rPr lang="zh-CN" altLang="en-US" sz="20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   </m:t>
                      </m:r>
                      <m:sSub>
                        <m:sSubPr>
                          <m:ctrlP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sSub>
                        <m:sSubPr>
                          <m:ctrlP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∙</m:t>
                          </m:r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)≥</m:t>
                      </m:r>
                      <m:acc>
                        <m:accPr>
                          <m:chr m:val="̂"/>
                          <m:ctrlP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</m:acc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zh-CN" altLang="en-US" sz="20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    </m:t>
                      </m:r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=1,2,⋯,</m:t>
                      </m:r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4" name="对象 13">
                <a:extLst>
                  <a:ext uri="{FF2B5EF4-FFF2-40B4-BE49-F238E27FC236}">
                    <a16:creationId xmlns:a16="http://schemas.microsoft.com/office/drawing/2014/main" id="{43F69653-CEC3-464E-1E02-F978B5D290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6577" y="5156406"/>
                <a:ext cx="5903579" cy="156507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对象 14">
            <a:extLst>
              <a:ext uri="{FF2B5EF4-FFF2-40B4-BE49-F238E27FC236}">
                <a16:creationId xmlns:a16="http://schemas.microsoft.com/office/drawing/2014/main" id="{75D06520-FBD5-68E7-082B-C740FC4780D2}"/>
              </a:ext>
            </a:extLst>
          </p:cNvPr>
          <p:cNvSpPr txBox="1"/>
          <p:nvPr/>
        </p:nvSpPr>
        <p:spPr>
          <a:xfrm>
            <a:off x="2704355" y="5415362"/>
            <a:ext cx="663575" cy="442912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16" name="对象 15">
            <a:extLst>
              <a:ext uri="{FF2B5EF4-FFF2-40B4-BE49-F238E27FC236}">
                <a16:creationId xmlns:a16="http://schemas.microsoft.com/office/drawing/2014/main" id="{D52FD520-7170-2957-73FC-B1FBAE279741}"/>
              </a:ext>
            </a:extLst>
          </p:cNvPr>
          <p:cNvSpPr txBox="1"/>
          <p:nvPr/>
        </p:nvSpPr>
        <p:spPr>
          <a:xfrm>
            <a:off x="2302711" y="4131158"/>
            <a:ext cx="555793" cy="685688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17" name="对象 16">
            <a:extLst>
              <a:ext uri="{FF2B5EF4-FFF2-40B4-BE49-F238E27FC236}">
                <a16:creationId xmlns:a16="http://schemas.microsoft.com/office/drawing/2014/main" id="{B9288E77-BD35-C69F-4435-12F7C5C4D0B2}"/>
              </a:ext>
            </a:extLst>
          </p:cNvPr>
          <p:cNvSpPr txBox="1"/>
          <p:nvPr/>
        </p:nvSpPr>
        <p:spPr>
          <a:xfrm>
            <a:off x="2704355" y="4599568"/>
            <a:ext cx="635612" cy="703713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B6C5C5FF-22FE-5FAF-32E8-567C905654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80661DEE-55DF-9C4C-9E32-9432A9F8E9FC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4048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88E376A4-0645-F423-B2B7-451A9DFC9A4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59532" y="2489565"/>
                <a:ext cx="8424936" cy="4119092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zh-CN" altLang="en-US" sz="2200" dirty="0"/>
                  <a:t>考虑</a:t>
                </a:r>
                <a:r>
                  <a:rPr lang="en-US" altLang="zh-CN" sz="2200" dirty="0"/>
                  <a:t>: </a:t>
                </a:r>
              </a:p>
              <a:p>
                <a:pPr lvl="1"/>
                <a:r>
                  <a:rPr lang="zh-CN" altLang="en-US" sz="2200" dirty="0"/>
                  <a:t>取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zh-CN" altLang="en-US" sz="22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zh-CN" altLang="en-US" sz="220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</m:acc>
                    <m:r>
                      <a:rPr lang="zh-CN" altLang="en-US" sz="220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altLang="zh-CN" sz="2200" dirty="0"/>
              </a:p>
              <a:p>
                <a:pPr lvl="1"/>
                <a:r>
                  <a:rPr lang="zh-CN" altLang="en-US" sz="2200" dirty="0"/>
                  <a:t>最大化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en-US" sz="2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20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d>
                          <m:dPr>
                            <m:begChr m:val="‖"/>
                            <m:endChr m:val="‖"/>
                            <m:ctrlPr>
                              <a:rPr lang="zh-CN" altLang="en-US" sz="2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sz="220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</m:den>
                    </m:f>
                  </m:oMath>
                </a14:m>
                <a:r>
                  <a:rPr lang="zh-CN" altLang="en-US" sz="2200" dirty="0"/>
                  <a:t> 和最小化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en-US" sz="2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20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zh-CN" altLang="en-US" sz="220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begChr m:val="‖"/>
                        <m:endChr m:val="‖"/>
                        <m:ctrlPr>
                          <a:rPr lang="zh-CN" alt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20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</m:oMath>
                </a14:m>
                <a:r>
                  <a:rPr lang="en-US" altLang="zh-CN" sz="2200" baseline="30000" dirty="0"/>
                  <a:t>2 </a:t>
                </a:r>
                <a:r>
                  <a:rPr lang="zh-CN" altLang="en-US" sz="2200" dirty="0"/>
                  <a:t>等价    </a:t>
                </a:r>
              </a:p>
              <a:p>
                <a:endParaRPr lang="en-US" altLang="zh-CN" sz="2200" dirty="0"/>
              </a:p>
              <a:p>
                <a:r>
                  <a:rPr lang="zh-CN" altLang="en-US" sz="2200" dirty="0"/>
                  <a:t>线性可分支持向量机学习的最优化问题</a:t>
                </a:r>
                <a:endParaRPr lang="en-US" altLang="zh-CN" sz="2200" dirty="0"/>
              </a:p>
              <a:p>
                <a:endParaRPr lang="en-US" altLang="zh-CN" sz="2200" dirty="0"/>
              </a:p>
              <a:p>
                <a:endParaRPr lang="en-US" altLang="zh-CN" sz="2200" dirty="0"/>
              </a:p>
              <a:p>
                <a:endParaRPr lang="en-US" altLang="zh-CN" sz="2200" dirty="0"/>
              </a:p>
              <a:p>
                <a:endParaRPr lang="en-US" altLang="zh-CN" sz="2200" dirty="0"/>
              </a:p>
              <a:p>
                <a:r>
                  <a:rPr lang="zh-CN" altLang="en-US" sz="2200" dirty="0"/>
                  <a:t>以上问题是一个凸二次规划 </a:t>
                </a:r>
                <a:r>
                  <a:rPr lang="en-US" altLang="zh-CN" sz="2200" dirty="0"/>
                  <a:t>(convex quadratic programming)</a:t>
                </a:r>
                <a:r>
                  <a:rPr lang="zh-CN" altLang="en-US" sz="2200" dirty="0"/>
                  <a:t> 问题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88E376A4-0645-F423-B2B7-451A9DFC9A4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59532" y="2489565"/>
                <a:ext cx="8424936" cy="4119092"/>
              </a:xfrm>
              <a:blipFill>
                <a:blip r:embed="rId2"/>
                <a:stretch>
                  <a:fillRect l="-904" t="-24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对象 6">
                <a:extLst>
                  <a:ext uri="{FF2B5EF4-FFF2-40B4-BE49-F238E27FC236}">
                    <a16:creationId xmlns:a16="http://schemas.microsoft.com/office/drawing/2014/main" id="{72621C52-04B4-A1F0-CCB3-355E9B8A935A}"/>
                  </a:ext>
                </a:extLst>
              </p:cNvPr>
              <p:cNvSpPr txBox="1"/>
              <p:nvPr/>
            </p:nvSpPr>
            <p:spPr>
              <a:xfrm>
                <a:off x="2053049" y="4527613"/>
                <a:ext cx="6176551" cy="1424969"/>
              </a:xfrm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zh-CN" altLang="en-US" sz="2200" i="1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zh-CN" altLang="en-US" sz="2200"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r>
                            <a:rPr lang="zh-CN" altLang="en-US" sz="220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zh-CN" altLang="en-US" sz="220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sz="2200">
                              <a:latin typeface="Cambria Math" panose="02040503050406030204" pitchFamily="18" charset="0"/>
                            </a:rPr>
                            <m:t>𝑏</m:t>
                          </m:r>
                        </m:lim>
                      </m:limLow>
                      <m:r>
                        <m:rPr>
                          <m:nor/>
                        </m:rPr>
                        <a:rPr lang="zh-CN" altLang="en-US" sz="2200"/>
                        <m:t>   </m:t>
                      </m:r>
                      <m:f>
                        <m:fPr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20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CN" altLang="en-US" sz="220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20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</m:e>
                        <m:sup>
                          <m:r>
                            <a:rPr lang="zh-CN" altLang="en-US" sz="220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altLang="zh-CN" sz="2200" dirty="0"/>
              </a:p>
              <a:p>
                <a:pPr/>
                <a:br>
                  <a:rPr lang="zh-CN" altLang="en-US" sz="2200" dirty="0"/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zh-CN" altLang="en-US" sz="2200" i="0"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lang="zh-CN" altLang="en-US" sz="2200" i="0">
                          <a:latin typeface="Cambria Math" panose="02040503050406030204" pitchFamily="18" charset="0"/>
                        </a:rPr>
                        <m:t>.</m:t>
                      </m:r>
                      <m:r>
                        <m:rPr>
                          <m:sty m:val="p"/>
                        </m:rPr>
                        <a:rPr lang="zh-CN" altLang="en-US" sz="2200" i="0"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zh-CN" altLang="en-US" sz="2200" i="0">
                          <a:latin typeface="Cambria Math" panose="02040503050406030204" pitchFamily="18" charset="0"/>
                        </a:rPr>
                        <m:t>.</m:t>
                      </m:r>
                      <m:r>
                        <m:rPr>
                          <m:nor/>
                        </m:rPr>
                        <a:rPr lang="zh-CN" altLang="en-US" sz="2200"/>
                        <m:t>    </m:t>
                      </m:r>
                      <m:sSub>
                        <m:sSubPr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20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zh-CN" altLang="en-US" sz="220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20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zh-CN" altLang="en-US" sz="2200">
                              <a:latin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20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zh-CN" altLang="en-US" sz="220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zh-CN" altLang="en-US" sz="220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zh-CN" altLang="en-US" sz="220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−1</m:t>
                      </m:r>
                      <m:r>
                        <a:rPr lang="zh-CN" altLang="en-US" sz="2200">
                          <a:latin typeface="Cambria Math" panose="02040503050406030204" pitchFamily="18" charset="0"/>
                        </a:rPr>
                        <m:t>≥</m:t>
                      </m:r>
                      <m:r>
                        <a:rPr lang="en-US" altLang="zh-CN" sz="2200" b="0" i="0" smtClean="0">
                          <a:latin typeface="Cambria Math" panose="02040503050406030204" pitchFamily="18" charset="0"/>
                        </a:rPr>
                        <m:t>0,</m:t>
                      </m:r>
                      <m:r>
                        <m:rPr>
                          <m:nor/>
                        </m:rPr>
                        <a:rPr lang="zh-CN" altLang="en-US" sz="2200"/>
                        <m:t>  </m:t>
                      </m:r>
                      <m:r>
                        <a:rPr lang="zh-CN" altLang="en-US" sz="220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zh-CN" altLang="en-US" sz="2200">
                          <a:latin typeface="Cambria Math" panose="02040503050406030204" pitchFamily="18" charset="0"/>
                        </a:rPr>
                        <m:t>=1,2,⋯,</m:t>
                      </m:r>
                      <m:r>
                        <a:rPr lang="zh-CN" altLang="en-US" sz="2200"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zh-CN" altLang="en-US" sz="2200" dirty="0"/>
              </a:p>
            </p:txBody>
          </p:sp>
        </mc:Choice>
        <mc:Fallback xmlns="">
          <p:sp>
            <p:nvSpPr>
              <p:cNvPr id="7" name="对象 6">
                <a:extLst>
                  <a:ext uri="{FF2B5EF4-FFF2-40B4-BE49-F238E27FC236}">
                    <a16:creationId xmlns:a16="http://schemas.microsoft.com/office/drawing/2014/main" id="{72621C52-04B4-A1F0-CCB3-355E9B8A93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3049" y="4527613"/>
                <a:ext cx="6176551" cy="1424969"/>
              </a:xfrm>
              <a:prstGeom prst="rect">
                <a:avLst/>
              </a:prstGeom>
              <a:blipFill>
                <a:blip r:embed="rId3"/>
                <a:stretch>
                  <a:fillRect b="-17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51A7AA6E-86EB-01F8-A4FB-F261E7E839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80661DEE-55DF-9C4C-9E32-9432A9F8E9FC}" type="slidenum">
              <a:rPr lang="en-US" smtClean="0"/>
              <a:t>18</a:t>
            </a:fld>
            <a:endParaRPr lang="en-US" dirty="0"/>
          </a:p>
        </p:txBody>
      </p:sp>
      <p:sp>
        <p:nvSpPr>
          <p:cNvPr id="3" name="标题 1">
            <a:extLst>
              <a:ext uri="{FF2B5EF4-FFF2-40B4-BE49-F238E27FC236}">
                <a16:creationId xmlns:a16="http://schemas.microsoft.com/office/drawing/2014/main" id="{33CA7F1D-706F-9035-7F62-80BBCAFB6DCF}"/>
              </a:ext>
            </a:extLst>
          </p:cNvPr>
          <p:cNvSpPr txBox="1"/>
          <p:nvPr/>
        </p:nvSpPr>
        <p:spPr>
          <a:xfrm>
            <a:off x="235785" y="1643573"/>
            <a:ext cx="8416541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b="1" dirty="0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原始问题推导</a:t>
            </a:r>
          </a:p>
        </p:txBody>
      </p:sp>
    </p:spTree>
    <p:extLst>
      <p:ext uri="{BB962C8B-B14F-4D97-AF65-F5344CB8AC3E}">
        <p14:creationId xmlns:p14="http://schemas.microsoft.com/office/powerpoint/2010/main" val="1805040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AF74A3D3-3191-70AE-86FC-A1D45F6D16E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41157" y="2566690"/>
                <a:ext cx="8416541" cy="3852398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zh-CN" altLang="en-US" sz="2200" b="1" dirty="0">
                    <a:solidFill>
                      <a:srgbClr val="C00000"/>
                    </a:solidFill>
                  </a:rPr>
                  <a:t>凸优化问题</a:t>
                </a:r>
                <a:r>
                  <a:rPr lang="zh-CN" altLang="en-US" sz="2200" dirty="0"/>
                  <a:t>指约束最优化问题：</a:t>
                </a:r>
                <a:endParaRPr lang="en-US" altLang="zh-CN" sz="2200" dirty="0"/>
              </a:p>
              <a:p>
                <a:pPr>
                  <a:lnSpc>
                    <a:spcPct val="100000"/>
                  </a:lnSpc>
                </a:pPr>
                <a:endParaRPr lang="en-US" altLang="zh-CN" sz="2200" dirty="0"/>
              </a:p>
              <a:p>
                <a:pPr>
                  <a:lnSpc>
                    <a:spcPct val="100000"/>
                  </a:lnSpc>
                </a:pPr>
                <a:endParaRPr lang="en-US" altLang="zh-CN" dirty="0"/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altLang="zh-CN" dirty="0"/>
              </a:p>
              <a:p>
                <a:pPr>
                  <a:lnSpc>
                    <a:spcPct val="100000"/>
                  </a:lnSpc>
                </a:pPr>
                <a:r>
                  <a:rPr lang="zh-CN" altLang="en-US" sz="2200" dirty="0"/>
                  <a:t>其中</a:t>
                </a:r>
                <a:r>
                  <a:rPr lang="en-US" altLang="zh-CN" sz="2200" dirty="0"/>
                  <a:t>, </a:t>
                </a:r>
                <a:r>
                  <a:rPr lang="zh-CN" altLang="en-US" sz="2200" dirty="0"/>
                  <a:t>目标函数</a:t>
                </a:r>
                <a14:m>
                  <m:oMath xmlns:m="http://schemas.openxmlformats.org/officeDocument/2006/math">
                    <m:r>
                      <a:rPr lang="zh-CN" altLang="en-US" sz="220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zh-CN" alt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20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zh-CN" altLang="en-US" sz="2200" dirty="0"/>
                  <a:t>和约束函数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20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zh-CN" altLang="en-US" sz="220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zh-CN" alt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20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zh-CN" altLang="en-US" sz="2200" dirty="0"/>
                  <a:t>都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en-US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zh-CN" altLang="en-US" sz="2200" dirty="0"/>
                          <m:t>是</m:t>
                        </m:r>
                        <m:r>
                          <a:rPr lang="zh-CN" altLang="en-US" sz="2200" b="1" i="1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p>
                        <m:r>
                          <a:rPr lang="zh-CN" altLang="en-US" sz="220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zh-CN" altLang="en-US" sz="2200" dirty="0"/>
                  <a:t>上连续可微的凸函数</a:t>
                </a:r>
                <a:r>
                  <a:rPr lang="en-US" altLang="zh-CN" sz="2200" dirty="0"/>
                  <a:t>, </a:t>
                </a:r>
                <a:r>
                  <a:rPr lang="zh-CN" altLang="en-US" sz="2200" dirty="0"/>
                  <a:t>约束函数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20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zh-CN" altLang="en-US" sz="220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d>
                      <m:dPr>
                        <m:ctrlPr>
                          <a:rPr lang="zh-CN" alt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20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</m:oMath>
                </a14:m>
                <a:r>
                  <a:rPr lang="zh-CN" altLang="en-US" sz="2200" dirty="0"/>
                  <a:t>是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en-US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2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p>
                        <m:r>
                          <a:rPr lang="zh-CN" altLang="en-US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zh-CN" altLang="en-US" sz="2200" dirty="0"/>
                  <a:t>上的仿射函数</a:t>
                </a:r>
                <a:endParaRPr lang="en-US" altLang="zh-CN" sz="2200" dirty="0"/>
              </a:p>
              <a:p>
                <a:pPr>
                  <a:lnSpc>
                    <a:spcPct val="100000"/>
                  </a:lnSpc>
                </a:pPr>
                <a:r>
                  <a:rPr lang="zh-CN" altLang="en-US" sz="2200" dirty="0"/>
                  <a:t>当目标函数为二次函数</a:t>
                </a:r>
                <a:r>
                  <a:rPr lang="en-US" altLang="zh-CN" sz="2200" dirty="0"/>
                  <a:t>, </a:t>
                </a:r>
                <a14:m>
                  <m:oMath xmlns:m="http://schemas.openxmlformats.org/officeDocument/2006/math">
                    <m:r>
                      <a:rPr lang="en-US" altLang="zh-CN" sz="22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zh-CN" altLang="en-US" sz="22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zh-CN" altLang="en-US" sz="2200" dirty="0"/>
                  <a:t>为仿射函数时</a:t>
                </a:r>
                <a:r>
                  <a:rPr lang="en-US" altLang="zh-CN" sz="2200" dirty="0"/>
                  <a:t>, </a:t>
                </a:r>
                <a:r>
                  <a:rPr lang="zh-CN" altLang="en-US" sz="2200" dirty="0"/>
                  <a:t>为</a:t>
                </a:r>
                <a:r>
                  <a:rPr lang="zh-CN" altLang="en-US" sz="2200" b="1" dirty="0">
                    <a:solidFill>
                      <a:srgbClr val="C00000"/>
                    </a:solidFill>
                  </a:rPr>
                  <a:t>凸二次规划问题</a:t>
                </a:r>
                <a:r>
                  <a:rPr lang="en-US" altLang="zh-CN" sz="2200" b="1" dirty="0">
                    <a:solidFill>
                      <a:srgbClr val="C00000"/>
                    </a:solidFill>
                  </a:rPr>
                  <a:t>: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zh-CN" altLang="en-US" sz="2200" dirty="0"/>
                  <a:t>    可行域</a:t>
                </a:r>
                <a14:m>
                  <m:oMath xmlns:m="http://schemas.openxmlformats.org/officeDocument/2006/math">
                    <m:r>
                      <a:rPr lang="zh-CN" altLang="en-US" sz="2200">
                        <a:latin typeface="Cambria Math" panose="02040503050406030204" pitchFamily="18" charset="0"/>
                      </a:rPr>
                      <m:t>𝑅</m:t>
                    </m:r>
                    <m:r>
                      <a:rPr lang="zh-CN" altLang="en-US" sz="2200" i="1">
                        <a:latin typeface="Cambria Math" panose="02040503050406030204" pitchFamily="18" charset="0"/>
                      </a:rPr>
                      <m:t>为</m:t>
                    </m:r>
                  </m:oMath>
                </a14:m>
                <a:r>
                  <a:rPr lang="zh-CN" altLang="en-US" sz="2200" dirty="0"/>
                  <a:t>凸集</a:t>
                </a:r>
                <a:r>
                  <a:rPr lang="en-US" altLang="zh-CN" sz="2200" dirty="0"/>
                  <a:t>;</a:t>
                </a:r>
                <a:r>
                  <a:rPr lang="zh-CN" altLang="en-US" sz="2200" dirty="0"/>
                  <a:t> 任何局部最优解就是全局最优解</a:t>
                </a:r>
                <a:endParaRPr lang="en-US" altLang="zh-CN" sz="2200" dirty="0"/>
              </a:p>
              <a:p>
                <a:pPr>
                  <a:lnSpc>
                    <a:spcPct val="100000"/>
                  </a:lnSpc>
                </a:pPr>
                <a:endParaRPr lang="zh-CN" altLang="en-US" sz="2200" dirty="0"/>
              </a:p>
            </p:txBody>
          </p:sp>
        </mc:Choice>
        <mc:Fallback xmlns="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AF74A3D3-3191-70AE-86FC-A1D45F6D16E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41157" y="2566690"/>
                <a:ext cx="8416541" cy="3852398"/>
              </a:xfrm>
              <a:blipFill>
                <a:blip r:embed="rId2"/>
                <a:stretch>
                  <a:fillRect l="-753" t="-987" r="-301" b="-3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对象 6">
            <a:extLst>
              <a:ext uri="{FF2B5EF4-FFF2-40B4-BE49-F238E27FC236}">
                <a16:creationId xmlns:a16="http://schemas.microsoft.com/office/drawing/2014/main" id="{5270DECE-45E4-329E-E8F1-C6F6D4099274}"/>
              </a:ext>
            </a:extLst>
          </p:cNvPr>
          <p:cNvSpPr txBox="1"/>
          <p:nvPr/>
        </p:nvSpPr>
        <p:spPr>
          <a:xfrm>
            <a:off x="4670389" y="4283243"/>
            <a:ext cx="652964" cy="649086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8" name="对象 7">
            <a:extLst>
              <a:ext uri="{FF2B5EF4-FFF2-40B4-BE49-F238E27FC236}">
                <a16:creationId xmlns:a16="http://schemas.microsoft.com/office/drawing/2014/main" id="{3EAEAE67-9647-2A79-B509-CC5922FD7A48}"/>
              </a:ext>
            </a:extLst>
          </p:cNvPr>
          <p:cNvSpPr txBox="1"/>
          <p:nvPr/>
        </p:nvSpPr>
        <p:spPr>
          <a:xfrm>
            <a:off x="6068472" y="1847454"/>
            <a:ext cx="386598" cy="362436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endParaRPr lang="zh-CN" altLang="en-US" dirty="0"/>
          </a:p>
        </p:txBody>
      </p:sp>
      <p:sp>
        <p:nvSpPr>
          <p:cNvPr id="9" name="对象 8">
            <a:extLst>
              <a:ext uri="{FF2B5EF4-FFF2-40B4-BE49-F238E27FC236}">
                <a16:creationId xmlns:a16="http://schemas.microsoft.com/office/drawing/2014/main" id="{519CD93D-B616-4109-8463-1E68D4FC58BA}"/>
              </a:ext>
            </a:extLst>
          </p:cNvPr>
          <p:cNvSpPr txBox="1"/>
          <p:nvPr/>
        </p:nvSpPr>
        <p:spPr>
          <a:xfrm>
            <a:off x="2064439" y="3471211"/>
            <a:ext cx="761916" cy="461767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11" name="对象 10">
            <a:extLst>
              <a:ext uri="{FF2B5EF4-FFF2-40B4-BE49-F238E27FC236}">
                <a16:creationId xmlns:a16="http://schemas.microsoft.com/office/drawing/2014/main" id="{F05A3862-48E9-F25C-F9A1-990FC24C8923}"/>
              </a:ext>
            </a:extLst>
          </p:cNvPr>
          <p:cNvSpPr txBox="1"/>
          <p:nvPr/>
        </p:nvSpPr>
        <p:spPr>
          <a:xfrm>
            <a:off x="3648619" y="5320632"/>
            <a:ext cx="272291" cy="321798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zh-CN" altLang="en-US" sz="2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对象 11">
                <a:extLst>
                  <a:ext uri="{FF2B5EF4-FFF2-40B4-BE49-F238E27FC236}">
                    <a16:creationId xmlns:a16="http://schemas.microsoft.com/office/drawing/2014/main" id="{E9AD0374-2785-060E-C126-676A97BB4A56}"/>
                  </a:ext>
                </a:extLst>
              </p:cNvPr>
              <p:cNvSpPr txBox="1"/>
              <p:nvPr/>
            </p:nvSpPr>
            <p:spPr>
              <a:xfrm>
                <a:off x="2260331" y="2820299"/>
                <a:ext cx="4623337" cy="1736481"/>
              </a:xfrm>
              <a:prstGeom prst="rect">
                <a:avLst/>
              </a:prstGeom>
            </p:spPr>
            <p:txBody>
              <a:bodyPr>
                <a:no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zh-CN" altLang="en-US" sz="22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zh-CN" altLang="en-US" sz="22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lim>
                      </m:limLow>
                      <m:r>
                        <m:rPr>
                          <m:nor/>
                        </m:rPr>
                        <a:rPr lang="zh-CN" altLang="en-US" sz="22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    </m:t>
                      </m:r>
                      <m:r>
                        <a:rPr lang="en-US" altLang="zh-CN" sz="22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zh-CN" altLang="en-US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zh-CN" altLang="en-US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zh-CN" altLang="en-US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  <m:oMath xmlns:m="http://schemas.openxmlformats.org/officeDocument/2006/math">
                      <m:r>
                        <a:rPr lang="zh-CN" altLang="en-US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zh-CN" altLang="en-US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zh-CN" altLang="en-US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zh-CN" altLang="en-US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m:rPr>
                          <m:nor/>
                        </m:rPr>
                        <a:rPr lang="zh-CN" altLang="en-US" sz="22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     </m:t>
                      </m:r>
                      <m:sSub>
                        <m:sSubPr>
                          <m:ctrlP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zh-CN" altLang="en-US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≤0,</m:t>
                      </m:r>
                      <m:r>
                        <m:rPr>
                          <m:nor/>
                        </m:rPr>
                        <a:rPr lang="zh-CN" altLang="en-US" sz="22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zh-CN" altLang="en-US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zh-CN" altLang="en-US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=1,2,⋯,</m:t>
                      </m:r>
                      <m:r>
                        <a:rPr lang="zh-CN" altLang="en-US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altLang="zh-CN" sz="2200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zh-CN" altLang="en-US" sz="22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          </m:t>
                      </m:r>
                      <m:sSub>
                        <m:sSubPr>
                          <m:ctrlP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zh-CN" altLang="en-US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zh-CN" altLang="en-US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)=0,</m:t>
                      </m:r>
                      <m:r>
                        <m:rPr>
                          <m:nor/>
                        </m:rPr>
                        <a:rPr lang="zh-CN" altLang="en-US" sz="22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zh-CN" altLang="en-US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zh-CN" altLang="en-US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=1,2,⋯,</m:t>
                      </m:r>
                      <m:r>
                        <a:rPr lang="zh-CN" altLang="en-US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zh-CN" altLang="en-US" sz="2200" dirty="0"/>
              </a:p>
            </p:txBody>
          </p:sp>
        </mc:Choice>
        <mc:Fallback xmlns="">
          <p:sp>
            <p:nvSpPr>
              <p:cNvPr id="12" name="对象 11">
                <a:extLst>
                  <a:ext uri="{FF2B5EF4-FFF2-40B4-BE49-F238E27FC236}">
                    <a16:creationId xmlns:a16="http://schemas.microsoft.com/office/drawing/2014/main" id="{E9AD0374-2785-060E-C126-676A97BB4A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0331" y="2820299"/>
                <a:ext cx="4623337" cy="1736481"/>
              </a:xfrm>
              <a:prstGeom prst="rect">
                <a:avLst/>
              </a:prstGeom>
              <a:blipFill>
                <a:blip r:embed="rId3"/>
                <a:stretch>
                  <a:fillRect l="-1374" b="-21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F3A98DB2-71D3-265F-CC19-89C7C98F89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80661DEE-55DF-9C4C-9E32-9432A9F8E9FC}" type="slidenum">
              <a:rPr lang="en-US" smtClean="0"/>
              <a:t>19</a:t>
            </a:fld>
            <a:endParaRPr lang="en-US" dirty="0"/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8367C94D-C412-2E75-CDCE-0EF27B32AFF5}"/>
              </a:ext>
            </a:extLst>
          </p:cNvPr>
          <p:cNvSpPr txBox="1"/>
          <p:nvPr/>
        </p:nvSpPr>
        <p:spPr>
          <a:xfrm>
            <a:off x="235785" y="1643573"/>
            <a:ext cx="8416541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b="1" dirty="0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原始问题推导</a:t>
            </a:r>
          </a:p>
        </p:txBody>
      </p:sp>
    </p:spTree>
    <p:extLst>
      <p:ext uri="{BB962C8B-B14F-4D97-AF65-F5344CB8AC3E}">
        <p14:creationId xmlns:p14="http://schemas.microsoft.com/office/powerpoint/2010/main" val="544983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1A93555D-7713-BE49-9DB0-0E78A8C47D74}"/>
              </a:ext>
            </a:extLst>
          </p:cNvPr>
          <p:cNvSpPr txBox="1"/>
          <p:nvPr/>
        </p:nvSpPr>
        <p:spPr>
          <a:xfrm>
            <a:off x="259373" y="1640488"/>
            <a:ext cx="7886700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defPPr>
              <a:defRPr lang="en-US"/>
            </a:defPPr>
            <a:lvl1pPr defTabSz="914400">
              <a:lnSpc>
                <a:spcPct val="90000"/>
              </a:lnSpc>
              <a:spcBef>
                <a:spcPct val="0"/>
              </a:spcBef>
              <a:buNone/>
              <a:defRPr sz="3200" b="1">
                <a:solidFill>
                  <a:schemeClr val="accent1">
                    <a:lumMod val="50000"/>
                  </a:schemeClr>
                </a:solidFill>
                <a:latin typeface="+mn-ea"/>
                <a:cs typeface="+mj-cs"/>
              </a:defRPr>
            </a:lvl1pPr>
          </a:lstStyle>
          <a:p>
            <a:r>
              <a:rPr lang="zh-CN" altLang="en-US" dirty="0"/>
              <a:t>回顾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410E3A1A-23D8-CC15-D342-E403D41F19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7389" y="2693518"/>
            <a:ext cx="7739600" cy="3390290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zh-CN" altLang="en-US" sz="2000"/>
              <a:t>感知机</a:t>
            </a:r>
            <a:r>
              <a:rPr lang="en-US" altLang="zh-CN" sz="2000"/>
              <a:t>——</a:t>
            </a:r>
            <a:r>
              <a:rPr lang="zh-CN" altLang="en-US" sz="2000"/>
              <a:t>线性分类模型</a:t>
            </a:r>
            <a:endParaRPr lang="en-US" altLang="zh-CN" sz="2000"/>
          </a:p>
          <a:p>
            <a:pPr>
              <a:lnSpc>
                <a:spcPct val="200000"/>
              </a:lnSpc>
            </a:pPr>
            <a:r>
              <a:rPr lang="en-US" altLang="zh-CN" sz="2000" i="1"/>
              <a:t>k</a:t>
            </a:r>
            <a:r>
              <a:rPr lang="zh-CN" altLang="en-US" sz="2000"/>
              <a:t>近邻</a:t>
            </a:r>
            <a:r>
              <a:rPr lang="en-US" altLang="zh-CN" sz="2000"/>
              <a:t>——</a:t>
            </a:r>
            <a:r>
              <a:rPr lang="zh-CN" altLang="en-US" sz="2000"/>
              <a:t>度量方法</a:t>
            </a:r>
            <a:r>
              <a:rPr lang="en-US" altLang="zh-CN" sz="2000"/>
              <a:t>/</a:t>
            </a:r>
            <a:r>
              <a:rPr lang="zh-CN" altLang="en-US" sz="2000"/>
              <a:t>无参密度估计</a:t>
            </a:r>
            <a:endParaRPr lang="en-US" altLang="zh-CN" sz="2000" dirty="0"/>
          </a:p>
          <a:p>
            <a:pPr>
              <a:lnSpc>
                <a:spcPct val="200000"/>
              </a:lnSpc>
            </a:pPr>
            <a:r>
              <a:rPr lang="zh-CN" altLang="en-US" sz="2000"/>
              <a:t>贝叶斯分类器</a:t>
            </a:r>
            <a:r>
              <a:rPr lang="en-US" altLang="zh-CN" sz="2000"/>
              <a:t>——</a:t>
            </a:r>
            <a:r>
              <a:rPr lang="zh-CN" altLang="en-US" sz="2000"/>
              <a:t>概率生成模型</a:t>
            </a:r>
            <a:endParaRPr lang="en-US" altLang="zh-CN" sz="2000"/>
          </a:p>
          <a:p>
            <a:pPr>
              <a:lnSpc>
                <a:spcPct val="200000"/>
              </a:lnSpc>
            </a:pPr>
            <a:r>
              <a:rPr lang="zh-CN" altLang="en-US" sz="2000"/>
              <a:t>决策树</a:t>
            </a:r>
            <a:r>
              <a:rPr lang="en-US" altLang="zh-CN" sz="2000"/>
              <a:t>——</a:t>
            </a:r>
            <a:r>
              <a:rPr lang="zh-CN" altLang="en-US" sz="2000"/>
              <a:t>树基算法</a:t>
            </a:r>
            <a:endParaRPr lang="zh-CN" altLang="en-US" sz="2000" dirty="0"/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42D80944-32CF-49F6-D2FC-58C32C5E55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80661DEE-55DF-9C4C-9E32-9432A9F8E9FC}" type="slidenum">
              <a:rPr lang="en-US" smtClean="0"/>
              <a:t>2</a:t>
            </a:fld>
            <a:endParaRPr lang="en-US" dirty="0"/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744E3386-1B73-48FA-95AB-0B0432627C8B}"/>
              </a:ext>
            </a:extLst>
          </p:cNvPr>
          <p:cNvSpPr txBox="1">
            <a:spLocks/>
          </p:cNvSpPr>
          <p:nvPr/>
        </p:nvSpPr>
        <p:spPr>
          <a:xfrm>
            <a:off x="5437632" y="2693518"/>
            <a:ext cx="3250189" cy="32500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en-US" altLang="zh-CN" sz="2000"/>
              <a:t>Logistic</a:t>
            </a:r>
            <a:r>
              <a:rPr lang="zh-CN" altLang="en-US" sz="2000"/>
              <a:t>回归与最大熵模型</a:t>
            </a:r>
            <a:endParaRPr lang="en-US" altLang="zh-CN" sz="2000"/>
          </a:p>
          <a:p>
            <a:pPr>
              <a:lnSpc>
                <a:spcPct val="200000"/>
              </a:lnSpc>
            </a:pPr>
            <a:r>
              <a:rPr lang="zh-CN" altLang="en-US" sz="2000"/>
              <a:t>支持向量机</a:t>
            </a:r>
            <a:r>
              <a:rPr lang="en-US" altLang="zh-CN" sz="2000"/>
              <a:t>——</a:t>
            </a:r>
            <a:r>
              <a:rPr lang="zh-CN" altLang="en-US" sz="2000"/>
              <a:t>核方法</a:t>
            </a:r>
            <a:endParaRPr lang="en-US" altLang="zh-CN" sz="2000"/>
          </a:p>
          <a:p>
            <a:pPr>
              <a:lnSpc>
                <a:spcPct val="200000"/>
              </a:lnSpc>
            </a:pPr>
            <a:r>
              <a:rPr lang="en-US" altLang="zh-CN" sz="2000"/>
              <a:t>…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81801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202332CB-028A-58D9-4E70-4ACDF1B1F27F}"/>
              </a:ext>
            </a:extLst>
          </p:cNvPr>
          <p:cNvSpPr txBox="1"/>
          <p:nvPr/>
        </p:nvSpPr>
        <p:spPr>
          <a:xfrm>
            <a:off x="235785" y="1637295"/>
            <a:ext cx="8416541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b="1" dirty="0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学习的原始算法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FCB3B86A-4FAC-73AA-E3D4-BD43E76C5E9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59648" y="2568785"/>
                <a:ext cx="8345440" cy="3966127"/>
              </a:xfrm>
            </p:spPr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r>
                  <a:rPr lang="zh-CN" altLang="en-US" sz="2600" b="1" dirty="0">
                    <a:solidFill>
                      <a:srgbClr val="C00000"/>
                    </a:solidFill>
                  </a:rPr>
                  <a:t>算法</a:t>
                </a:r>
                <a:r>
                  <a:rPr lang="en-US" altLang="zh-CN" sz="2600" b="1" dirty="0">
                    <a:solidFill>
                      <a:srgbClr val="C00000"/>
                    </a:solidFill>
                  </a:rPr>
                  <a:t>7.1 (</a:t>
                </a:r>
                <a:r>
                  <a:rPr lang="zh-CN" altLang="en-US" sz="2600" b="1" dirty="0">
                    <a:solidFill>
                      <a:srgbClr val="C00000"/>
                    </a:solidFill>
                  </a:rPr>
                  <a:t>线性可分</a:t>
                </a:r>
                <a:r>
                  <a:rPr lang="en-US" altLang="zh-CN" sz="2600" b="1" dirty="0">
                    <a:solidFill>
                      <a:srgbClr val="C00000"/>
                    </a:solidFill>
                  </a:rPr>
                  <a:t>SVM</a:t>
                </a:r>
                <a:r>
                  <a:rPr lang="zh-CN" altLang="en-US" sz="2600" b="1" dirty="0">
                    <a:solidFill>
                      <a:srgbClr val="C00000"/>
                    </a:solidFill>
                  </a:rPr>
                  <a:t>学习算法</a:t>
                </a:r>
                <a:r>
                  <a:rPr lang="en-US" altLang="zh-CN" sz="2600" b="1" dirty="0">
                    <a:solidFill>
                      <a:srgbClr val="C00000"/>
                    </a:solidFill>
                  </a:rPr>
                  <a:t>——</a:t>
                </a:r>
                <a:r>
                  <a:rPr lang="zh-CN" altLang="en-US" sz="2600" b="1" dirty="0">
                    <a:solidFill>
                      <a:srgbClr val="C00000"/>
                    </a:solidFill>
                  </a:rPr>
                  <a:t>最大间隔法</a:t>
                </a:r>
                <a:r>
                  <a:rPr lang="en-US" altLang="zh-CN" sz="2600" b="1" dirty="0">
                    <a:solidFill>
                      <a:srgbClr val="C00000"/>
                    </a:solidFill>
                  </a:rPr>
                  <a:t>)</a:t>
                </a:r>
              </a:p>
              <a:p>
                <a:pPr>
                  <a:lnSpc>
                    <a:spcPct val="110000"/>
                  </a:lnSpc>
                </a:pPr>
                <a:r>
                  <a:rPr lang="zh-CN" altLang="en-US" sz="2200" b="1"/>
                  <a:t>输入</a:t>
                </a:r>
                <a:r>
                  <a:rPr lang="en-US" altLang="zh-CN" sz="2200" b="1"/>
                  <a:t>: </a:t>
                </a:r>
                <a:r>
                  <a:rPr lang="zh-CN" altLang="en-US" sz="2200"/>
                  <a:t>线性</a:t>
                </a:r>
                <a:r>
                  <a:rPr lang="zh-CN" altLang="en-US" sz="2200" dirty="0"/>
                  <a:t>可分训练数据集</a:t>
                </a:r>
                <a14:m>
                  <m:oMath xmlns:m="http://schemas.openxmlformats.org/officeDocument/2006/math">
                    <m:r>
                      <a:rPr lang="zh-CN" altLang="en-US" sz="2200">
                        <a:latin typeface="Cambria Math" panose="02040503050406030204" pitchFamily="18" charset="0"/>
                      </a:rPr>
                      <m:t>𝑇</m:t>
                    </m:r>
                    <m:r>
                      <a:rPr lang="zh-CN" altLang="en-US" sz="220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zh-CN" alt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20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zh-CN" altLang="en-US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20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zh-CN" altLang="en-US" sz="220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zh-CN" altLang="en-US" sz="220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zh-CN" altLang="en-US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20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zh-CN" altLang="en-US" sz="220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zh-CN" altLang="en-US" sz="2200">
                            <a:latin typeface="Cambria Math" panose="02040503050406030204" pitchFamily="18" charset="0"/>
                          </a:rPr>
                          <m:t>),(</m:t>
                        </m:r>
                        <m:sSub>
                          <m:sSubPr>
                            <m:ctrlPr>
                              <a:rPr lang="zh-CN" altLang="en-US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20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zh-CN" altLang="en-US" sz="220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zh-CN" altLang="en-US" sz="220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zh-CN" altLang="en-US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20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zh-CN" altLang="en-US" sz="220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zh-CN" altLang="en-US" sz="2200">
                            <a:latin typeface="Cambria Math" panose="02040503050406030204" pitchFamily="18" charset="0"/>
                          </a:rPr>
                          <m:t>),⋯,(</m:t>
                        </m:r>
                        <m:sSub>
                          <m:sSubPr>
                            <m:ctrlPr>
                              <a:rPr lang="zh-CN" altLang="en-US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20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zh-CN" altLang="en-US" sz="220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  <m:r>
                          <a:rPr lang="zh-CN" altLang="en-US" sz="220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zh-CN" altLang="en-US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20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zh-CN" altLang="en-US" sz="220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  <m:r>
                          <a:rPr lang="zh-CN" altLang="en-US" sz="220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endParaRPr lang="en-US" altLang="zh-CN" sz="2200" dirty="0"/>
              </a:p>
              <a:p>
                <a:pPr>
                  <a:lnSpc>
                    <a:spcPct val="110000"/>
                  </a:lnSpc>
                </a:pPr>
                <a:endParaRPr lang="en-US" altLang="zh-CN" sz="2200" dirty="0"/>
              </a:p>
              <a:p>
                <a:pPr>
                  <a:lnSpc>
                    <a:spcPct val="110000"/>
                  </a:lnSpc>
                </a:pPr>
                <a:r>
                  <a:rPr lang="zh-CN" altLang="en-US" sz="2200" b="1"/>
                  <a:t>输出</a:t>
                </a:r>
                <a:r>
                  <a:rPr lang="en-US" altLang="zh-CN" sz="2200" b="1"/>
                  <a:t>: </a:t>
                </a:r>
                <a:r>
                  <a:rPr lang="zh-CN" altLang="en-US" sz="2200"/>
                  <a:t>最大</a:t>
                </a:r>
                <a:r>
                  <a:rPr lang="zh-CN" altLang="en-US" sz="2200" dirty="0"/>
                  <a:t>间隔分离超平面和分类决策函数</a:t>
                </a:r>
                <a:endParaRPr lang="en-US" altLang="zh-CN" sz="2200" dirty="0"/>
              </a:p>
              <a:p>
                <a:pPr>
                  <a:lnSpc>
                    <a:spcPct val="110000"/>
                  </a:lnSpc>
                </a:pPr>
                <a:r>
                  <a:rPr lang="en-US" altLang="zh-CN" sz="2200" dirty="0"/>
                  <a:t>1. </a:t>
                </a:r>
                <a:r>
                  <a:rPr lang="zh-CN" altLang="en-US" sz="2200" dirty="0"/>
                  <a:t>构造并求解约束最优化问题</a:t>
                </a:r>
                <a:endParaRPr lang="en-US" altLang="zh-CN" sz="2200" dirty="0"/>
              </a:p>
              <a:p>
                <a:pPr>
                  <a:lnSpc>
                    <a:spcPct val="110000"/>
                  </a:lnSpc>
                </a:pPr>
                <a:endParaRPr lang="en-US" altLang="zh-CN" sz="2200" dirty="0"/>
              </a:p>
              <a:p>
                <a:pPr marL="0" indent="0">
                  <a:lnSpc>
                    <a:spcPct val="110000"/>
                  </a:lnSpc>
                  <a:buNone/>
                </a:pPr>
                <a:r>
                  <a:rPr lang="en-US" altLang="zh-CN" sz="2200" dirty="0"/>
                  <a:t>                                                                  	                                    </a:t>
                </a:r>
              </a:p>
              <a:p>
                <a:pPr marL="0" indent="0">
                  <a:lnSpc>
                    <a:spcPct val="110000"/>
                  </a:lnSpc>
                  <a:buNone/>
                </a:pPr>
                <a:r>
                  <a:rPr lang="en-US" altLang="zh-CN" sz="2200" dirty="0"/>
                  <a:t>                                                                                                            </a:t>
                </a:r>
              </a:p>
              <a:p>
                <a:pPr>
                  <a:lnSpc>
                    <a:spcPct val="110000"/>
                  </a:lnSpc>
                </a:pPr>
                <a:r>
                  <a:rPr lang="en-US" altLang="zh-CN" sz="2200" dirty="0"/>
                  <a:t>2. </a:t>
                </a:r>
                <a:r>
                  <a:rPr lang="zh-CN" altLang="en-US" sz="2200" dirty="0"/>
                  <a:t>得到分离超平面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en-US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20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zh-CN" altLang="en-US" sz="220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zh-CN" altLang="en-US" sz="2200">
                        <a:latin typeface="Cambria Math" panose="02040503050406030204" pitchFamily="18" charset="0"/>
                      </a:rPr>
                      <m:t>∙</m:t>
                    </m:r>
                    <m:r>
                      <a:rPr lang="zh-CN" altLang="en-US" sz="2200">
                        <a:latin typeface="Cambria Math" panose="02040503050406030204" pitchFamily="18" charset="0"/>
                      </a:rPr>
                      <m:t>𝑥</m:t>
                    </m:r>
                    <m:r>
                      <a:rPr lang="zh-CN" altLang="en-US" sz="220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zh-CN" altLang="en-US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20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zh-CN" altLang="en-US" sz="220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zh-CN" altLang="en-US" sz="220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altLang="zh-CN" sz="2200" dirty="0"/>
              </a:p>
              <a:p>
                <a:pPr>
                  <a:lnSpc>
                    <a:spcPct val="110000"/>
                  </a:lnSpc>
                </a:pPr>
                <a:r>
                  <a:rPr lang="en-US" altLang="zh-CN" sz="2200" dirty="0"/>
                  <a:t>3. </a:t>
                </a:r>
                <a:r>
                  <a:rPr lang="zh-CN" altLang="en-US" sz="2200" dirty="0"/>
                  <a:t>分类决策函数</a:t>
                </a:r>
                <a14:m>
                  <m:oMath xmlns:m="http://schemas.openxmlformats.org/officeDocument/2006/math">
                    <m:r>
                      <a:rPr lang="zh-CN" altLang="en-US" sz="2200">
                        <a:latin typeface="Cambria Math" panose="02040503050406030204" pitchFamily="18" charset="0"/>
                      </a:rPr>
                      <m:t>𝑓</m:t>
                    </m:r>
                    <m:r>
                      <a:rPr lang="zh-CN" altLang="en-US" sz="2200"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sz="2200">
                        <a:latin typeface="Cambria Math" panose="02040503050406030204" pitchFamily="18" charset="0"/>
                      </a:rPr>
                      <m:t>𝑥</m:t>
                    </m:r>
                    <m:r>
                      <a:rPr lang="zh-CN" altLang="en-US" sz="2200">
                        <a:latin typeface="Cambria Math" panose="02040503050406030204" pitchFamily="18" charset="0"/>
                      </a:rPr>
                      <m:t>)=</m:t>
                    </m:r>
                    <m:r>
                      <m:rPr>
                        <m:sty m:val="p"/>
                      </m:rPr>
                      <a:rPr lang="zh-CN" altLang="en-US" sz="2200" i="0">
                        <a:latin typeface="Cambria Math" panose="02040503050406030204" pitchFamily="18" charset="0"/>
                      </a:rPr>
                      <m:t>sign</m:t>
                    </m:r>
                    <m:r>
                      <a:rPr lang="zh-CN" altLang="en-US" sz="220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zh-CN" altLang="en-US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20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zh-CN" altLang="en-US" sz="2200">
                            <a:latin typeface="Cambria Math" panose="02040503050406030204" pitchFamily="18" charset="0"/>
                          </a:rPr>
                          <m:t>∗∙</m:t>
                        </m:r>
                      </m:sup>
                    </m:sSup>
                    <m:r>
                      <a:rPr lang="zh-CN" altLang="en-US" sz="2200">
                        <a:latin typeface="Cambria Math" panose="02040503050406030204" pitchFamily="18" charset="0"/>
                      </a:rPr>
                      <m:t>𝑥</m:t>
                    </m:r>
                    <m:r>
                      <a:rPr lang="zh-CN" altLang="en-US" sz="220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zh-CN" altLang="en-US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20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zh-CN" altLang="en-US" sz="220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zh-CN" altLang="en-US" sz="220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sz="2200" dirty="0"/>
              </a:p>
              <a:p>
                <a:endParaRPr lang="en-US" altLang="zh-CN" sz="2200" dirty="0"/>
              </a:p>
            </p:txBody>
          </p:sp>
        </mc:Choice>
        <mc:Fallback xmlns="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FCB3B86A-4FAC-73AA-E3D4-BD43E76C5E9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59648" y="2568785"/>
                <a:ext cx="8345440" cy="3966127"/>
              </a:xfrm>
              <a:blipFill>
                <a:blip r:embed="rId2"/>
                <a:stretch>
                  <a:fillRect l="-1169" t="-3533" b="-26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对象 9">
            <a:extLst>
              <a:ext uri="{FF2B5EF4-FFF2-40B4-BE49-F238E27FC236}">
                <a16:creationId xmlns:a16="http://schemas.microsoft.com/office/drawing/2014/main" id="{22C7B829-C7D8-EC10-2273-F74FAC38EDD5}"/>
              </a:ext>
            </a:extLst>
          </p:cNvPr>
          <p:cNvSpPr txBox="1"/>
          <p:nvPr/>
        </p:nvSpPr>
        <p:spPr>
          <a:xfrm>
            <a:off x="4167164" y="933190"/>
            <a:ext cx="3945611" cy="484124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zh-CN" altLang="en-US" sz="2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对象 10">
                <a:extLst>
                  <a:ext uri="{FF2B5EF4-FFF2-40B4-BE49-F238E27FC236}">
                    <a16:creationId xmlns:a16="http://schemas.microsoft.com/office/drawing/2014/main" id="{7C88169A-558C-3BB3-8B34-A42115D21289}"/>
                  </a:ext>
                </a:extLst>
              </p:cNvPr>
              <p:cNvSpPr txBox="1"/>
              <p:nvPr/>
            </p:nvSpPr>
            <p:spPr>
              <a:xfrm>
                <a:off x="1294455" y="3272631"/>
                <a:ext cx="6769086" cy="427037"/>
              </a:xfrm>
              <a:prstGeom prst="rect">
                <a:avLst/>
              </a:prstGeom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CN" altLang="en-US" sz="200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zh-CN" altLang="en-US" sz="2000">
                          <a:latin typeface="Cambria Math" panose="02040503050406030204" pitchFamily="18" charset="0"/>
                        </a:rPr>
                        <m:t>∈</m:t>
                      </m:r>
                      <m:r>
                        <m:rPr>
                          <m:nor/>
                        </m:rPr>
                        <a:rPr lang="en-US" altLang="zh-CN" sz="2000" b="0" i="0" smtClean="0">
                          <a:latin typeface="Lucida Handwriting" panose="03010101010101010101" pitchFamily="66" charset="0"/>
                        </a:rPr>
                        <m:t>X</m:t>
                      </m:r>
                      <m:r>
                        <a:rPr lang="zh-CN" altLang="en-US" sz="200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zh-CN" alt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00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zh-CN" altLang="en-US" sz="200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m:rPr>
                          <m:nor/>
                        </m:rPr>
                        <a:rPr lang="zh-CN" altLang="en-US" sz="2000">
                          <a:latin typeface="Lucida Handwriting" panose="03010101010101010101" pitchFamily="66" charset="0"/>
                        </a:rPr>
                        <m:t>    </m:t>
                      </m:r>
                      <m:r>
                        <a:rPr lang="en-US" altLang="zh-CN" sz="2000">
                          <a:latin typeface="Cambria Math" panose="02040503050406030204" pitchFamily="18" charset="0"/>
                        </a:rPr>
                        <m:t>   </m:t>
                      </m:r>
                      <m:sSub>
                        <m:sSubPr>
                          <m:ctrlPr>
                            <a:rPr lang="zh-CN" alt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zh-CN" altLang="en-US" sz="200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zh-CN" altLang="en-US" sz="2000">
                          <a:latin typeface="Cambria Math" panose="02040503050406030204" pitchFamily="18" charset="0"/>
                        </a:rPr>
                        <m:t>∈</m:t>
                      </m:r>
                      <m:r>
                        <m:rPr>
                          <m:nor/>
                        </m:rPr>
                        <a:rPr lang="en-US" altLang="zh-CN" sz="2000">
                          <a:latin typeface="Lucida Handwriting" panose="03010101010101010101" pitchFamily="66" charset="0"/>
                        </a:rPr>
                        <m:t>Y</m:t>
                      </m:r>
                      <m:r>
                        <a:rPr lang="zh-CN" altLang="en-US" sz="2000">
                          <a:latin typeface="Cambria Math" panose="02040503050406030204" pitchFamily="18" charset="0"/>
                        </a:rPr>
                        <m:t>={−1,+1}, </m:t>
                      </m:r>
                      <m:r>
                        <a:rPr lang="en-US" altLang="zh-CN" sz="200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zh-CN" altLang="en-US" sz="200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zh-CN" altLang="en-US" sz="2000">
                          <a:latin typeface="Cambria Math" panose="02040503050406030204" pitchFamily="18" charset="0"/>
                        </a:rPr>
                        <m:t>=1,2,⋯,</m:t>
                      </m:r>
                      <m:r>
                        <a:rPr lang="zh-CN" altLang="en-US" sz="2000"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zh-CN" altLang="en-US" sz="2000" dirty="0">
                  <a:latin typeface="Lucida Handwriting" panose="03010101010101010101" pitchFamily="66" charset="0"/>
                </a:endParaRPr>
              </a:p>
            </p:txBody>
          </p:sp>
        </mc:Choice>
        <mc:Fallback xmlns="">
          <p:sp>
            <p:nvSpPr>
              <p:cNvPr id="11" name="对象 10">
                <a:extLst>
                  <a:ext uri="{FF2B5EF4-FFF2-40B4-BE49-F238E27FC236}">
                    <a16:creationId xmlns:a16="http://schemas.microsoft.com/office/drawing/2014/main" id="{7C88169A-558C-3BB3-8B34-A42115D212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4455" y="3272631"/>
                <a:ext cx="6769086" cy="427037"/>
              </a:xfrm>
              <a:prstGeom prst="rect">
                <a:avLst/>
              </a:prstGeom>
              <a:blipFill>
                <a:blip r:embed="rId3"/>
                <a:stretch>
                  <a:fillRect b="-57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对象 14">
                <a:extLst>
                  <a:ext uri="{FF2B5EF4-FFF2-40B4-BE49-F238E27FC236}">
                    <a16:creationId xmlns:a16="http://schemas.microsoft.com/office/drawing/2014/main" id="{5B6D379D-0867-4ABB-5091-02170BD6E924}"/>
                  </a:ext>
                </a:extLst>
              </p:cNvPr>
              <p:cNvSpPr txBox="1"/>
              <p:nvPr/>
            </p:nvSpPr>
            <p:spPr>
              <a:xfrm>
                <a:off x="1672975" y="4251861"/>
                <a:ext cx="6542352" cy="1425880"/>
              </a:xfrm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zh-CN" altLang="en-US" sz="20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zh-CN" altLang="en-US" sz="20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lim>
                      </m:limLow>
                      <m:r>
                        <m:rPr>
                          <m:nor/>
                        </m:rPr>
                        <a:rPr lang="zh-CN" altLang="en-US" sz="20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f>
                        <m:fPr>
                          <m:ctrlP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</m:e>
                        <m:sup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  <m:oMath xmlns:m="http://schemas.openxmlformats.org/officeDocument/2006/math">
                      <m:r>
                        <m:rPr>
                          <m:sty m:val="p"/>
                        </m:rPr>
                        <a:rPr lang="zh-CN" altLang="en-US" sz="20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lang="zh-CN" altLang="en-US" sz="20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m:rPr>
                          <m:sty m:val="p"/>
                        </m:rPr>
                        <a:rPr lang="zh-CN" altLang="en-US" sz="20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zh-CN" altLang="en-US" sz="20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m:rPr>
                          <m:nor/>
                        </m:rPr>
                        <a:rPr lang="zh-CN" altLang="en-US" sz="20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   </m:t>
                      </m:r>
                      <m:sSub>
                        <m:sSubPr>
                          <m:ctrlP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  <m:sSub>
                            <m:sSubPr>
                              <m:ctrlP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altLang="zh-CN" sz="20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−1</m:t>
                      </m:r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r>
                        <a:rPr lang="en-US" altLang="zh-CN" sz="20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zh-CN" altLang="en-US" sz="20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    </m:t>
                      </m:r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=1,2,⋯,</m:t>
                      </m:r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5" name="对象 14">
                <a:extLst>
                  <a:ext uri="{FF2B5EF4-FFF2-40B4-BE49-F238E27FC236}">
                    <a16:creationId xmlns:a16="http://schemas.microsoft.com/office/drawing/2014/main" id="{5B6D379D-0867-4ABB-5091-02170BD6E9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2975" y="4251861"/>
                <a:ext cx="6542352" cy="1425880"/>
              </a:xfrm>
              <a:prstGeom prst="rect">
                <a:avLst/>
              </a:prstGeom>
              <a:blipFill>
                <a:blip r:embed="rId4"/>
                <a:stretch>
                  <a:fillRect b="-8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对象 15">
            <a:extLst>
              <a:ext uri="{FF2B5EF4-FFF2-40B4-BE49-F238E27FC236}">
                <a16:creationId xmlns:a16="http://schemas.microsoft.com/office/drawing/2014/main" id="{E9AC47EB-C9FD-F940-1FB6-7F1D512F7C5B}"/>
              </a:ext>
            </a:extLst>
          </p:cNvPr>
          <p:cNvSpPr txBox="1"/>
          <p:nvPr/>
        </p:nvSpPr>
        <p:spPr>
          <a:xfrm>
            <a:off x="7956798" y="3146214"/>
            <a:ext cx="1017587" cy="427037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18" name="对象 17">
            <a:extLst>
              <a:ext uri="{FF2B5EF4-FFF2-40B4-BE49-F238E27FC236}">
                <a16:creationId xmlns:a16="http://schemas.microsoft.com/office/drawing/2014/main" id="{BDA0DBCB-A08C-C20F-E4BD-CDD87EC3C6FF}"/>
              </a:ext>
            </a:extLst>
          </p:cNvPr>
          <p:cNvSpPr txBox="1"/>
          <p:nvPr/>
        </p:nvSpPr>
        <p:spPr>
          <a:xfrm>
            <a:off x="3125788" y="3025825"/>
            <a:ext cx="1644650" cy="43815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D1EE473C-5517-F48E-73EE-9BFB30AF0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80661DEE-55DF-9C4C-9E32-9432A9F8E9FC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86260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68F9BB10-0BD2-83D2-B9F1-F6D88B94DF59}"/>
              </a:ext>
            </a:extLst>
          </p:cNvPr>
          <p:cNvSpPr txBox="1"/>
          <p:nvPr/>
        </p:nvSpPr>
        <p:spPr>
          <a:xfrm>
            <a:off x="235785" y="1646955"/>
            <a:ext cx="8416541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b="1" dirty="0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支持</a:t>
            </a:r>
            <a:r>
              <a:rPr lang="zh-CN" altLang="en-US" sz="3200" b="1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向量和间隔边界</a:t>
            </a:r>
            <a:endParaRPr lang="zh-CN" altLang="en-US" sz="3200" b="1" dirty="0">
              <a:solidFill>
                <a:schemeClr val="accent1">
                  <a:lumMod val="50000"/>
                </a:schemeClr>
              </a:solidFill>
              <a:latin typeface="+mn-ea"/>
              <a:ea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内容占位符 2">
                <a:extLst>
                  <a:ext uri="{FF2B5EF4-FFF2-40B4-BE49-F238E27FC236}">
                    <a16:creationId xmlns:a16="http://schemas.microsoft.com/office/drawing/2014/main" id="{D910841B-C038-CE3F-4399-C0DF5A22C39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64671" y="2560937"/>
                <a:ext cx="8621486" cy="3628369"/>
              </a:xfrm>
            </p:spPr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zh-CN" altLang="en-US" sz="2200" dirty="0"/>
                  <a:t>在线性可分情况下</a:t>
                </a:r>
                <a:r>
                  <a:rPr lang="en-US" altLang="zh-CN" sz="2200" dirty="0"/>
                  <a:t>, </a:t>
                </a:r>
                <a:r>
                  <a:rPr lang="zh-CN" altLang="en-US" sz="2200" dirty="0"/>
                  <a:t>训练数据集的样本点中与分离超平面距离最近的样本点的实例称为</a:t>
                </a:r>
                <a:r>
                  <a:rPr lang="zh-CN" altLang="en-US" sz="2200" b="1" dirty="0">
                    <a:solidFill>
                      <a:srgbClr val="C00000"/>
                    </a:solidFill>
                  </a:rPr>
                  <a:t>支持向量 </a:t>
                </a:r>
                <a:r>
                  <a:rPr lang="en-US" altLang="zh-CN" sz="2200" dirty="0"/>
                  <a:t>(support vector)</a:t>
                </a:r>
              </a:p>
              <a:p>
                <a:pPr>
                  <a:lnSpc>
                    <a:spcPct val="100000"/>
                  </a:lnSpc>
                </a:pPr>
                <a:r>
                  <a:rPr lang="zh-CN" altLang="en-US" sz="2200" dirty="0"/>
                  <a:t>支持向量是使约束条件式等号成立的点</a:t>
                </a:r>
                <a:r>
                  <a:rPr lang="en-US" altLang="zh-CN" sz="2200" dirty="0"/>
                  <a:t>, </a:t>
                </a:r>
                <a:r>
                  <a:rPr lang="zh-CN" altLang="en-US" sz="2200" dirty="0"/>
                  <a:t>即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20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zh-CN" altLang="en-US" sz="220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zh-CN" altLang="en-US" sz="2200"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sz="2200">
                        <a:latin typeface="Cambria Math" panose="02040503050406030204" pitchFamily="18" charset="0"/>
                      </a:rPr>
                      <m:t>𝑤</m:t>
                    </m:r>
                    <m:sSub>
                      <m:sSubPr>
                        <m:ctrlPr>
                          <a:rPr lang="zh-CN" alt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200">
                            <a:latin typeface="Cambria Math" panose="02040503050406030204" pitchFamily="18" charset="0"/>
                          </a:rPr>
                          <m:t>∙</m:t>
                        </m:r>
                        <m:r>
                          <a:rPr lang="zh-CN" altLang="en-US" sz="220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zh-CN" altLang="en-US" sz="220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zh-CN" altLang="en-US" sz="2200">
                        <a:latin typeface="Cambria Math" panose="02040503050406030204" pitchFamily="18" charset="0"/>
                      </a:rPr>
                      <m:t>+</m:t>
                    </m:r>
                    <m:r>
                      <a:rPr lang="zh-CN" altLang="en-US" sz="2200">
                        <a:latin typeface="Cambria Math" panose="02040503050406030204" pitchFamily="18" charset="0"/>
                      </a:rPr>
                      <m:t>𝑏</m:t>
                    </m:r>
                    <m:r>
                      <a:rPr lang="zh-CN" altLang="en-US" sz="2200">
                        <a:latin typeface="Cambria Math" panose="02040503050406030204" pitchFamily="18" charset="0"/>
                      </a:rPr>
                      <m:t>)−1=0</m:t>
                    </m:r>
                  </m:oMath>
                </a14:m>
                <a:endParaRPr lang="en-US" altLang="zh-CN" sz="2200" dirty="0"/>
              </a:p>
              <a:p>
                <a:pPr>
                  <a:lnSpc>
                    <a:spcPct val="100000"/>
                  </a:lnSpc>
                </a:pPr>
                <a:endParaRPr lang="en-US" altLang="zh-CN" sz="2200" dirty="0"/>
              </a:p>
              <a:p>
                <a:pPr>
                  <a:lnSpc>
                    <a:spcPct val="100000"/>
                  </a:lnSpc>
                </a:pPr>
                <a:r>
                  <a:rPr lang="zh-CN" altLang="en-US" sz="2200" dirty="0"/>
                  <a:t>正例</a:t>
                </a:r>
                <a:r>
                  <a:rPr lang="en-US" altLang="zh-CN" sz="2200" dirty="0"/>
                  <a:t>:</a:t>
                </a:r>
                <a14:m>
                  <m:oMath xmlns:m="http://schemas.openxmlformats.org/officeDocument/2006/math">
                    <m:r>
                      <a:rPr lang="en-US" altLang="zh-CN" sz="22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sSub>
                      <m:sSubPr>
                        <m:ctrlPr>
                          <a:rPr lang="zh-CN" altLang="en-US" sz="22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zh-CN" altLang="en-US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zh-CN" altLang="en-US" sz="2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altLang="zh-CN" sz="22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zh-CN" altLang="en-US" sz="2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zh-CN" altLang="en-US" sz="22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∙</m:t>
                    </m:r>
                    <m:r>
                      <a:rPr lang="zh-CN" altLang="en-US" sz="2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zh-CN" altLang="en-US" sz="2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zh-CN" altLang="en-US" sz="2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zh-CN" altLang="en-US" sz="2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altLang="zh-CN" sz="2200" dirty="0"/>
              </a:p>
              <a:p>
                <a:pPr>
                  <a:lnSpc>
                    <a:spcPct val="100000"/>
                  </a:lnSpc>
                </a:pPr>
                <a:endParaRPr lang="en-US" altLang="zh-CN" sz="2200" dirty="0"/>
              </a:p>
              <a:p>
                <a:pPr>
                  <a:lnSpc>
                    <a:spcPct val="100000"/>
                  </a:lnSpc>
                </a:pPr>
                <a:r>
                  <a:rPr lang="zh-CN" altLang="en-US" sz="2200" dirty="0"/>
                  <a:t>负例</a:t>
                </a:r>
                <a:r>
                  <a:rPr lang="en-US" altLang="zh-CN" sz="2200" dirty="0"/>
                  <a:t>:</a:t>
                </a:r>
                <a14:m>
                  <m:oMath xmlns:m="http://schemas.openxmlformats.org/officeDocument/2006/math">
                    <m:r>
                      <a:rPr lang="en-US" altLang="zh-CN" sz="22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sSub>
                      <m:sSubPr>
                        <m:ctrlPr>
                          <a:rPr lang="zh-CN" altLang="en-US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zh-CN" altLang="en-US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zh-CN" altLang="en-US" sz="2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altLang="zh-CN" sz="22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zh-CN" altLang="en-US" sz="2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zh-CN" altLang="en-US" sz="2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∙</m:t>
                    </m:r>
                    <m:r>
                      <a:rPr lang="zh-CN" altLang="en-US" sz="2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zh-CN" altLang="en-US" sz="2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zh-CN" altLang="en-US" sz="2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zh-CN" altLang="en-US" sz="2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=−1</m:t>
                    </m:r>
                  </m:oMath>
                </a14:m>
                <a:endParaRPr lang="zh-CN" altLang="en-US" sz="2200" dirty="0"/>
              </a:p>
            </p:txBody>
          </p:sp>
        </mc:Choice>
        <mc:Fallback xmlns="">
          <p:sp>
            <p:nvSpPr>
              <p:cNvPr id="6" name="内容占位符 2">
                <a:extLst>
                  <a:ext uri="{FF2B5EF4-FFF2-40B4-BE49-F238E27FC236}">
                    <a16:creationId xmlns:a16="http://schemas.microsoft.com/office/drawing/2014/main" id="{D910841B-C038-CE3F-4399-C0DF5A22C39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64671" y="2560937"/>
                <a:ext cx="8621486" cy="3628369"/>
              </a:xfrm>
              <a:blipFill>
                <a:blip r:embed="rId2"/>
                <a:stretch>
                  <a:fillRect l="-735" t="-104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55">
            <a:extLst>
              <a:ext uri="{FF2B5EF4-FFF2-40B4-BE49-F238E27FC236}">
                <a16:creationId xmlns:a16="http://schemas.microsoft.com/office/drawing/2014/main" id="{4E59338D-C0EE-23E7-7A06-A2C89AFCA9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844" y="3929257"/>
            <a:ext cx="3388211" cy="24782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对象 11">
            <a:extLst>
              <a:ext uri="{FF2B5EF4-FFF2-40B4-BE49-F238E27FC236}">
                <a16:creationId xmlns:a16="http://schemas.microsoft.com/office/drawing/2014/main" id="{9808A326-342C-36BA-D15B-7A53672A0443}"/>
              </a:ext>
            </a:extLst>
          </p:cNvPr>
          <p:cNvSpPr txBox="1"/>
          <p:nvPr/>
        </p:nvSpPr>
        <p:spPr>
          <a:xfrm>
            <a:off x="1491343" y="5808209"/>
            <a:ext cx="2039938" cy="1284287"/>
          </a:xfrm>
          <a:prstGeom prst="rect">
            <a:avLst/>
          </a:prstGeom>
        </p:spPr>
        <p:txBody>
          <a:bodyPr>
            <a:normAutofit/>
          </a:bodyPr>
          <a:lstStyle/>
          <a:p>
            <a:br>
              <a:rPr lang="zh-CN" altLang="en-US" sz="2200" i="1" dirty="0">
                <a:solidFill>
                  <a:srgbClr val="000000"/>
                </a:solidFill>
                <a:latin typeface="Cambria Math" panose="02040503050406030204" pitchFamily="18" charset="0"/>
              </a:rPr>
            </a:br>
            <a:endParaRPr lang="zh-CN" altLang="en-US" sz="2200" dirty="0"/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46278C7C-3614-FB01-EB11-7EC6B99D0D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80661DEE-55DF-9C4C-9E32-9432A9F8E9FC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3632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42399FA6-E20A-E96B-FC0C-FA0B6606AA78}"/>
              </a:ext>
            </a:extLst>
          </p:cNvPr>
          <p:cNvSpPr txBox="1"/>
          <p:nvPr/>
        </p:nvSpPr>
        <p:spPr>
          <a:xfrm>
            <a:off x="363729" y="2286584"/>
            <a:ext cx="8416541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400" b="1">
                <a:solidFill>
                  <a:srgbClr val="C00000"/>
                </a:solidFill>
                <a:latin typeface="+mn-ea"/>
                <a:ea typeface="+mn-ea"/>
              </a:rPr>
              <a:t>例</a:t>
            </a:r>
            <a:r>
              <a:rPr lang="en-US" altLang="zh-CN" sz="2400" b="1">
                <a:solidFill>
                  <a:srgbClr val="C00000"/>
                </a:solidFill>
                <a:latin typeface="+mn-ea"/>
                <a:ea typeface="+mn-ea"/>
              </a:rPr>
              <a:t>7.1</a:t>
            </a:r>
            <a:endParaRPr lang="zh-CN" altLang="en-US" sz="2800" dirty="0">
              <a:solidFill>
                <a:srgbClr val="C00000"/>
              </a:solidFill>
            </a:endParaRP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DB624DE9-26CC-D866-13A8-0693B1119D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1202" y="2842077"/>
            <a:ext cx="3159694" cy="23466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对象 9">
                <a:extLst>
                  <a:ext uri="{FF2B5EF4-FFF2-40B4-BE49-F238E27FC236}">
                    <a16:creationId xmlns:a16="http://schemas.microsoft.com/office/drawing/2014/main" id="{C40B8076-F29E-AD6D-BC43-EB7DF3C8470A}"/>
                  </a:ext>
                </a:extLst>
              </p:cNvPr>
              <p:cNvSpPr txBox="1"/>
              <p:nvPr/>
            </p:nvSpPr>
            <p:spPr>
              <a:xfrm>
                <a:off x="1105367" y="2842077"/>
                <a:ext cx="3395472" cy="1820465"/>
              </a:xfrm>
              <a:prstGeom prst="rect">
                <a:avLst/>
              </a:prstGeom>
            </p:spPr>
            <p:txBody>
              <a:bodyPr>
                <a:no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zh-CN" altLang="en-US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zh-CN" altLang="en-US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lim>
                      </m:limLow>
                      <m:r>
                        <m:rPr>
                          <m:nor/>
                        </m:rPr>
                        <a:rPr lang="zh-CN" altLang="en-US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f>
                        <m:f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  <m:oMath xmlns:m="http://schemas.openxmlformats.org/officeDocument/2006/math">
                      <m:r>
                        <m:rPr>
                          <m:sty m:val="p"/>
                        </m:rPr>
                        <a:rPr lang="zh-CN" altLang="en-US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lang="zh-CN" altLang="en-US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m:rPr>
                          <m:sty m:val="p"/>
                        </m:rPr>
                        <a:rPr lang="zh-CN" altLang="en-US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zh-CN" altLang="en-US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m:rPr>
                          <m:nor/>
                        </m:rPr>
                        <a:rPr lang="zh-CN" altLang="en-US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+3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≥1</m:t>
                      </m:r>
                    </m:oMath>
                  </m:oMathPara>
                </a14:m>
                <a:endParaRPr lang="en-US" altLang="zh-CN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zh-CN" altLang="en-US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         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+3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≥1</m:t>
                      </m:r>
                    </m:oMath>
                  </m:oMathPara>
                </a14:m>
                <a:endParaRPr lang="en-US" altLang="zh-CN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zh-CN" altLang="en-US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        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≥1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" name="对象 9">
                <a:extLst>
                  <a:ext uri="{FF2B5EF4-FFF2-40B4-BE49-F238E27FC236}">
                    <a16:creationId xmlns:a16="http://schemas.microsoft.com/office/drawing/2014/main" id="{C40B8076-F29E-AD6D-BC43-EB7DF3C847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5367" y="2842077"/>
                <a:ext cx="3395472" cy="1820465"/>
              </a:xfrm>
              <a:prstGeom prst="rect">
                <a:avLst/>
              </a:prstGeom>
              <a:blipFill>
                <a:blip r:embed="rId3"/>
                <a:stretch>
                  <a:fillRect b="-1036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对象 10">
                <a:extLst>
                  <a:ext uri="{FF2B5EF4-FFF2-40B4-BE49-F238E27FC236}">
                    <a16:creationId xmlns:a16="http://schemas.microsoft.com/office/drawing/2014/main" id="{FF074350-9AD7-E133-736B-7C149C7F015C}"/>
                  </a:ext>
                </a:extLst>
              </p:cNvPr>
              <p:cNvSpPr txBox="1"/>
              <p:nvPr/>
            </p:nvSpPr>
            <p:spPr>
              <a:xfrm>
                <a:off x="1074627" y="5108766"/>
                <a:ext cx="3045065" cy="1430147"/>
              </a:xfrm>
              <a:prstGeom prst="rect">
                <a:avLst/>
              </a:prstGeom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zh-CN" altLang="en-US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=−2</m:t>
                      </m:r>
                    </m:oMath>
                  </m:oMathPara>
                </a14:m>
                <a:endParaRPr lang="en-US" altLang="zh-CN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/>
                <a:br>
                  <a:rPr lang="zh-CN" altLang="en-US" i="1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f>
                            <m:fPr>
                              <m:ctrlP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−2=0</m:t>
                      </m:r>
                    </m:oMath>
                  </m:oMathPara>
                </a14:m>
                <a:endParaRPr lang="en-US" altLang="zh-CN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br>
                  <a:rPr lang="zh-CN" altLang="en-US" i="1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</a:br>
                <a:endParaRPr lang="zh-CN" altLang="en-US" dirty="0"/>
              </a:p>
            </p:txBody>
          </p:sp>
        </mc:Choice>
        <mc:Fallback xmlns="">
          <p:sp>
            <p:nvSpPr>
              <p:cNvPr id="11" name="对象 10">
                <a:extLst>
                  <a:ext uri="{FF2B5EF4-FFF2-40B4-BE49-F238E27FC236}">
                    <a16:creationId xmlns:a16="http://schemas.microsoft.com/office/drawing/2014/main" id="{FF074350-9AD7-E133-736B-7C149C7F01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4627" y="5108766"/>
                <a:ext cx="3045065" cy="1430147"/>
              </a:xfrm>
              <a:prstGeom prst="rect">
                <a:avLst/>
              </a:prstGeom>
              <a:blipFill>
                <a:blip r:embed="rId4"/>
                <a:stretch>
                  <a:fillRect l="-8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E463D935-12D7-3FA4-A82C-C61B3CFA2589}"/>
                  </a:ext>
                </a:extLst>
              </p:cNvPr>
              <p:cNvSpPr txBox="1"/>
              <p:nvPr/>
            </p:nvSpPr>
            <p:spPr>
              <a:xfrm>
                <a:off x="4444055" y="5716722"/>
                <a:ext cx="3998975" cy="3742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=(3,3</m:t>
                    </m:r>
                    <m:sSup>
                      <m:sSupPr>
                        <m:ctrlP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zh-CN" altLang="en-US" i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</m:oMath>
                </a14:m>
                <a:r>
                  <a:rPr lang="zh-CN" altLang="en-US" dirty="0"/>
                  <a:t> 与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=(1,1</m:t>
                    </m:r>
                    <m:sSup>
                      <m:sSupPr>
                        <m:ctrlP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zh-CN" altLang="en-US" i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</m:oMath>
                </a14:m>
                <a:r>
                  <a:rPr lang="zh-CN" altLang="en-US" dirty="0"/>
                  <a:t>为支持向量</a:t>
                </a:r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E463D935-12D7-3FA4-A82C-C61B3CFA25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4055" y="5716722"/>
                <a:ext cx="3998975" cy="374270"/>
              </a:xfrm>
              <a:prstGeom prst="rect">
                <a:avLst/>
              </a:prstGeom>
              <a:blipFill>
                <a:blip r:embed="rId5"/>
                <a:stretch>
                  <a:fillRect l="-316" t="-10000" r="-316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09DB1ABC-B033-0E84-4172-937AF574F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80661DEE-55DF-9C4C-9E32-9432A9F8E9FC}" type="slidenum">
              <a:rPr lang="en-US" smtClean="0"/>
              <a:t>22</a:t>
            </a:fld>
            <a:endParaRPr lang="en-US" dirty="0"/>
          </a:p>
        </p:txBody>
      </p:sp>
      <p:sp>
        <p:nvSpPr>
          <p:cNvPr id="13" name="标题 1">
            <a:extLst>
              <a:ext uri="{FF2B5EF4-FFF2-40B4-BE49-F238E27FC236}">
                <a16:creationId xmlns:a16="http://schemas.microsoft.com/office/drawing/2014/main" id="{E427B912-A1AF-4A9A-9114-F8EE7AABF4C5}"/>
              </a:ext>
            </a:extLst>
          </p:cNvPr>
          <p:cNvSpPr txBox="1"/>
          <p:nvPr/>
        </p:nvSpPr>
        <p:spPr>
          <a:xfrm>
            <a:off x="235785" y="1646955"/>
            <a:ext cx="8416541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b="1" dirty="0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支持</a:t>
            </a:r>
            <a:r>
              <a:rPr lang="zh-CN" altLang="en-US" sz="3200" b="1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向量和间隔边界</a:t>
            </a:r>
            <a:endParaRPr lang="zh-CN" altLang="en-US" sz="3200" b="1" dirty="0">
              <a:solidFill>
                <a:schemeClr val="accent1">
                  <a:lumMod val="50000"/>
                </a:schemeClr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97792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19E5B9FC-646F-A110-A6F2-CB88E550A609}"/>
              </a:ext>
            </a:extLst>
          </p:cNvPr>
          <p:cNvSpPr txBox="1"/>
          <p:nvPr/>
        </p:nvSpPr>
        <p:spPr>
          <a:xfrm>
            <a:off x="235785" y="1638317"/>
            <a:ext cx="8416541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b="1" dirty="0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学习的对偶算法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内容占位符 2">
                <a:extLst>
                  <a:ext uri="{FF2B5EF4-FFF2-40B4-BE49-F238E27FC236}">
                    <a16:creationId xmlns:a16="http://schemas.microsoft.com/office/drawing/2014/main" id="{F8D4CDF5-7369-628E-18C7-4F51025E4F4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14795" y="2599348"/>
                <a:ext cx="8416541" cy="3112604"/>
              </a:xfrm>
            </p:spPr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zh-CN" altLang="en-US" sz="2200" dirty="0"/>
                  <a:t>在约束最优化问题中</a:t>
                </a:r>
                <a:r>
                  <a:rPr lang="en-US" altLang="zh-CN" sz="2200" dirty="0"/>
                  <a:t>, </a:t>
                </a:r>
                <a:r>
                  <a:rPr lang="zh-CN" altLang="en-US" sz="2200" dirty="0"/>
                  <a:t>常常利用</a:t>
                </a:r>
                <a:r>
                  <a:rPr lang="zh-CN" altLang="en-US" sz="2200" b="1" dirty="0">
                    <a:solidFill>
                      <a:srgbClr val="0070C0"/>
                    </a:solidFill>
                  </a:rPr>
                  <a:t>拉格朗日对偶性 </a:t>
                </a:r>
                <a:r>
                  <a:rPr lang="en-US" altLang="zh-CN" sz="2200" dirty="0"/>
                  <a:t>(Lagrange duality)</a:t>
                </a:r>
                <a:r>
                  <a:rPr lang="zh-CN" altLang="en-US" sz="2200" dirty="0"/>
                  <a:t>将</a:t>
                </a:r>
                <a:r>
                  <a:rPr lang="zh-CN" altLang="en-US" sz="2200" b="1" dirty="0">
                    <a:solidFill>
                      <a:srgbClr val="0070C0"/>
                    </a:solidFill>
                  </a:rPr>
                  <a:t>原始问题</a:t>
                </a:r>
                <a:r>
                  <a:rPr lang="zh-CN" altLang="en-US" sz="2200" dirty="0"/>
                  <a:t>转换为</a:t>
                </a:r>
                <a:r>
                  <a:rPr lang="zh-CN" altLang="en-US" sz="2200" b="1" dirty="0">
                    <a:solidFill>
                      <a:srgbClr val="0070C0"/>
                    </a:solidFill>
                  </a:rPr>
                  <a:t>对偶问题</a:t>
                </a:r>
                <a:r>
                  <a:rPr lang="en-US" altLang="zh-CN" sz="2200" dirty="0"/>
                  <a:t>, </a:t>
                </a:r>
                <a:r>
                  <a:rPr lang="zh-CN" altLang="en-US" sz="2200" dirty="0"/>
                  <a:t>通过解对偶问题得到原始问题的解</a:t>
                </a:r>
                <a:endParaRPr lang="en-US" altLang="zh-CN" sz="2200" dirty="0"/>
              </a:p>
              <a:p>
                <a:pPr>
                  <a:lnSpc>
                    <a:spcPct val="100000"/>
                  </a:lnSpc>
                </a:pPr>
                <a:endParaRPr lang="en-US" altLang="zh-CN" sz="2200" dirty="0"/>
              </a:p>
              <a:p>
                <a:pPr>
                  <a:lnSpc>
                    <a:spcPct val="100000"/>
                  </a:lnSpc>
                </a:pPr>
                <a:r>
                  <a:rPr lang="zh-CN" altLang="en-US" sz="2200" dirty="0"/>
                  <a:t>原始问题</a:t>
                </a:r>
                <a:endParaRPr lang="en-US" altLang="zh-CN" sz="2200" dirty="0"/>
              </a:p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zh-CN" altLang="en-US" sz="2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zh-CN" altLang="en-US" sz="2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sz="2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zh-CN" altLang="en-US" sz="2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),</m:t>
                    </m:r>
                    <m:sSub>
                      <m:sSubPr>
                        <m:ctrlPr>
                          <a:rPr lang="zh-CN" altLang="en-US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zh-CN" altLang="en-US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zh-CN" altLang="en-US" sz="2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sz="2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zh-CN" altLang="en-US" sz="2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),</m:t>
                    </m:r>
                    <m:sSub>
                      <m:sSubPr>
                        <m:ctrlPr>
                          <a:rPr lang="zh-CN" altLang="en-US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zh-CN" altLang="en-US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zh-CN" altLang="en-US" sz="2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sz="2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zh-CN" altLang="en-US" sz="2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200" dirty="0"/>
                  <a:t> 是定义在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en-US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20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zh-CN" altLang="en-US" sz="220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zh-CN" altLang="en-US" sz="2200" dirty="0"/>
                  <a:t>上的连续可微函数</a:t>
                </a:r>
                <a:endParaRPr lang="en-US" altLang="zh-CN" sz="2200" dirty="0"/>
              </a:p>
              <a:p>
                <a:pPr>
                  <a:lnSpc>
                    <a:spcPct val="100000"/>
                  </a:lnSpc>
                </a:pPr>
                <a:endParaRPr lang="en-US" altLang="zh-CN" sz="2200" dirty="0"/>
              </a:p>
            </p:txBody>
          </p:sp>
        </mc:Choice>
        <mc:Fallback xmlns="">
          <p:sp>
            <p:nvSpPr>
              <p:cNvPr id="6" name="内容占位符 2">
                <a:extLst>
                  <a:ext uri="{FF2B5EF4-FFF2-40B4-BE49-F238E27FC236}">
                    <a16:creationId xmlns:a16="http://schemas.microsoft.com/office/drawing/2014/main" id="{F8D4CDF5-7369-628E-18C7-4F51025E4F4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14795" y="2599348"/>
                <a:ext cx="8416541" cy="3112604"/>
              </a:xfrm>
              <a:blipFill>
                <a:blip r:embed="rId2"/>
                <a:stretch>
                  <a:fillRect l="-753" t="-122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ECC0264A-8DF5-2646-95F5-B46C5238E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80661DEE-55DF-9C4C-9E32-9432A9F8E9FC}" type="slidenum">
              <a:rPr lang="en-US" smtClean="0"/>
              <a:t>23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对象 6">
                <a:extLst>
                  <a:ext uri="{FF2B5EF4-FFF2-40B4-BE49-F238E27FC236}">
                    <a16:creationId xmlns:a16="http://schemas.microsoft.com/office/drawing/2014/main" id="{67766A56-499C-44BA-8AE5-427639798797}"/>
                  </a:ext>
                </a:extLst>
              </p:cNvPr>
              <p:cNvSpPr txBox="1"/>
              <p:nvPr/>
            </p:nvSpPr>
            <p:spPr>
              <a:xfrm>
                <a:off x="2005865" y="4590480"/>
                <a:ext cx="5343298" cy="1785144"/>
              </a:xfrm>
              <a:prstGeom prst="rect">
                <a:avLst/>
              </a:prstGeom>
            </p:spPr>
            <p:txBody>
              <a:bodyPr>
                <a:no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zh-CN" altLang="en-US" sz="22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zh-CN" altLang="en-US" sz="22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zh-CN" altLang="en-US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zh-CN" altLang="en-US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lim>
                      </m:limLow>
                      <m:r>
                        <m:rPr>
                          <m:nor/>
                        </m:rPr>
                        <a:rPr lang="zh-CN" altLang="en-US" sz="22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    </m:t>
                      </m:r>
                      <m:r>
                        <a:rPr lang="zh-CN" altLang="en-US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zh-CN" altLang="en-US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CN" altLang="en-US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  <m:oMath xmlns:m="http://schemas.openxmlformats.org/officeDocument/2006/math">
                      <m:r>
                        <m:rPr>
                          <m:sty m:val="p"/>
                        </m:rPr>
                        <a:rPr lang="zh-CN" altLang="en-US" sz="22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lang="zh-CN" altLang="en-US" sz="22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m:rPr>
                          <m:sty m:val="p"/>
                        </m:rPr>
                        <a:rPr lang="zh-CN" altLang="en-US" sz="22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zh-CN" altLang="en-US" sz="22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m:rPr>
                          <m:nor/>
                        </m:rPr>
                        <a:rPr lang="zh-CN" altLang="en-US" sz="22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    </m:t>
                      </m:r>
                      <m:r>
                        <a:rPr lang="en-US" altLang="zh-CN" sz="22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zh-CN" altLang="en-US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≤0,</m:t>
                      </m:r>
                      <m:r>
                        <m:rPr>
                          <m:nor/>
                        </m:rPr>
                        <a:rPr lang="zh-CN" altLang="en-US" sz="22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zh-CN" altLang="en-US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zh-CN" altLang="en-US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=1,2,⋯,</m:t>
                      </m:r>
                      <m:r>
                        <a:rPr lang="zh-CN" altLang="en-US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zh-CN" altLang="en-US" sz="22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          </m:t>
                      </m:r>
                      <m:sSub>
                        <m:sSubPr>
                          <m:ctrlP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zh-CN" altLang="en-US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CN" altLang="en-US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)=0,</m:t>
                      </m:r>
                      <m:r>
                        <m:rPr>
                          <m:nor/>
                        </m:rPr>
                        <a:rPr lang="zh-CN" altLang="en-US" sz="22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zh-CN" altLang="en-US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zh-CN" altLang="en-US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=1,2,⋯,</m:t>
                      </m:r>
                      <m:r>
                        <a:rPr lang="zh-CN" altLang="en-US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zh-CN" altLang="en-US" sz="2200" dirty="0"/>
              </a:p>
            </p:txBody>
          </p:sp>
        </mc:Choice>
        <mc:Fallback xmlns="">
          <p:sp>
            <p:nvSpPr>
              <p:cNvPr id="7" name="对象 6">
                <a:extLst>
                  <a:ext uri="{FF2B5EF4-FFF2-40B4-BE49-F238E27FC236}">
                    <a16:creationId xmlns:a16="http://schemas.microsoft.com/office/drawing/2014/main" id="{67766A56-499C-44BA-8AE5-4276397987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5865" y="4590480"/>
                <a:ext cx="5343298" cy="178514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51993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E88DDBEC-D018-B39C-C12F-F10D72A0E31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31595" y="2558597"/>
                <a:ext cx="8480810" cy="3999951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zh-CN" altLang="en-US" sz="2200" dirty="0"/>
                  <a:t>引进拉格朗日函数</a:t>
                </a:r>
                <a:r>
                  <a:rPr lang="en-US" altLang="zh-CN" sz="22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20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zh-CN" altLang="en-US" sz="220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zh-CN" altLang="en-US" sz="220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zh-CN" alt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20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zh-CN" altLang="en-US" sz="220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m:rPr>
                        <m:nor/>
                      </m:rPr>
                      <a:rPr lang="zh-CN" altLang="en-US" sz="2200" dirty="0"/>
                      <m:t>为乘子</m:t>
                    </m:r>
                    <m:r>
                      <m:rPr>
                        <m:nor/>
                      </m:rPr>
                      <a:rPr lang="en-US" altLang="zh-CN" sz="2200" b="0" i="0" dirty="0" smtClean="0"/>
                      <m:t>, </m:t>
                    </m:r>
                    <m:sSub>
                      <m:sSubPr>
                        <m:ctrlPr>
                          <a:rPr lang="zh-CN" alt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20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zh-CN" altLang="en-US" sz="220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zh-CN" altLang="en-US" sz="2200"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endParaRPr lang="en-US" altLang="zh-CN" sz="2200" dirty="0"/>
              </a:p>
              <a:p>
                <a:pPr lvl="1">
                  <a:lnSpc>
                    <a:spcPct val="110000"/>
                  </a:lnSpc>
                </a:pPr>
                <a:endParaRPr lang="en-US" altLang="zh-CN" sz="2200" dirty="0"/>
              </a:p>
              <a:p>
                <a:pPr marL="457200" lvl="1" indent="0">
                  <a:lnSpc>
                    <a:spcPct val="110000"/>
                  </a:lnSpc>
                  <a:buNone/>
                </a:pPr>
                <a:endParaRPr lang="en-US" altLang="zh-CN" sz="2200" dirty="0"/>
              </a:p>
              <a:p>
                <a:pPr>
                  <a:lnSpc>
                    <a:spcPct val="110000"/>
                  </a:lnSpc>
                </a:pPr>
                <a:r>
                  <a:rPr lang="zh-CN" altLang="en-US" sz="2200" dirty="0"/>
                  <a:t>考虑关于</a:t>
                </a:r>
                <a14:m>
                  <m:oMath xmlns:m="http://schemas.openxmlformats.org/officeDocument/2006/math">
                    <m:r>
                      <a:rPr lang="en-US" altLang="zh-CN" sz="22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zh-CN" altLang="en-US" sz="2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CN" altLang="en-US" sz="2200" dirty="0"/>
                  <a:t> 的函数</a:t>
                </a:r>
                <a:endParaRPr lang="en-US" altLang="zh-CN" sz="2200" dirty="0"/>
              </a:p>
              <a:p>
                <a:pPr marL="0" indent="0">
                  <a:lnSpc>
                    <a:spcPct val="110000"/>
                  </a:lnSpc>
                  <a:buNone/>
                </a:pPr>
                <a:r>
                  <a:rPr lang="zh-CN" altLang="en-US" sz="2200" b="1" dirty="0">
                    <a:solidFill>
                      <a:srgbClr val="0070C0"/>
                    </a:solidFill>
                  </a:rPr>
                  <a:t>    极小极大问题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zh-CN" altLang="en-US" sz="2200" b="1">
                        <a:solidFill>
                          <a:srgbClr val="0070C0"/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n-US" altLang="zh-CN" sz="2200" b="1" dirty="0">
                        <a:solidFill>
                          <a:srgbClr val="0070C0"/>
                        </a:solidFill>
                      </a:rPr>
                      <m:t>(</m:t>
                    </m:r>
                    <m:r>
                      <m:rPr>
                        <m:nor/>
                      </m:rPr>
                      <a:rPr lang="zh-CN" altLang="en-US" sz="2200" b="1" dirty="0">
                        <a:solidFill>
                          <a:srgbClr val="0070C0"/>
                        </a:solidFill>
                      </a:rPr>
                      <m:t>无约束</m:t>
                    </m:r>
                    <m:r>
                      <m:rPr>
                        <m:nor/>
                      </m:rPr>
                      <a:rPr lang="en-US" altLang="zh-CN" sz="2200" b="1" dirty="0">
                        <a:solidFill>
                          <a:srgbClr val="0070C0"/>
                        </a:solidFill>
                      </a:rPr>
                      <m:t>)</m:t>
                    </m:r>
                  </m:oMath>
                </a14:m>
                <a:endParaRPr lang="en-US" altLang="zh-CN" sz="2200" b="1" dirty="0">
                  <a:solidFill>
                    <a:srgbClr val="0070C0"/>
                  </a:solidFill>
                </a:endParaRPr>
              </a:p>
              <a:p>
                <a:pPr marL="0" indent="0">
                  <a:lnSpc>
                    <a:spcPct val="110000"/>
                  </a:lnSpc>
                  <a:buNone/>
                </a:pPr>
                <a:endParaRPr lang="en-US" altLang="zh-CN" sz="2200" dirty="0"/>
              </a:p>
              <a:p>
                <a:pPr marL="0" indent="0">
                  <a:lnSpc>
                    <a:spcPct val="110000"/>
                  </a:lnSpc>
                  <a:buNone/>
                </a:pPr>
                <a:r>
                  <a:rPr lang="zh-CN" altLang="en-US" sz="2200" dirty="0"/>
                  <a:t>    为</a:t>
                </a:r>
                <a:r>
                  <a:rPr lang="zh-CN" altLang="en-US" sz="2200" b="1" dirty="0">
                    <a:solidFill>
                      <a:srgbClr val="0070C0"/>
                    </a:solidFill>
                  </a:rPr>
                  <a:t>原始问题 </a:t>
                </a:r>
                <a:r>
                  <a:rPr lang="en-US" altLang="zh-CN" sz="2200" b="1" dirty="0">
                    <a:solidFill>
                      <a:srgbClr val="0070C0"/>
                    </a:solidFill>
                  </a:rPr>
                  <a:t>(</a:t>
                </a:r>
                <a:r>
                  <a:rPr lang="zh-CN" altLang="en-US" sz="2200" b="1" dirty="0">
                    <a:solidFill>
                      <a:srgbClr val="0070C0"/>
                    </a:solidFill>
                  </a:rPr>
                  <a:t>有约束</a:t>
                </a:r>
                <a:r>
                  <a:rPr lang="en-US" altLang="zh-CN" sz="2200" b="1" dirty="0">
                    <a:solidFill>
                      <a:srgbClr val="0070C0"/>
                    </a:solidFill>
                  </a:rPr>
                  <a:t>)</a:t>
                </a:r>
                <a:r>
                  <a:rPr lang="zh-CN" altLang="en-US" sz="2200" b="1" dirty="0">
                    <a:solidFill>
                      <a:srgbClr val="0070C0"/>
                    </a:solidFill>
                  </a:rPr>
                  <a:t> </a:t>
                </a:r>
                <a:r>
                  <a:rPr lang="zh-CN" altLang="en-US" sz="2200" dirty="0"/>
                  <a:t>的</a:t>
                </a:r>
                <a:r>
                  <a:rPr lang="zh-CN" altLang="en-US" sz="2200" b="1" dirty="0">
                    <a:solidFill>
                      <a:srgbClr val="0070C0"/>
                    </a:solidFill>
                  </a:rPr>
                  <a:t>等价问题 </a:t>
                </a:r>
                <a:r>
                  <a:rPr lang="en-US" altLang="zh-CN" sz="2200" dirty="0"/>
                  <a:t>(</a:t>
                </a:r>
                <a:r>
                  <a:rPr lang="zh-CN" altLang="en-US" sz="2200" dirty="0"/>
                  <a:t>*</a:t>
                </a:r>
                <a:r>
                  <a:rPr lang="en-US" altLang="zh-CN" sz="2200" dirty="0"/>
                  <a:t>Why?) </a:t>
                </a:r>
              </a:p>
              <a:p>
                <a:pPr marL="0" indent="0">
                  <a:lnSpc>
                    <a:spcPct val="110000"/>
                  </a:lnSpc>
                  <a:buNone/>
                </a:pPr>
                <a:r>
                  <a:rPr lang="zh-CN" altLang="en-US" sz="2200" dirty="0"/>
                  <a:t>    其最优解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en-US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zh-CN" altLang="en-US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zh-CN" altLang="en-US" sz="2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limLow>
                      <m:limLowPr>
                        <m:ctrlPr>
                          <a:rPr lang="zh-CN" altLang="en-US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zh-CN" altLang="en-US" sz="22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min</m:t>
                        </m:r>
                      </m:e>
                      <m:lim>
                        <m:r>
                          <a:rPr lang="zh-CN" altLang="en-US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lim>
                    </m:limLow>
                    <m:r>
                      <a:rPr lang="en-US" altLang="zh-CN" sz="2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zh-CN" altLang="en-US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zh-CN" altLang="en-US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  <m:r>
                      <a:rPr lang="zh-CN" altLang="en-US" sz="2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sz="2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zh-CN" altLang="en-US" sz="22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200" dirty="0"/>
                  <a:t>为原始问题 </a:t>
                </a:r>
                <a:r>
                  <a:rPr lang="en-US" altLang="zh-CN" sz="2200" dirty="0"/>
                  <a:t>(</a:t>
                </a:r>
                <a:r>
                  <a:rPr lang="zh-CN" altLang="en-US" sz="2200" dirty="0"/>
                  <a:t>有约束</a:t>
                </a:r>
                <a:r>
                  <a:rPr lang="en-US" altLang="zh-CN" sz="2200" dirty="0"/>
                  <a:t>)</a:t>
                </a:r>
                <a:r>
                  <a:rPr lang="zh-CN" altLang="en-US" sz="2200" dirty="0"/>
                  <a:t> 的最优解</a:t>
                </a:r>
                <a:endParaRPr lang="en-US" altLang="zh-CN" sz="2200" dirty="0"/>
              </a:p>
              <a:p>
                <a:pPr>
                  <a:lnSpc>
                    <a:spcPct val="110000"/>
                  </a:lnSpc>
                </a:pPr>
                <a:endParaRPr lang="zh-CN" altLang="en-US" sz="2200" dirty="0"/>
              </a:p>
            </p:txBody>
          </p:sp>
        </mc:Choice>
        <mc:Fallback xmlns="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E88DDBEC-D018-B39C-C12F-F10D72A0E3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1595" y="2558597"/>
                <a:ext cx="8480810" cy="3999951"/>
              </a:xfrm>
              <a:blipFill>
                <a:blip r:embed="rId2"/>
                <a:stretch>
                  <a:fillRect l="-746" t="-3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对象 13">
            <a:extLst>
              <a:ext uri="{FF2B5EF4-FFF2-40B4-BE49-F238E27FC236}">
                <a16:creationId xmlns:a16="http://schemas.microsoft.com/office/drawing/2014/main" id="{D4AEEC40-38CE-1857-D8B2-329070B3C2BB}"/>
              </a:ext>
            </a:extLst>
          </p:cNvPr>
          <p:cNvSpPr txBox="1"/>
          <p:nvPr/>
        </p:nvSpPr>
        <p:spPr>
          <a:xfrm>
            <a:off x="2835510" y="1509957"/>
            <a:ext cx="2046287" cy="449186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15" name="对象 14">
            <a:extLst>
              <a:ext uri="{FF2B5EF4-FFF2-40B4-BE49-F238E27FC236}">
                <a16:creationId xmlns:a16="http://schemas.microsoft.com/office/drawing/2014/main" id="{F1438504-D95A-8FBA-7A20-F81FA81D4736}"/>
              </a:ext>
            </a:extLst>
          </p:cNvPr>
          <p:cNvSpPr txBox="1"/>
          <p:nvPr/>
        </p:nvSpPr>
        <p:spPr>
          <a:xfrm>
            <a:off x="4474480" y="1832063"/>
            <a:ext cx="380773" cy="356975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endParaRPr lang="zh-CN" altLang="en-US" dirty="0"/>
          </a:p>
        </p:txBody>
      </p:sp>
      <p:sp>
        <p:nvSpPr>
          <p:cNvPr id="16" name="对象 15">
            <a:extLst>
              <a:ext uri="{FF2B5EF4-FFF2-40B4-BE49-F238E27FC236}">
                <a16:creationId xmlns:a16="http://schemas.microsoft.com/office/drawing/2014/main" id="{7872AE5D-E413-BF4E-B7CE-502E2049BAA1}"/>
              </a:ext>
            </a:extLst>
          </p:cNvPr>
          <p:cNvSpPr txBox="1"/>
          <p:nvPr/>
        </p:nvSpPr>
        <p:spPr>
          <a:xfrm>
            <a:off x="6194772" y="1959581"/>
            <a:ext cx="2552700" cy="500063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对象 16">
                <a:extLst>
                  <a:ext uri="{FF2B5EF4-FFF2-40B4-BE49-F238E27FC236}">
                    <a16:creationId xmlns:a16="http://schemas.microsoft.com/office/drawing/2014/main" id="{AF2D2943-F26F-C4A2-7093-849205C6BF85}"/>
                  </a:ext>
                </a:extLst>
              </p:cNvPr>
              <p:cNvSpPr txBox="1"/>
              <p:nvPr/>
            </p:nvSpPr>
            <p:spPr>
              <a:xfrm>
                <a:off x="1906561" y="2953753"/>
                <a:ext cx="6327106" cy="1004621"/>
              </a:xfrm>
              <a:prstGeom prst="rect">
                <a:avLst/>
              </a:prstGeom>
            </p:spPr>
            <p:txBody>
              <a:bodyPr>
                <a:normAutofit fontScale="925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zh-CN" altLang="en-US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CN" altLang="en-US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zh-CN" altLang="en-US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zh-CN" altLang="en-US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zh-CN" altLang="en-US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zh-CN" altLang="en-US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zh-CN" altLang="en-US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zh-CN" altLang="en-US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CN" altLang="en-US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)+</m:t>
                      </m:r>
                      <m:nary>
                        <m:naryPr>
                          <m:chr m:val="∑"/>
                          <m:ctrlP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b>
                            <m:sSubPr>
                              <m:ctrlPr>
                                <a:rPr lang="zh-CN" altLang="en-US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zh-CN" altLang="en-US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sSub>
                        <m:sSubPr>
                          <m:ctrlP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zh-CN" altLang="en-US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CN" altLang="en-US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)+</m:t>
                      </m:r>
                      <m:nary>
                        <m:naryPr>
                          <m:chr m:val="∑"/>
                          <m:ctrlP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  <m:e>
                          <m:sSub>
                            <m:sSubPr>
                              <m:ctrlPr>
                                <a:rPr lang="zh-CN" altLang="en-US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zh-CN" altLang="en-US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zh-CN" altLang="en-US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zh-CN" altLang="en-US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zh-CN" altLang="en-US" sz="2200" dirty="0"/>
              </a:p>
            </p:txBody>
          </p:sp>
        </mc:Choice>
        <mc:Fallback xmlns="">
          <p:sp>
            <p:nvSpPr>
              <p:cNvPr id="17" name="对象 16">
                <a:extLst>
                  <a:ext uri="{FF2B5EF4-FFF2-40B4-BE49-F238E27FC236}">
                    <a16:creationId xmlns:a16="http://schemas.microsoft.com/office/drawing/2014/main" id="{AF2D2943-F26F-C4A2-7093-849205C6BF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6561" y="2953753"/>
                <a:ext cx="6327106" cy="1004621"/>
              </a:xfrm>
              <a:prstGeom prst="rect">
                <a:avLst/>
              </a:prstGeom>
              <a:blipFill>
                <a:blip r:embed="rId3"/>
                <a:stretch>
                  <a:fillRect t="-93750" b="-1412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对象 17">
                <a:extLst>
                  <a:ext uri="{FF2B5EF4-FFF2-40B4-BE49-F238E27FC236}">
                    <a16:creationId xmlns:a16="http://schemas.microsoft.com/office/drawing/2014/main" id="{F42A3829-BB7E-8796-0412-F5D635788D00}"/>
                  </a:ext>
                </a:extLst>
              </p:cNvPr>
              <p:cNvSpPr txBox="1"/>
              <p:nvPr/>
            </p:nvSpPr>
            <p:spPr>
              <a:xfrm>
                <a:off x="3095813" y="3975026"/>
                <a:ext cx="3760273" cy="578415"/>
              </a:xfrm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zh-CN" altLang="en-US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CN" altLang="en-US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limLow>
                        <m:limLowPr>
                          <m:ctrlP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zh-CN" altLang="en-US" sz="22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max</m:t>
                          </m:r>
                        </m:e>
                        <m:lim>
                          <m: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:</m:t>
                          </m:r>
                          <m:sSub>
                            <m:sSubPr>
                              <m:ctrlPr>
                                <a:rPr lang="zh-CN" altLang="en-US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zh-CN" altLang="en-US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≥0</m:t>
                          </m:r>
                        </m:lim>
                      </m:limLow>
                      <m:r>
                        <a:rPr lang="zh-CN" altLang="en-US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zh-CN" altLang="en-US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CN" altLang="en-US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zh-CN" altLang="en-US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zh-CN" altLang="en-US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zh-CN" altLang="en-US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zh-CN" altLang="en-US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200" dirty="0"/>
              </a:p>
            </p:txBody>
          </p:sp>
        </mc:Choice>
        <mc:Fallback xmlns="">
          <p:sp>
            <p:nvSpPr>
              <p:cNvPr id="18" name="对象 17">
                <a:extLst>
                  <a:ext uri="{FF2B5EF4-FFF2-40B4-BE49-F238E27FC236}">
                    <a16:creationId xmlns:a16="http://schemas.microsoft.com/office/drawing/2014/main" id="{F42A3829-BB7E-8796-0412-F5D635788D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5813" y="3975026"/>
                <a:ext cx="3760273" cy="578415"/>
              </a:xfrm>
              <a:prstGeom prst="rect">
                <a:avLst/>
              </a:prstGeom>
              <a:blipFill>
                <a:blip r:embed="rId4"/>
                <a:stretch>
                  <a:fillRect b="-63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62FE3CE8-0656-BFF4-DAE0-B37A331507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80661DEE-55DF-9C4C-9E32-9432A9F8E9FC}" type="slidenum">
              <a:rPr lang="en-US" smtClean="0"/>
              <a:t>24</a:t>
            </a:fld>
            <a:endParaRPr lang="en-US" dirty="0"/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F48AA0FE-2A0A-4843-BD13-121F31F3043C}"/>
              </a:ext>
            </a:extLst>
          </p:cNvPr>
          <p:cNvSpPr txBox="1"/>
          <p:nvPr/>
        </p:nvSpPr>
        <p:spPr>
          <a:xfrm>
            <a:off x="235785" y="1638317"/>
            <a:ext cx="8416541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b="1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学习的对偶算法</a:t>
            </a:r>
            <a:endParaRPr lang="zh-CN" altLang="en-US" sz="3200" b="1" dirty="0">
              <a:solidFill>
                <a:schemeClr val="accent1">
                  <a:lumMod val="50000"/>
                </a:schemeClr>
              </a:solidFill>
              <a:latin typeface="+mn-ea"/>
              <a:ea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对象 11">
                <a:extLst>
                  <a:ext uri="{FF2B5EF4-FFF2-40B4-BE49-F238E27FC236}">
                    <a16:creationId xmlns:a16="http://schemas.microsoft.com/office/drawing/2014/main" id="{4C553AAA-039C-4760-8F00-74084E8F595E}"/>
                  </a:ext>
                </a:extLst>
              </p:cNvPr>
              <p:cNvSpPr txBox="1"/>
              <p:nvPr/>
            </p:nvSpPr>
            <p:spPr>
              <a:xfrm>
                <a:off x="1854443" y="4937580"/>
                <a:ext cx="5077907" cy="508989"/>
              </a:xfrm>
              <a:prstGeom prst="rect">
                <a:avLst/>
              </a:prstGeom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zh-CN" altLang="en-US" sz="22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zh-CN" altLang="en-US" sz="22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lim>
                      </m:limLow>
                      <m:sSub>
                        <m:sSubPr>
                          <m:ctrlP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zh-CN" altLang="en-US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CN" altLang="en-US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limLow>
                        <m:limLowPr>
                          <m:ctrlP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zh-CN" altLang="en-US" sz="22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lim>
                      </m:limLow>
                      <m:limLow>
                        <m:limLowPr>
                          <m:ctrlP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zh-CN" altLang="en-US" sz="22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max</m:t>
                          </m:r>
                        </m:e>
                        <m:lim>
                          <m: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:</m:t>
                          </m:r>
                          <m:sSub>
                            <m:sSubPr>
                              <m:ctrlPr>
                                <a:rPr lang="zh-CN" altLang="en-US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zh-CN" altLang="en-US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≥0</m:t>
                          </m:r>
                        </m:lim>
                      </m:limLow>
                      <m:r>
                        <a:rPr lang="zh-CN" altLang="en-US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zh-CN" altLang="en-US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CN" altLang="en-US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zh-CN" altLang="en-US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zh-CN" altLang="en-US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zh-CN" altLang="en-US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zh-CN" altLang="en-US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200" dirty="0"/>
              </a:p>
            </p:txBody>
          </p:sp>
        </mc:Choice>
        <mc:Fallback xmlns="">
          <p:sp>
            <p:nvSpPr>
              <p:cNvPr id="13" name="对象 11">
                <a:extLst>
                  <a:ext uri="{FF2B5EF4-FFF2-40B4-BE49-F238E27FC236}">
                    <a16:creationId xmlns:a16="http://schemas.microsoft.com/office/drawing/2014/main" id="{4C553AAA-039C-4760-8F00-74084E8F59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4443" y="4937580"/>
                <a:ext cx="5077907" cy="508989"/>
              </a:xfrm>
              <a:prstGeom prst="rect">
                <a:avLst/>
              </a:prstGeom>
              <a:blipFill>
                <a:blip r:embed="rId5"/>
                <a:stretch>
                  <a:fillRect b="-219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8473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D81A47B9-F185-C5D8-8E2B-97BC8FDBE1E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59532" y="2764799"/>
                <a:ext cx="8424936" cy="3393463"/>
              </a:xfrm>
            </p:spPr>
            <p:txBody>
              <a:bodyPr>
                <a:normAutofit lnSpcReduction="10000"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zh-CN" altLang="en-US" sz="2200" dirty="0"/>
                  <a:t>对偶问题</a:t>
                </a:r>
                <a:endParaRPr lang="en-US" altLang="zh-CN" sz="2200" dirty="0"/>
              </a:p>
              <a:p>
                <a:pPr>
                  <a:lnSpc>
                    <a:spcPct val="100000"/>
                  </a:lnSpc>
                </a:pPr>
                <a:r>
                  <a:rPr lang="zh-CN" altLang="en-US" sz="2200" dirty="0"/>
                  <a:t>定义</a:t>
                </a:r>
                <a:r>
                  <a:rPr lang="en-US" altLang="zh-CN" sz="2200" dirty="0"/>
                  <a:t>: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zh-CN" altLang="en-US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r>
                      <a:rPr lang="zh-CN" altLang="en-US" sz="2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sz="2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zh-CN" altLang="en-US" sz="2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zh-CN" altLang="en-US" sz="2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𝛽</m:t>
                    </m:r>
                    <m:r>
                      <a:rPr lang="zh-CN" altLang="en-US" sz="2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)=</m:t>
                    </m:r>
                    <m:limLow>
                      <m:limLowPr>
                        <m:ctrlPr>
                          <a:rPr lang="zh-CN" altLang="en-US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zh-CN" altLang="en-US" sz="22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min</m:t>
                        </m:r>
                      </m:e>
                      <m:lim>
                        <m:r>
                          <a:rPr lang="zh-CN" altLang="en-US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lim>
                    </m:limLow>
                    <m:r>
                      <a:rPr lang="en-US" altLang="zh-CN" sz="2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zh-CN" altLang="en-US" sz="2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𝐿</m:t>
                    </m:r>
                    <m:r>
                      <a:rPr lang="zh-CN" altLang="en-US" sz="2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sz="2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zh-CN" altLang="en-US" sz="2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zh-CN" altLang="en-US" sz="2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zh-CN" altLang="en-US" sz="2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zh-CN" altLang="en-US" sz="2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𝛽</m:t>
                    </m:r>
                    <m:r>
                      <a:rPr lang="zh-CN" altLang="en-US" sz="2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2200" dirty="0"/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zh-CN" altLang="en-US" sz="2200" dirty="0"/>
                  <a:t>    </a:t>
                </a:r>
                <a:r>
                  <a:rPr lang="zh-CN" altLang="en-US" sz="2200" b="1" dirty="0">
                    <a:solidFill>
                      <a:srgbClr val="0070C0"/>
                    </a:solidFill>
                  </a:rPr>
                  <a:t>极大极小问题</a:t>
                </a:r>
                <a:r>
                  <a:rPr lang="en-US" altLang="zh-CN" sz="2200" dirty="0"/>
                  <a:t>:</a:t>
                </a:r>
                <a:r>
                  <a:rPr lang="zh-CN" altLang="en-US" sz="2200" dirty="0">
                    <a:solidFill>
                      <a:srgbClr val="000000"/>
                    </a:solidFill>
                  </a:rPr>
                  <a:t> </a:t>
                </a:r>
                <a:endParaRPr lang="en-US" altLang="zh-CN" sz="2200" dirty="0">
                  <a:solidFill>
                    <a:srgbClr val="000000"/>
                  </a:solidFill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zh-CN" altLang="en-US" sz="22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max</m:t>
                          </m:r>
                        </m:e>
                        <m:lim>
                          <m: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:</m:t>
                          </m:r>
                          <m:sSub>
                            <m:sSubPr>
                              <m:ctrlPr>
                                <a:rPr lang="zh-CN" altLang="en-US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zh-CN" altLang="en-US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≥0</m:t>
                          </m:r>
                        </m:lim>
                      </m:limLow>
                      <m:sSub>
                        <m:sSubPr>
                          <m:ctrlP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d>
                        <m:dPr>
                          <m:ctrlP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</m:d>
                      <m:r>
                        <a:rPr lang="zh-CN" altLang="en-US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zh-CN" altLang="en-US" sz="22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max</m:t>
                          </m:r>
                        </m:e>
                        <m:lim>
                          <m: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:</m:t>
                          </m:r>
                          <m:sSub>
                            <m:sSubPr>
                              <m:ctrlPr>
                                <a:rPr lang="zh-CN" altLang="en-US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zh-CN" altLang="en-US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≥0</m:t>
                          </m:r>
                        </m:lim>
                      </m:limLow>
                      <m:limLow>
                        <m:limLowPr>
                          <m:ctrlP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zh-CN" altLang="en-US" sz="22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lim>
                      </m:limLow>
                      <m:r>
                        <a:rPr lang="en-US" altLang="zh-CN" sz="22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zh-CN" altLang="en-US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zh-CN" altLang="en-US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CN" altLang="en-US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zh-CN" altLang="en-US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zh-CN" altLang="en-US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zh-CN" altLang="en-US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zh-CN" altLang="en-US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2200" dirty="0"/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altLang="zh-CN" sz="2200" dirty="0"/>
                  <a:t>    </a:t>
                </a:r>
                <a:r>
                  <a:rPr lang="zh-CN" altLang="en-US" sz="2200" dirty="0"/>
                  <a:t>为</a:t>
                </a:r>
                <a:r>
                  <a:rPr lang="zh-CN" altLang="en-US" sz="2200" b="1" dirty="0">
                    <a:solidFill>
                      <a:srgbClr val="0070C0"/>
                    </a:solidFill>
                  </a:rPr>
                  <a:t>原始问题</a:t>
                </a:r>
                <a:r>
                  <a:rPr lang="zh-CN" altLang="en-US" sz="2200" dirty="0"/>
                  <a:t>的</a:t>
                </a:r>
                <a:r>
                  <a:rPr lang="zh-CN" altLang="en-US" sz="2200" b="1" dirty="0">
                    <a:solidFill>
                      <a:srgbClr val="0070C0"/>
                    </a:solidFill>
                  </a:rPr>
                  <a:t>对偶问题</a:t>
                </a:r>
                <a:endParaRPr lang="en-US" altLang="zh-CN" sz="2200" b="1" dirty="0">
                  <a:solidFill>
                    <a:srgbClr val="0070C0"/>
                  </a:solidFill>
                </a:endParaRPr>
              </a:p>
              <a:p>
                <a:pPr>
                  <a:lnSpc>
                    <a:spcPct val="100000"/>
                  </a:lnSpc>
                </a:pPr>
                <a:endParaRPr lang="en-US" altLang="zh-CN" sz="2200" dirty="0"/>
              </a:p>
              <a:p>
                <a:pPr>
                  <a:lnSpc>
                    <a:spcPct val="100000"/>
                  </a:lnSpc>
                </a:pPr>
                <a:r>
                  <a:rPr lang="zh-CN" altLang="en-US" sz="2200" dirty="0"/>
                  <a:t>对偶问题的最优解</a:t>
                </a:r>
                <a:r>
                  <a:rPr lang="en-US" altLang="zh-CN" sz="2200" dirty="0"/>
                  <a:t>: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en-US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p>
                        <m:r>
                          <a:rPr lang="zh-CN" altLang="en-US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zh-CN" altLang="en-US" sz="2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limLow>
                      <m:limLowPr>
                        <m:ctrlPr>
                          <a:rPr lang="zh-CN" altLang="en-US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zh-CN" altLang="en-US" sz="22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max</m:t>
                        </m:r>
                      </m:e>
                      <m:lim>
                        <m:r>
                          <a:rPr lang="zh-CN" altLang="en-US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zh-CN" altLang="en-US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CN" altLang="en-US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  <m:r>
                          <a:rPr lang="zh-CN" altLang="en-US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:</m:t>
                        </m:r>
                        <m:sSub>
                          <m:sSubPr>
                            <m:ctrlPr>
                              <a:rPr lang="zh-CN" altLang="en-US" sz="2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zh-CN" altLang="en-US" sz="2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zh-CN" altLang="en-US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≥0</m:t>
                        </m:r>
                      </m:lim>
                    </m:limLow>
                    <m:sSub>
                      <m:sSubPr>
                        <m:ctrlPr>
                          <a:rPr lang="zh-CN" altLang="en-US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zh-CN" altLang="en-US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r>
                      <a:rPr lang="zh-CN" altLang="en-US" sz="2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sz="2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zh-CN" altLang="en-US" sz="2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zh-CN" altLang="en-US" sz="2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𝛽</m:t>
                    </m:r>
                    <m:r>
                      <a:rPr lang="zh-CN" altLang="en-US" sz="2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sz="2200" dirty="0"/>
              </a:p>
              <a:p>
                <a:pPr>
                  <a:lnSpc>
                    <a:spcPct val="100000"/>
                  </a:lnSpc>
                </a:pPr>
                <a:endParaRPr lang="en-US" altLang="zh-CN" sz="2200" dirty="0"/>
              </a:p>
              <a:p>
                <a:pPr>
                  <a:lnSpc>
                    <a:spcPct val="100000"/>
                  </a:lnSpc>
                </a:pPr>
                <a:endParaRPr lang="en-US" altLang="zh-CN" sz="2200" dirty="0"/>
              </a:p>
              <a:p>
                <a:pPr marL="342900" lvl="1" indent="-342900">
                  <a:lnSpc>
                    <a:spcPct val="100000"/>
                  </a:lnSpc>
                  <a:buClr>
                    <a:schemeClr val="accent3"/>
                  </a:buClr>
                  <a:buSzPct val="95000"/>
                </a:pPr>
                <a:endParaRPr lang="en-US" altLang="zh-CN" sz="2200" dirty="0"/>
              </a:p>
              <a:p>
                <a:pPr marL="342900" lvl="1" indent="-342900">
                  <a:lnSpc>
                    <a:spcPct val="100000"/>
                  </a:lnSpc>
                  <a:buClr>
                    <a:schemeClr val="accent3"/>
                  </a:buClr>
                  <a:buSzPct val="95000"/>
                </a:pPr>
                <a:endParaRPr lang="en-US" altLang="zh-CN" sz="2200" dirty="0"/>
              </a:p>
              <a:p>
                <a:pPr marL="274320" lvl="1" indent="-274320">
                  <a:lnSpc>
                    <a:spcPct val="100000"/>
                  </a:lnSpc>
                  <a:buClr>
                    <a:schemeClr val="accent3"/>
                  </a:buClr>
                  <a:buSzPct val="95000"/>
                </a:pPr>
                <a:endParaRPr lang="en-US" altLang="zh-CN" sz="2200" dirty="0"/>
              </a:p>
            </p:txBody>
          </p:sp>
        </mc:Choice>
        <mc:Fallback xmlns="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D81A47B9-F185-C5D8-8E2B-97BC8FDBE1E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59532" y="2764799"/>
                <a:ext cx="8424936" cy="3393463"/>
              </a:xfrm>
              <a:blipFill>
                <a:blip r:embed="rId2"/>
                <a:stretch>
                  <a:fillRect l="-904" t="-22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对象 10">
            <a:extLst>
              <a:ext uri="{FF2B5EF4-FFF2-40B4-BE49-F238E27FC236}">
                <a16:creationId xmlns:a16="http://schemas.microsoft.com/office/drawing/2014/main" id="{5B6ED020-D8C5-0370-94D4-1BFF20D98954}"/>
              </a:ext>
            </a:extLst>
          </p:cNvPr>
          <p:cNvSpPr txBox="1"/>
          <p:nvPr/>
        </p:nvSpPr>
        <p:spPr>
          <a:xfrm>
            <a:off x="2654582" y="2168391"/>
            <a:ext cx="3578946" cy="808827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zh-CN" altLang="en-US" sz="2200" dirty="0"/>
          </a:p>
        </p:txBody>
      </p:sp>
      <p:sp>
        <p:nvSpPr>
          <p:cNvPr id="13" name="对象 12">
            <a:extLst>
              <a:ext uri="{FF2B5EF4-FFF2-40B4-BE49-F238E27FC236}">
                <a16:creationId xmlns:a16="http://schemas.microsoft.com/office/drawing/2014/main" id="{B18D3CE0-0E7D-7067-BACE-07C075D48D12}"/>
              </a:ext>
            </a:extLst>
          </p:cNvPr>
          <p:cNvSpPr txBox="1"/>
          <p:nvPr/>
        </p:nvSpPr>
        <p:spPr>
          <a:xfrm>
            <a:off x="3634950" y="4536722"/>
            <a:ext cx="5149518" cy="1152877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zh-CN" altLang="en-US" sz="2200" dirty="0"/>
          </a:p>
        </p:txBody>
      </p:sp>
      <p:sp>
        <p:nvSpPr>
          <p:cNvPr id="14" name="对象 13">
            <a:extLst>
              <a:ext uri="{FF2B5EF4-FFF2-40B4-BE49-F238E27FC236}">
                <a16:creationId xmlns:a16="http://schemas.microsoft.com/office/drawing/2014/main" id="{831E673E-6DC8-CC47-2BD9-CA68C29B2842}"/>
              </a:ext>
            </a:extLst>
          </p:cNvPr>
          <p:cNvSpPr txBox="1"/>
          <p:nvPr/>
        </p:nvSpPr>
        <p:spPr>
          <a:xfrm>
            <a:off x="3634949" y="4992074"/>
            <a:ext cx="4722987" cy="437676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zh-CN" altLang="en-US" sz="2200" dirty="0"/>
          </a:p>
        </p:txBody>
      </p:sp>
      <p:sp>
        <p:nvSpPr>
          <p:cNvPr id="15" name="对象 14">
            <a:extLst>
              <a:ext uri="{FF2B5EF4-FFF2-40B4-BE49-F238E27FC236}">
                <a16:creationId xmlns:a16="http://schemas.microsoft.com/office/drawing/2014/main" id="{309669A6-1365-1181-F500-433E7EA924FC}"/>
              </a:ext>
            </a:extLst>
          </p:cNvPr>
          <p:cNvSpPr txBox="1"/>
          <p:nvPr/>
        </p:nvSpPr>
        <p:spPr>
          <a:xfrm>
            <a:off x="2868465" y="6158263"/>
            <a:ext cx="4307703" cy="644873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zh-CN" altLang="en-US" sz="2200" dirty="0"/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AA256F7C-1352-0137-362E-95100AC7B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80661DEE-55DF-9C4C-9E32-9432A9F8E9FC}" type="slidenum">
              <a:rPr lang="en-US" smtClean="0"/>
              <a:t>25</a:t>
            </a:fld>
            <a:endParaRPr lang="en-US" dirty="0"/>
          </a:p>
        </p:txBody>
      </p:sp>
      <p:sp>
        <p:nvSpPr>
          <p:cNvPr id="10" name="标题 1">
            <a:extLst>
              <a:ext uri="{FF2B5EF4-FFF2-40B4-BE49-F238E27FC236}">
                <a16:creationId xmlns:a16="http://schemas.microsoft.com/office/drawing/2014/main" id="{3B416B46-33E9-46C6-87B2-A360335C585B}"/>
              </a:ext>
            </a:extLst>
          </p:cNvPr>
          <p:cNvSpPr txBox="1"/>
          <p:nvPr/>
        </p:nvSpPr>
        <p:spPr>
          <a:xfrm>
            <a:off x="235785" y="1638317"/>
            <a:ext cx="8416541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b="1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学习的对偶算法</a:t>
            </a:r>
            <a:endParaRPr lang="zh-CN" altLang="en-US" sz="3200" b="1" dirty="0">
              <a:solidFill>
                <a:schemeClr val="accent1">
                  <a:lumMod val="50000"/>
                </a:schemeClr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87703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F9FEF5F0-93E0-D6AD-40B1-414EC25563E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81598" y="2567622"/>
                <a:ext cx="8270728" cy="3644202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00000"/>
                  </a:lnSpc>
                  <a:buNone/>
                </a:pPr>
                <a:r>
                  <a:rPr lang="zh-CN" altLang="en-US" sz="2400" b="1" dirty="0">
                    <a:solidFill>
                      <a:srgbClr val="C00000"/>
                    </a:solidFill>
                  </a:rPr>
                  <a:t>定理 </a:t>
                </a:r>
                <a:r>
                  <a:rPr lang="en-US" altLang="zh-CN" sz="2400" b="1" dirty="0">
                    <a:solidFill>
                      <a:srgbClr val="C00000"/>
                    </a:solidFill>
                  </a:rPr>
                  <a:t>(</a:t>
                </a:r>
                <a:r>
                  <a:rPr lang="zh-CN" altLang="en-US" sz="2400" b="1" dirty="0">
                    <a:solidFill>
                      <a:srgbClr val="C00000"/>
                    </a:solidFill>
                  </a:rPr>
                  <a:t>弱对偶性</a:t>
                </a:r>
                <a:r>
                  <a:rPr lang="en-US" altLang="zh-CN" sz="2400" b="1" dirty="0">
                    <a:solidFill>
                      <a:srgbClr val="C00000"/>
                    </a:solidFill>
                  </a:rPr>
                  <a:t>)</a:t>
                </a:r>
                <a:endParaRPr lang="en-US" altLang="zh-CN" sz="2400" dirty="0">
                  <a:solidFill>
                    <a:srgbClr val="C00000"/>
                  </a:solidFill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zh-CN" altLang="en-US" sz="2200" dirty="0"/>
                  <a:t>        若原始问题和对偶问题都有最优值</a:t>
                </a:r>
                <a:r>
                  <a:rPr lang="en-US" altLang="zh-CN" sz="2200" dirty="0"/>
                  <a:t>, </a:t>
                </a:r>
                <a:r>
                  <a:rPr lang="zh-CN" altLang="en-US" sz="2200" dirty="0"/>
                  <a:t>则</a:t>
                </a:r>
                <a:endParaRPr lang="en-US" altLang="zh-CN" sz="2200" dirty="0"/>
              </a:p>
              <a:p>
                <a:pPr>
                  <a:lnSpc>
                    <a:spcPct val="100000"/>
                  </a:lnSpc>
                </a:pPr>
                <a:endParaRPr lang="en-US" altLang="zh-CN" sz="2200" dirty="0"/>
              </a:p>
              <a:p>
                <a:pPr>
                  <a:lnSpc>
                    <a:spcPct val="100000"/>
                  </a:lnSpc>
                </a:pPr>
                <a:endParaRPr lang="en-US" altLang="zh-CN" sz="2200" dirty="0"/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altLang="zh-CN" sz="2200" dirty="0"/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zh-CN" altLang="en-US" sz="2200" b="1" dirty="0">
                    <a:solidFill>
                      <a:srgbClr val="C00000"/>
                    </a:solidFill>
                  </a:rPr>
                  <a:t>推论</a:t>
                </a:r>
                <a:endParaRPr lang="en-US" altLang="zh-CN" sz="2200" dirty="0"/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zh-CN" altLang="en-US" sz="2200" dirty="0"/>
                  <a:t>       设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en-US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20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zh-CN" altLang="en-US" sz="220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zh-CN" altLang="en-US" sz="2200" dirty="0"/>
                  <a:t>和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en-US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p>
                        <m:r>
                          <a:rPr lang="zh-CN" altLang="en-US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zh-CN" altLang="en-US" sz="2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zh-CN" altLang="en-US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p>
                        <m:r>
                          <a:rPr lang="zh-CN" altLang="en-US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zh-CN" altLang="en-US" sz="2200" dirty="0"/>
                  <a:t>分别是原始问题和对偶问题的可行解</a:t>
                </a:r>
                <a:r>
                  <a:rPr lang="en-US" altLang="zh-CN" sz="2200" dirty="0"/>
                  <a:t>, </a:t>
                </a:r>
                <a:r>
                  <a:rPr lang="zh-CN" altLang="en-US" sz="2200" dirty="0"/>
                  <a:t>且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en-US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20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p>
                        <m:r>
                          <a:rPr lang="zh-CN" altLang="en-US" sz="220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zh-CN" altLang="en-US" sz="220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zh-CN" altLang="en-US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20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zh-CN" altLang="en-US" sz="220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altLang="zh-CN" sz="2200" dirty="0"/>
                  <a:t>,</a:t>
                </a:r>
                <a:r>
                  <a:rPr lang="zh-CN" altLang="en-US" sz="2200" dirty="0"/>
                  <a:t> 则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en-US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20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zh-CN" altLang="en-US" sz="220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zh-CN" altLang="en-US" sz="2200" dirty="0"/>
                  <a:t>和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en-US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p>
                        <m:r>
                          <a:rPr lang="zh-CN" altLang="en-US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zh-CN" altLang="en-US" sz="2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zh-CN" altLang="en-US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p>
                        <m:r>
                          <a:rPr lang="zh-CN" altLang="en-US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zh-CN" altLang="en-US" sz="2200" dirty="0"/>
                  <a:t>分别是原始问题和对偶问题的最优解</a:t>
                </a:r>
                <a:endParaRPr lang="en-US" altLang="zh-CN" sz="2200" dirty="0"/>
              </a:p>
            </p:txBody>
          </p:sp>
        </mc:Choice>
        <mc:Fallback xmlns="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F9FEF5F0-93E0-D6AD-40B1-414EC25563E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1598" y="2567622"/>
                <a:ext cx="8270728" cy="3644202"/>
              </a:xfrm>
              <a:blipFill>
                <a:blip r:embed="rId2"/>
                <a:stretch>
                  <a:fillRect l="-1227" t="-1389" b="-10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对象 6">
                <a:extLst>
                  <a:ext uri="{FF2B5EF4-FFF2-40B4-BE49-F238E27FC236}">
                    <a16:creationId xmlns:a16="http://schemas.microsoft.com/office/drawing/2014/main" id="{344649E9-C284-0197-3547-349F92AC18F9}"/>
                  </a:ext>
                </a:extLst>
              </p:cNvPr>
              <p:cNvSpPr txBox="1"/>
              <p:nvPr/>
            </p:nvSpPr>
            <p:spPr>
              <a:xfrm>
                <a:off x="1230213" y="3782114"/>
                <a:ext cx="7422113" cy="643417"/>
              </a:xfrm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zh-CN" altLang="en-US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zh-CN" altLang="en-US" sz="22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max</m:t>
                          </m:r>
                        </m:e>
                        <m:lim>
                          <m: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:</m:t>
                          </m:r>
                          <m:sSub>
                            <m:sSubPr>
                              <m:ctrlPr>
                                <a:rPr lang="zh-CN" altLang="en-US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zh-CN" altLang="en-US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≥0</m:t>
                          </m:r>
                        </m:lim>
                      </m:limLow>
                      <m:limLow>
                        <m:limLowPr>
                          <m:ctrlP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zh-CN" altLang="en-US" sz="22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lim>
                      </m:limLow>
                      <m:r>
                        <a:rPr lang="en-US" altLang="zh-CN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zh-CN" altLang="en-US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zh-CN" altLang="en-US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CN" altLang="en-US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zh-CN" altLang="en-US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zh-CN" altLang="en-US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zh-CN" altLang="en-US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zh-CN" altLang="en-US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)≤</m:t>
                      </m:r>
                      <m:limLow>
                        <m:limLowPr>
                          <m:ctrlP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zh-CN" altLang="en-US" sz="22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lim>
                      </m:limLow>
                      <m:limLow>
                        <m:limLowPr>
                          <m:ctrlP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zh-CN" altLang="en-US" sz="22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max</m:t>
                          </m:r>
                        </m:e>
                        <m:lim>
                          <m: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:</m:t>
                          </m:r>
                          <m:sSub>
                            <m:sSubPr>
                              <m:ctrlPr>
                                <a:rPr lang="zh-CN" altLang="en-US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zh-CN" altLang="en-US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≥0</m:t>
                          </m:r>
                        </m:lim>
                      </m:limLow>
                      <m:r>
                        <a:rPr lang="zh-CN" altLang="en-US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zh-CN" altLang="en-US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CN" altLang="en-US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zh-CN" altLang="en-US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zh-CN" altLang="en-US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zh-CN" altLang="en-US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zh-CN" altLang="en-US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sSup>
                        <m:sSupPr>
                          <m:ctrlP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zh-CN" altLang="en-US" sz="2200" dirty="0"/>
              </a:p>
            </p:txBody>
          </p:sp>
        </mc:Choice>
        <mc:Fallback xmlns="">
          <p:sp>
            <p:nvSpPr>
              <p:cNvPr id="7" name="对象 6">
                <a:extLst>
                  <a:ext uri="{FF2B5EF4-FFF2-40B4-BE49-F238E27FC236}">
                    <a16:creationId xmlns:a16="http://schemas.microsoft.com/office/drawing/2014/main" id="{344649E9-C284-0197-3547-349F92AC18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0213" y="3782114"/>
                <a:ext cx="7422113" cy="643417"/>
              </a:xfrm>
              <a:prstGeom prst="rect">
                <a:avLst/>
              </a:prstGeom>
              <a:blipFill>
                <a:blip r:embed="rId3"/>
                <a:stretch>
                  <a:fillRect l="-1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3C8535DD-D958-242F-8647-7A4BEB31B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80661DEE-55DF-9C4C-9E32-9432A9F8E9FC}" type="slidenum">
              <a:rPr lang="en-US" smtClean="0"/>
              <a:t>26</a:t>
            </a:fld>
            <a:endParaRPr lang="en-US" dirty="0"/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2B69596D-01CF-4BD4-80CF-20CD7957D455}"/>
              </a:ext>
            </a:extLst>
          </p:cNvPr>
          <p:cNvSpPr txBox="1"/>
          <p:nvPr/>
        </p:nvSpPr>
        <p:spPr>
          <a:xfrm>
            <a:off x="235785" y="1638317"/>
            <a:ext cx="8416541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b="1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学习的对偶算法</a:t>
            </a:r>
            <a:endParaRPr lang="zh-CN" altLang="en-US" sz="3200" b="1" dirty="0">
              <a:solidFill>
                <a:schemeClr val="accent1">
                  <a:lumMod val="50000"/>
                </a:schemeClr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4015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F9FEF5F0-93E0-D6AD-40B1-414EC25563E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81598" y="2567622"/>
                <a:ext cx="8270728" cy="3644202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00000"/>
                  </a:lnSpc>
                  <a:buNone/>
                </a:pPr>
                <a:r>
                  <a:rPr lang="zh-CN" altLang="en-US" sz="2400" b="1" dirty="0">
                    <a:solidFill>
                      <a:srgbClr val="C00000"/>
                    </a:solidFill>
                  </a:rPr>
                  <a:t>定理 </a:t>
                </a:r>
                <a:r>
                  <a:rPr lang="en-US" altLang="zh-CN" sz="2400" b="1" dirty="0">
                    <a:solidFill>
                      <a:srgbClr val="C00000"/>
                    </a:solidFill>
                  </a:rPr>
                  <a:t>(</a:t>
                </a:r>
                <a:r>
                  <a:rPr lang="zh-CN" altLang="en-US" sz="2400" b="1" dirty="0">
                    <a:solidFill>
                      <a:srgbClr val="C00000"/>
                    </a:solidFill>
                  </a:rPr>
                  <a:t>强对偶性</a:t>
                </a:r>
                <a:r>
                  <a:rPr lang="en-US" altLang="zh-CN" sz="2400" b="1" dirty="0">
                    <a:solidFill>
                      <a:srgbClr val="C00000"/>
                    </a:solidFill>
                  </a:rPr>
                  <a:t>)</a:t>
                </a:r>
                <a:endParaRPr lang="en-US" altLang="zh-CN" sz="2400" dirty="0">
                  <a:solidFill>
                    <a:srgbClr val="C00000"/>
                  </a:solidFill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zh-CN" altLang="en-US" sz="2200" dirty="0"/>
                  <a:t>         对原始问题和对偶问题</a:t>
                </a:r>
                <a:r>
                  <a:rPr lang="en-US" altLang="zh-CN" sz="2200" dirty="0"/>
                  <a:t>, </a:t>
                </a:r>
                <a:r>
                  <a:rPr lang="zh-CN" altLang="en-US" sz="2200" dirty="0"/>
                  <a:t>假设函数 </a:t>
                </a:r>
                <a14:m>
                  <m:oMath xmlns:m="http://schemas.openxmlformats.org/officeDocument/2006/math">
                    <m:r>
                      <a:rPr lang="zh-CN" altLang="en-US" sz="2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zh-CN" altLang="en-US" sz="2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sz="2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zh-CN" altLang="en-US" sz="2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200" dirty="0"/>
                  <a:t> 和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i="1" dirty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sz="2200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2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200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2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200" dirty="0"/>
                  <a:t> 是</a:t>
                </a:r>
                <a:r>
                  <a:rPr lang="zh-CN" altLang="en-US" sz="2200" b="1" dirty="0">
                    <a:solidFill>
                      <a:srgbClr val="0070C0"/>
                    </a:solidFill>
                  </a:rPr>
                  <a:t>凸函数</a:t>
                </a:r>
                <a:r>
                  <a:rPr lang="en-US" altLang="zh-CN" sz="2200" dirty="0"/>
                  <a:t>,</a:t>
                </a:r>
                <a14:m>
                  <m:oMath xmlns:m="http://schemas.openxmlformats.org/officeDocument/2006/math">
                    <m:r>
                      <a:rPr lang="en-US" altLang="zh-CN" sz="2200" dirty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altLang="zh-CN" sz="2200" b="1" dirty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CN" sz="2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i="1" dirty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zh-CN" sz="2200" i="1" dirty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CN" sz="22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200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2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200" dirty="0"/>
                  <a:t>是仿射函数</a:t>
                </a:r>
                <a:r>
                  <a:rPr lang="en-US" altLang="zh-CN" sz="2200" dirty="0"/>
                  <a:t>, </a:t>
                </a:r>
                <a:r>
                  <a:rPr lang="zh-CN" altLang="en-US" sz="2200" dirty="0"/>
                  <a:t>并且</a:t>
                </a:r>
                <a:r>
                  <a:rPr lang="zh-CN" altLang="en-US" sz="2200" dirty="0">
                    <a:solidFill>
                      <a:srgbClr val="FF0000"/>
                    </a:solidFill>
                  </a:rPr>
                  <a:t>不等式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sz="22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2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2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2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200" dirty="0">
                    <a:solidFill>
                      <a:srgbClr val="FF0000"/>
                    </a:solidFill>
                  </a:rPr>
                  <a:t> 严格可行</a:t>
                </a:r>
                <a:r>
                  <a:rPr lang="en-US" altLang="zh-CN" sz="2200" dirty="0"/>
                  <a:t>, </a:t>
                </a:r>
                <a:r>
                  <a:rPr lang="zh-CN" altLang="en-US" sz="2200" dirty="0"/>
                  <a:t>则存在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2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200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sz="2200" i="1" dirty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sz="2200" b="0" i="0" dirty="0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l-GR" altLang="zh-CN" sz="22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l-GR" altLang="zh-CN" sz="2200" i="1" dirty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p>
                        <m:r>
                          <a:rPr lang="zh-CN" altLang="en-US" sz="2200" i="1" dirty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sz="2200" i="1" dirty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zh-CN" sz="22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200" i="1" dirty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p>
                        <m:r>
                          <a:rPr lang="en-US" altLang="zh-CN" sz="2200" i="1" dirty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sz="2200" b="0" i="0" dirty="0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zh-CN" altLang="en-US" sz="2200" dirty="0"/>
                  <a:t>使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2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200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sz="2200" i="1" dirty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zh-CN" altLang="en-US" sz="2200" dirty="0"/>
                  <a:t>是原问题的解</a:t>
                </a:r>
                <a:r>
                  <a:rPr lang="en-US" altLang="zh-CN" sz="2200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l-GR" altLang="zh-CN" sz="22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l-GR" altLang="zh-CN" sz="2200" i="1" dirty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p>
                        <m:r>
                          <a:rPr lang="zh-CN" altLang="en-US" sz="2200" i="1" dirty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sz="2200" i="1" dirty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zh-CN" sz="22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200" i="1" dirty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p>
                        <m:r>
                          <a:rPr lang="en-US" altLang="zh-CN" sz="2200" i="1" dirty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zh-CN" altLang="en-US" sz="2200" i="1" dirty="0">
                        <a:latin typeface="Cambria Math" panose="02040503050406030204" pitchFamily="18" charset="0"/>
                      </a:rPr>
                      <m:t>是</m:t>
                    </m:r>
                  </m:oMath>
                </a14:m>
                <a:r>
                  <a:rPr lang="zh-CN" altLang="en-US" sz="2200" dirty="0"/>
                  <a:t>对偶问题的解</a:t>
                </a:r>
                <a:r>
                  <a:rPr lang="en-US" altLang="zh-CN" sz="2200" dirty="0"/>
                  <a:t>, </a:t>
                </a:r>
                <a:r>
                  <a:rPr lang="zh-CN" altLang="en-US" sz="2200" dirty="0"/>
                  <a:t>并且</a:t>
                </a:r>
                <a:endParaRPr lang="en-US" altLang="zh-CN" sz="2200" dirty="0"/>
              </a:p>
              <a:p>
                <a:pPr>
                  <a:lnSpc>
                    <a:spcPct val="100000"/>
                  </a:lnSpc>
                </a:pPr>
                <a:endParaRPr lang="en-US" altLang="zh-CN" sz="2200" dirty="0"/>
              </a:p>
            </p:txBody>
          </p:sp>
        </mc:Choice>
        <mc:Fallback xmlns="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F9FEF5F0-93E0-D6AD-40B1-414EC25563E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1598" y="2567622"/>
                <a:ext cx="8270728" cy="3644202"/>
              </a:xfrm>
              <a:blipFill>
                <a:blip r:embed="rId2"/>
                <a:stretch>
                  <a:fillRect l="-1180" t="-13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对象 6">
                <a:extLst>
                  <a:ext uri="{FF2B5EF4-FFF2-40B4-BE49-F238E27FC236}">
                    <a16:creationId xmlns:a16="http://schemas.microsoft.com/office/drawing/2014/main" id="{344649E9-C284-0197-3547-349F92AC18F9}"/>
                  </a:ext>
                </a:extLst>
              </p:cNvPr>
              <p:cNvSpPr txBox="1"/>
              <p:nvPr/>
            </p:nvSpPr>
            <p:spPr>
              <a:xfrm>
                <a:off x="2935455" y="4580532"/>
                <a:ext cx="3017199" cy="643417"/>
              </a:xfrm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zh-CN" altLang="en-US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CN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zh-CN" altLang="en-US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zh-CN" sz="22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20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sz="2200" i="1" dirty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zh-CN" altLang="en-US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l-GR" altLang="zh-CN" sz="22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l-GR" altLang="zh-CN" sz="2200" i="1" dirty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p>
                          <m:r>
                            <a:rPr lang="zh-CN" altLang="en-US" sz="2200" i="1" dirty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CN" sz="2200" i="1" dirty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altLang="zh-CN" sz="22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200" i="1" dirty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p>
                          <m:r>
                            <a:rPr lang="en-US" altLang="zh-CN" sz="2200" i="1" dirty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zh-CN" altLang="en-US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200" dirty="0"/>
              </a:p>
            </p:txBody>
          </p:sp>
        </mc:Choice>
        <mc:Fallback xmlns="">
          <p:sp>
            <p:nvSpPr>
              <p:cNvPr id="7" name="对象 6">
                <a:extLst>
                  <a:ext uri="{FF2B5EF4-FFF2-40B4-BE49-F238E27FC236}">
                    <a16:creationId xmlns:a16="http://schemas.microsoft.com/office/drawing/2014/main" id="{344649E9-C284-0197-3547-349F92AC18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5455" y="4580532"/>
                <a:ext cx="3017199" cy="643417"/>
              </a:xfrm>
              <a:prstGeom prst="rect">
                <a:avLst/>
              </a:prstGeom>
              <a:blipFill>
                <a:blip r:embed="rId3"/>
                <a:stretch>
                  <a:fillRect l="-4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3C8535DD-D958-242F-8647-7A4BEB31B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80661DEE-55DF-9C4C-9E32-9432A9F8E9FC}" type="slidenum">
              <a:rPr lang="en-US" smtClean="0"/>
              <a:t>27</a:t>
            </a:fld>
            <a:endParaRPr lang="en-US" dirty="0"/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2B69596D-01CF-4BD4-80CF-20CD7957D455}"/>
              </a:ext>
            </a:extLst>
          </p:cNvPr>
          <p:cNvSpPr txBox="1"/>
          <p:nvPr/>
        </p:nvSpPr>
        <p:spPr>
          <a:xfrm>
            <a:off x="235785" y="1638317"/>
            <a:ext cx="8416541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b="1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学习的对偶算法</a:t>
            </a:r>
            <a:endParaRPr lang="zh-CN" altLang="en-US" sz="3200" b="1" dirty="0">
              <a:solidFill>
                <a:schemeClr val="accent1">
                  <a:lumMod val="50000"/>
                </a:schemeClr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250891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527C082B-7F9E-753A-D66B-00AC74FA422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32322" y="2432905"/>
                <a:ext cx="8320004" cy="4288571"/>
              </a:xfrm>
            </p:spPr>
            <p:txBody>
              <a:bodyPr/>
              <a:lstStyle/>
              <a:p>
                <a:pPr marL="0" indent="0">
                  <a:lnSpc>
                    <a:spcPct val="100000"/>
                  </a:lnSpc>
                  <a:buNone/>
                </a:pPr>
                <a:r>
                  <a:rPr lang="zh-CN" altLang="en-US" sz="2400" b="1" dirty="0">
                    <a:solidFill>
                      <a:srgbClr val="C00000"/>
                    </a:solidFill>
                  </a:rPr>
                  <a:t>定理 </a:t>
                </a:r>
                <a:r>
                  <a:rPr lang="en-US" altLang="zh-CN" sz="2400" b="1" dirty="0">
                    <a:solidFill>
                      <a:srgbClr val="C00000"/>
                    </a:solidFill>
                  </a:rPr>
                  <a:t>(KKT</a:t>
                </a:r>
                <a:r>
                  <a:rPr lang="zh-CN" altLang="en-US" sz="2400" b="1" dirty="0">
                    <a:solidFill>
                      <a:srgbClr val="C00000"/>
                    </a:solidFill>
                  </a:rPr>
                  <a:t>条件</a:t>
                </a:r>
                <a:r>
                  <a:rPr lang="en-US" altLang="zh-CN" sz="2400" b="1" dirty="0">
                    <a:solidFill>
                      <a:srgbClr val="C00000"/>
                    </a:solidFill>
                  </a:rPr>
                  <a:t>)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zh-CN" altLang="en-US" sz="2200" dirty="0"/>
                  <a:t>         对</a:t>
                </a:r>
                <a:r>
                  <a:rPr lang="zh-CN" altLang="en-US" sz="2200" b="1" dirty="0">
                    <a:solidFill>
                      <a:srgbClr val="0070C0"/>
                    </a:solidFill>
                  </a:rPr>
                  <a:t>原始问题</a:t>
                </a:r>
                <a:r>
                  <a:rPr lang="zh-CN" altLang="en-US" sz="2200" dirty="0"/>
                  <a:t>和</a:t>
                </a:r>
                <a:r>
                  <a:rPr lang="zh-CN" altLang="en-US" sz="2200" b="1" dirty="0">
                    <a:solidFill>
                      <a:srgbClr val="0070C0"/>
                    </a:solidFill>
                  </a:rPr>
                  <a:t>对偶问题</a:t>
                </a:r>
                <a:r>
                  <a:rPr lang="en-US" altLang="zh-CN" sz="2200" dirty="0"/>
                  <a:t>, </a:t>
                </a:r>
                <a:r>
                  <a:rPr lang="zh-CN" altLang="en-US" sz="2200" dirty="0"/>
                  <a:t>假设函数</a:t>
                </a:r>
                <a14:m>
                  <m:oMath xmlns:m="http://schemas.openxmlformats.org/officeDocument/2006/math">
                    <m:r>
                      <a:rPr lang="zh-CN" altLang="en-US" sz="22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zh-CN" altLang="en-US" sz="22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sz="22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zh-CN" altLang="en-US" sz="22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200" dirty="0"/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b="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sz="22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2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200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2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200" dirty="0"/>
                  <a:t>是</a:t>
                </a:r>
                <a:r>
                  <a:rPr lang="zh-CN" altLang="en-US" sz="2200" b="1" dirty="0">
                    <a:solidFill>
                      <a:srgbClr val="0070C0"/>
                    </a:solidFill>
                  </a:rPr>
                  <a:t>凸函数</a:t>
                </a:r>
                <a:r>
                  <a:rPr lang="en-US" altLang="zh-CN" sz="2200" dirty="0">
                    <a:solidFill>
                      <a:schemeClr val="tx1"/>
                    </a:solidFill>
                  </a:rPr>
                  <a:t>,</a:t>
                </a:r>
                <a14:m>
                  <m:oMath xmlns:m="http://schemas.openxmlformats.org/officeDocument/2006/math">
                    <m:r>
                      <a:rPr lang="en-US" altLang="zh-CN" sz="22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altLang="zh-CN" sz="2200" b="1" i="0" dirty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CN" sz="22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b="0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zh-CN" sz="2200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CN" sz="22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200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2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200" dirty="0"/>
                  <a:t>是仿射函数</a:t>
                </a:r>
                <a:r>
                  <a:rPr lang="en-US" altLang="zh-CN" sz="2200" dirty="0"/>
                  <a:t>, </a:t>
                </a:r>
                <a:r>
                  <a:rPr lang="zh-CN" altLang="en-US" sz="2200" dirty="0"/>
                  <a:t>并且不等式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i="1" dirty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sz="2200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2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200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2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200" dirty="0"/>
                  <a:t>严格可行</a:t>
                </a:r>
                <a:r>
                  <a:rPr lang="en-US" altLang="zh-CN" sz="2200" dirty="0"/>
                  <a:t>, </a:t>
                </a:r>
                <a:r>
                  <a:rPr lang="zh-CN" altLang="en-US" sz="2200" dirty="0"/>
                  <a:t>则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2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2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sz="2200" b="0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zh-CN" altLang="en-US" sz="2200" dirty="0"/>
                  <a:t>和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l-GR" altLang="zh-CN" sz="22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l-GR" altLang="zh-CN" sz="2200" i="1" dirty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p>
                        <m:r>
                          <a:rPr lang="zh-CN" altLang="en-US" sz="2200" i="1" dirty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sz="2200" b="0" i="1" dirty="0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zh-CN" sz="22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200" b="0" i="1" dirty="0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p>
                        <m:r>
                          <a:rPr lang="en-US" altLang="zh-CN" sz="2200" b="0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zh-CN" altLang="en-US" sz="2200" dirty="0"/>
                  <a:t>分别是原始问题和对偶问题的解的</a:t>
                </a:r>
                <a:r>
                  <a:rPr lang="zh-CN" altLang="en-US" sz="2200" b="1" dirty="0">
                    <a:solidFill>
                      <a:srgbClr val="C00000"/>
                    </a:solidFill>
                  </a:rPr>
                  <a:t>充分必要条件</a:t>
                </a:r>
                <a:r>
                  <a:rPr lang="zh-CN" altLang="en-US" sz="2200" dirty="0"/>
                  <a:t>是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2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200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sz="2200" i="1" dirty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sz="22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2200" dirty="0"/>
                  <a:t>和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en-US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p>
                        <m:r>
                          <a:rPr lang="zh-CN" altLang="en-US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zh-CN" altLang="en-US" sz="2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zh-CN" altLang="en-US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p>
                        <m:r>
                          <a:rPr lang="zh-CN" altLang="en-US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zh-CN" altLang="en-US" sz="2200" dirty="0"/>
                  <a:t>满足</a:t>
                </a:r>
                <a:r>
                  <a:rPr lang="en-US" altLang="zh-CN" sz="2200" b="1" dirty="0" err="1">
                    <a:solidFill>
                      <a:srgbClr val="C00000"/>
                    </a:solidFill>
                  </a:rPr>
                  <a:t>karush</a:t>
                </a:r>
                <a:r>
                  <a:rPr lang="en-US" altLang="zh-CN" sz="2200" b="1" dirty="0">
                    <a:solidFill>
                      <a:srgbClr val="C00000"/>
                    </a:solidFill>
                  </a:rPr>
                  <a:t>-Kuhn-Tucker (KKT) </a:t>
                </a:r>
                <a:r>
                  <a:rPr lang="zh-CN" altLang="en-US" sz="2200" dirty="0"/>
                  <a:t>条件</a:t>
                </a:r>
                <a:r>
                  <a:rPr lang="en-US" altLang="zh-CN" sz="2200" dirty="0"/>
                  <a:t>:</a:t>
                </a:r>
                <a:endParaRPr lang="zh-CN" altLang="en-US" b="1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527C082B-7F9E-753A-D66B-00AC74FA422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2322" y="2432905"/>
                <a:ext cx="8320004" cy="4288571"/>
              </a:xfrm>
              <a:blipFill>
                <a:blip r:embed="rId2"/>
                <a:stretch>
                  <a:fillRect l="-1173" t="-11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11AB89F4-1DA5-23CA-70FC-BF94F7E02E7C}"/>
                  </a:ext>
                </a:extLst>
              </p:cNvPr>
              <p:cNvSpPr txBox="1"/>
              <p:nvPr/>
            </p:nvSpPr>
            <p:spPr>
              <a:xfrm>
                <a:off x="2939876" y="4310940"/>
                <a:ext cx="3930316" cy="24383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p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p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altLang="zh-CN" sz="2000" i="1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sz="200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sSub>
                        <m:sSub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=0,  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=1,2,⋯,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altLang="zh-CN" sz="2000" b="0" dirty="0">
                  <a:ea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0,      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=1,2,⋯,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altLang="zh-CN" sz="2000" b="0" dirty="0">
                  <a:ea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sz="200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0,             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=1,2,⋯,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altLang="zh-CN" sz="2000" b="0" dirty="0">
                  <a:ea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=0,     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=1,2,⋯,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US" altLang="zh-CN" sz="1600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11AB89F4-1DA5-23CA-70FC-BF94F7E02E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9876" y="4310940"/>
                <a:ext cx="3930316" cy="243836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86CE138B-D565-FBC6-D36C-DCF8F78BD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80661DEE-55DF-9C4C-9E32-9432A9F8E9FC}" type="slidenum">
              <a:rPr lang="en-US" smtClean="0"/>
              <a:t>28</a:t>
            </a:fld>
            <a:endParaRPr lang="en-US" dirty="0"/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01A0B3DE-1EB5-4AA6-B7D5-8DE2647702CC}"/>
              </a:ext>
            </a:extLst>
          </p:cNvPr>
          <p:cNvSpPr txBox="1"/>
          <p:nvPr/>
        </p:nvSpPr>
        <p:spPr>
          <a:xfrm>
            <a:off x="235785" y="1638317"/>
            <a:ext cx="8416541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b="1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学习的对偶算法</a:t>
            </a:r>
            <a:endParaRPr lang="zh-CN" altLang="en-US" sz="3200" b="1" dirty="0">
              <a:solidFill>
                <a:schemeClr val="accent1">
                  <a:lumMod val="50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6" name="左大括号 5">
            <a:extLst>
              <a:ext uri="{FF2B5EF4-FFF2-40B4-BE49-F238E27FC236}">
                <a16:creationId xmlns:a16="http://schemas.microsoft.com/office/drawing/2014/main" id="{75485CE4-B76B-499D-8F10-7280E30BACAE}"/>
              </a:ext>
            </a:extLst>
          </p:cNvPr>
          <p:cNvSpPr/>
          <p:nvPr/>
        </p:nvSpPr>
        <p:spPr>
          <a:xfrm>
            <a:off x="2546868" y="4577190"/>
            <a:ext cx="256032" cy="1908954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95047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134B6C39-B363-23F1-5AAB-11A686DE0323}"/>
              </a:ext>
            </a:extLst>
          </p:cNvPr>
          <p:cNvSpPr txBox="1"/>
          <p:nvPr/>
        </p:nvSpPr>
        <p:spPr>
          <a:xfrm>
            <a:off x="235785" y="1645167"/>
            <a:ext cx="8416541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b="1" dirty="0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学习的对偶算法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273968F4-9D03-5DC0-B110-9C88FFFECF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3033" y="2596697"/>
            <a:ext cx="7813611" cy="3759654"/>
          </a:xfrm>
        </p:spPr>
        <p:txBody>
          <a:bodyPr/>
          <a:lstStyle/>
          <a:p>
            <a:r>
              <a:rPr lang="zh-CN" altLang="en-US" sz="2200" dirty="0"/>
              <a:t>对于线性可分支持向量机的学习</a:t>
            </a:r>
            <a:r>
              <a:rPr lang="en-US" altLang="zh-CN" sz="2200" dirty="0"/>
              <a:t>, </a:t>
            </a:r>
            <a:r>
              <a:rPr lang="zh-CN" altLang="en-US" sz="2200" dirty="0"/>
              <a:t>原始问题</a:t>
            </a:r>
            <a:r>
              <a:rPr lang="en-US" altLang="zh-CN" sz="2200" dirty="0"/>
              <a:t>:</a:t>
            </a:r>
          </a:p>
          <a:p>
            <a:endParaRPr lang="en-US" altLang="zh-CN" sz="2200" dirty="0"/>
          </a:p>
          <a:p>
            <a:endParaRPr lang="en-US" altLang="zh-CN" sz="2200" dirty="0"/>
          </a:p>
          <a:p>
            <a:endParaRPr lang="en-US" altLang="zh-CN" sz="2200" dirty="0"/>
          </a:p>
          <a:p>
            <a:endParaRPr lang="en-US" altLang="zh-CN" sz="2200" dirty="0"/>
          </a:p>
          <a:p>
            <a:r>
              <a:rPr lang="zh-CN" altLang="en-US" sz="2200" dirty="0"/>
              <a:t>应用拉格朗日对偶性</a:t>
            </a:r>
            <a:r>
              <a:rPr lang="en-US" altLang="zh-CN" sz="2200" dirty="0"/>
              <a:t>, </a:t>
            </a:r>
            <a:r>
              <a:rPr lang="zh-CN" altLang="en-US" sz="2200" dirty="0"/>
              <a:t>通过求解对偶问题</a:t>
            </a:r>
            <a:r>
              <a:rPr lang="en-US" altLang="zh-CN" sz="2200" dirty="0"/>
              <a:t>, </a:t>
            </a:r>
            <a:r>
              <a:rPr lang="zh-CN" altLang="en-US" sz="2200" dirty="0"/>
              <a:t>得到原始问题的解</a:t>
            </a:r>
            <a:endParaRPr lang="en-US" altLang="zh-CN" sz="2200" dirty="0"/>
          </a:p>
          <a:p>
            <a:r>
              <a:rPr lang="zh-CN" altLang="en-US" sz="2200" dirty="0"/>
              <a:t>优点</a:t>
            </a:r>
            <a:r>
              <a:rPr lang="en-US" altLang="zh-CN" sz="2200" dirty="0"/>
              <a:t>: </a:t>
            </a:r>
          </a:p>
          <a:p>
            <a:pPr lvl="1"/>
            <a:r>
              <a:rPr lang="zh-CN" altLang="en-US" sz="2200" dirty="0"/>
              <a:t>对偶问题往往容易解</a:t>
            </a:r>
            <a:endParaRPr lang="en-US" altLang="zh-CN" sz="2200" dirty="0"/>
          </a:p>
          <a:p>
            <a:pPr lvl="1"/>
            <a:r>
              <a:rPr lang="zh-CN" altLang="en-US" sz="2200" dirty="0"/>
              <a:t>从对偶问题可引入核函数</a:t>
            </a:r>
            <a:r>
              <a:rPr lang="en-US" altLang="zh-CN" sz="2200" dirty="0"/>
              <a:t>, </a:t>
            </a:r>
            <a:r>
              <a:rPr lang="zh-CN" altLang="en-US" sz="2200" dirty="0"/>
              <a:t>推广到非线性分类问题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对象 14">
                <a:extLst>
                  <a:ext uri="{FF2B5EF4-FFF2-40B4-BE49-F238E27FC236}">
                    <a16:creationId xmlns:a16="http://schemas.microsoft.com/office/drawing/2014/main" id="{E3F3A2C9-A090-E38E-B651-8726CC7F8B43}"/>
                  </a:ext>
                </a:extLst>
              </p:cNvPr>
              <p:cNvSpPr txBox="1"/>
              <p:nvPr/>
            </p:nvSpPr>
            <p:spPr>
              <a:xfrm>
                <a:off x="1598471" y="2882811"/>
                <a:ext cx="6320283" cy="1615034"/>
              </a:xfrm>
              <a:prstGeom prst="rect">
                <a:avLst/>
              </a:prstGeom>
            </p:spPr>
            <p:txBody>
              <a:bodyPr>
                <a:no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zh-CN" altLang="en-US" sz="2200"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r>
                            <a:rPr lang="zh-CN" altLang="en-US" sz="220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zh-CN" altLang="en-US" sz="220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sz="2200">
                              <a:latin typeface="Cambria Math" panose="02040503050406030204" pitchFamily="18" charset="0"/>
                            </a:rPr>
                            <m:t>𝑏</m:t>
                          </m:r>
                        </m:lim>
                      </m:limLow>
                      <m:r>
                        <m:rPr>
                          <m:nor/>
                        </m:rPr>
                        <a:rPr lang="zh-CN" altLang="en-US" sz="2200"/>
                        <m:t>   </m:t>
                      </m:r>
                      <m:f>
                        <m:fPr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20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CN" altLang="en-US" sz="220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20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</m:e>
                        <m:sup>
                          <m:r>
                            <a:rPr lang="zh-CN" altLang="en-US" sz="220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altLang="zh-CN" sz="2200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zh-CN" altLang="en-US" sz="2200" i="0"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lang="zh-CN" altLang="en-US" sz="2200" i="0">
                          <a:latin typeface="Cambria Math" panose="02040503050406030204" pitchFamily="18" charset="0"/>
                        </a:rPr>
                        <m:t>.</m:t>
                      </m:r>
                      <m:r>
                        <m:rPr>
                          <m:sty m:val="p"/>
                        </m:rPr>
                        <a:rPr lang="zh-CN" altLang="en-US" sz="2200" i="0"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zh-CN" altLang="en-US" sz="2200" i="0">
                          <a:latin typeface="Cambria Math" panose="02040503050406030204" pitchFamily="18" charset="0"/>
                        </a:rPr>
                        <m:t>.</m:t>
                      </m:r>
                      <m:r>
                        <m:rPr>
                          <m:nor/>
                        </m:rPr>
                        <a:rPr lang="zh-CN" altLang="en-US" sz="2200" i="1"/>
                        <m:t>    </m:t>
                      </m:r>
                      <m:sSub>
                        <m:sSubPr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20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zh-CN" altLang="en-US" sz="220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200">
                              <a:latin typeface="Cambria Math" panose="02040503050406030204" pitchFamily="18" charset="0"/>
                            </a:rPr>
                            <m:t>𝑤</m:t>
                          </m:r>
                          <m:sSub>
                            <m:sSubPr>
                              <m:ctrlP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200"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zh-CN" altLang="en-US" sz="220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zh-CN" altLang="en-US" sz="220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zh-CN" altLang="en-US" sz="220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zh-CN" altLang="en-US" sz="220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altLang="zh-CN" sz="2200">
                          <a:latin typeface="Cambria Math" panose="02040503050406030204" pitchFamily="18" charset="0"/>
                        </a:rPr>
                        <m:t>−1</m:t>
                      </m:r>
                      <m:r>
                        <a:rPr lang="zh-CN" altLang="en-US" sz="2200">
                          <a:latin typeface="Cambria Math" panose="02040503050406030204" pitchFamily="18" charset="0"/>
                        </a:rPr>
                        <m:t>≥</m:t>
                      </m:r>
                      <m:r>
                        <a:rPr lang="en-US" altLang="zh-CN" sz="220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zh-CN" altLang="en-US" sz="2200"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zh-CN" altLang="en-US" sz="2200"/>
                        <m:t>     </m:t>
                      </m:r>
                      <m:r>
                        <a:rPr lang="zh-CN" altLang="en-US" sz="220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zh-CN" altLang="en-US" sz="2200">
                          <a:latin typeface="Cambria Math" panose="02040503050406030204" pitchFamily="18" charset="0"/>
                        </a:rPr>
                        <m:t>=1,2,⋯,</m:t>
                      </m:r>
                      <m:r>
                        <a:rPr lang="zh-CN" altLang="en-US" sz="2200"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zh-CN" altLang="en-US" sz="2200" dirty="0"/>
              </a:p>
            </p:txBody>
          </p:sp>
        </mc:Choice>
        <mc:Fallback xmlns="">
          <p:sp>
            <p:nvSpPr>
              <p:cNvPr id="7" name="对象 14">
                <a:extLst>
                  <a:ext uri="{FF2B5EF4-FFF2-40B4-BE49-F238E27FC236}">
                    <a16:creationId xmlns:a16="http://schemas.microsoft.com/office/drawing/2014/main" id="{E3F3A2C9-A090-E38E-B651-8726CC7F8B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8471" y="2882811"/>
                <a:ext cx="6320283" cy="161503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08D6662F-E89E-BE22-9919-3038E5429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80661DEE-55DF-9C4C-9E32-9432A9F8E9FC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6630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1A93555D-7713-BE49-9DB0-0E78A8C47D74}"/>
              </a:ext>
            </a:extLst>
          </p:cNvPr>
          <p:cNvSpPr txBox="1"/>
          <p:nvPr/>
        </p:nvSpPr>
        <p:spPr>
          <a:xfrm>
            <a:off x="259373" y="1640488"/>
            <a:ext cx="7886700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defPPr>
              <a:defRPr lang="en-US"/>
            </a:defPPr>
            <a:lvl1pPr defTabSz="914400">
              <a:lnSpc>
                <a:spcPct val="90000"/>
              </a:lnSpc>
              <a:spcBef>
                <a:spcPct val="0"/>
              </a:spcBef>
              <a:buNone/>
              <a:defRPr sz="3200" b="1">
                <a:solidFill>
                  <a:schemeClr val="accent1">
                    <a:lumMod val="50000"/>
                  </a:schemeClr>
                </a:solidFill>
                <a:latin typeface="+mn-ea"/>
                <a:cs typeface="+mj-cs"/>
              </a:defRPr>
            </a:lvl1pPr>
          </a:lstStyle>
          <a:p>
            <a:r>
              <a:rPr lang="zh-CN" altLang="en-US" dirty="0"/>
              <a:t>回顾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42D80944-32CF-49F6-D2FC-58C32C5E55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80661DEE-55DF-9C4C-9E32-9432A9F8E9FC}" type="slidenum">
              <a:rPr lang="en-US" smtClean="0"/>
              <a:t>3</a:t>
            </a:fld>
            <a:endParaRPr 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9052351-3906-F21C-73C8-EEEBE9323C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279" y="2511860"/>
            <a:ext cx="3841432" cy="304187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7760DD1-9F87-02B0-0F29-66E060065E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4005" y="1703050"/>
            <a:ext cx="4109121" cy="304187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A671905B-6690-D0A7-1D2A-A2E3FFCA8D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1" y="5053396"/>
            <a:ext cx="3841126" cy="1582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3309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45C383D0-0E7C-E1A7-7088-8A508EF2075F}"/>
              </a:ext>
            </a:extLst>
          </p:cNvPr>
          <p:cNvSpPr txBox="1"/>
          <p:nvPr/>
        </p:nvSpPr>
        <p:spPr>
          <a:xfrm>
            <a:off x="235785" y="1647959"/>
            <a:ext cx="8416541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b="1" dirty="0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学习的对偶算法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39347F0-C13C-7BED-5DDD-9E4F67B4A1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7328" y="2691458"/>
            <a:ext cx="7415973" cy="3956345"/>
          </a:xfrm>
        </p:spPr>
        <p:txBody>
          <a:bodyPr/>
          <a:lstStyle/>
          <a:p>
            <a:r>
              <a:rPr lang="zh-CN" altLang="en-US" sz="2200" dirty="0"/>
              <a:t>定义拉格朗日函数</a:t>
            </a:r>
            <a:endParaRPr lang="en-US" altLang="zh-CN" sz="2200" dirty="0"/>
          </a:p>
          <a:p>
            <a:endParaRPr lang="en-US" altLang="zh-CN" sz="2200" dirty="0"/>
          </a:p>
          <a:p>
            <a:endParaRPr lang="en-US" altLang="zh-CN" sz="2200" dirty="0"/>
          </a:p>
          <a:p>
            <a:endParaRPr lang="en-US" altLang="zh-CN" sz="2200"/>
          </a:p>
          <a:p>
            <a:r>
              <a:rPr lang="zh-CN" altLang="en-US" sz="2200"/>
              <a:t>原问题</a:t>
            </a:r>
            <a:r>
              <a:rPr lang="en-US" altLang="zh-CN" sz="2200"/>
              <a:t>: </a:t>
            </a:r>
            <a:r>
              <a:rPr lang="zh-CN" altLang="en-US" sz="2200" b="1">
                <a:solidFill>
                  <a:srgbClr val="0070C0"/>
                </a:solidFill>
              </a:rPr>
              <a:t>极</a:t>
            </a:r>
            <a:r>
              <a:rPr lang="zh-CN" altLang="en-US" sz="2200" b="1" dirty="0">
                <a:solidFill>
                  <a:srgbClr val="0070C0"/>
                </a:solidFill>
              </a:rPr>
              <a:t>小</a:t>
            </a:r>
            <a:r>
              <a:rPr lang="zh-CN" altLang="en-US" sz="2200" b="1">
                <a:solidFill>
                  <a:srgbClr val="0070C0"/>
                </a:solidFill>
              </a:rPr>
              <a:t>极大</a:t>
            </a:r>
            <a:r>
              <a:rPr lang="en-US" altLang="zh-CN" sz="2200"/>
              <a:t>; </a:t>
            </a:r>
            <a:r>
              <a:rPr lang="zh-CN" altLang="en-US" sz="2200"/>
              <a:t>对偶问题</a:t>
            </a:r>
            <a:r>
              <a:rPr lang="en-US" altLang="zh-CN" sz="2200"/>
              <a:t>: </a:t>
            </a:r>
            <a:r>
              <a:rPr lang="zh-CN" altLang="en-US" sz="2200" b="1">
                <a:solidFill>
                  <a:srgbClr val="0070C0"/>
                </a:solidFill>
              </a:rPr>
              <a:t>极</a:t>
            </a:r>
            <a:r>
              <a:rPr lang="zh-CN" altLang="en-US" sz="2200" b="1" dirty="0">
                <a:solidFill>
                  <a:srgbClr val="0070C0"/>
                </a:solidFill>
              </a:rPr>
              <a:t>大极小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对象 15">
                <a:extLst>
                  <a:ext uri="{FF2B5EF4-FFF2-40B4-BE49-F238E27FC236}">
                    <a16:creationId xmlns:a16="http://schemas.microsoft.com/office/drawing/2014/main" id="{A94D2CF4-B70E-DF8B-71FC-7CA099FAFBC4}"/>
                  </a:ext>
                </a:extLst>
              </p:cNvPr>
              <p:cNvSpPr txBox="1"/>
              <p:nvPr/>
            </p:nvSpPr>
            <p:spPr>
              <a:xfrm>
                <a:off x="1330699" y="3112371"/>
                <a:ext cx="6226711" cy="793419"/>
              </a:xfrm>
              <a:prstGeom prst="rect">
                <a:avLst/>
              </a:prstGeom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sz="22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  <m:r>
                        <a:rPr lang="zh-CN" altLang="en-US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20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CN" altLang="en-US" sz="220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20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</m:e>
                        <m:sup>
                          <m:r>
                            <a:rPr lang="zh-CN" altLang="en-US" sz="220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zh-CN" altLang="en-US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zh-CN" altLang="en-US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sSub>
                        <m:sSubPr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20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zh-CN" altLang="en-US" sz="220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200">
                              <a:latin typeface="Cambria Math" panose="02040503050406030204" pitchFamily="18" charset="0"/>
                            </a:rPr>
                            <m:t>𝑤</m:t>
                          </m:r>
                          <m:sSub>
                            <m:sSubPr>
                              <m:ctrlP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200"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zh-CN" altLang="en-US" sz="220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zh-CN" altLang="en-US" sz="220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zh-CN" altLang="en-US" sz="220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zh-CN" altLang="en-US" sz="220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zh-CN" altLang="en-US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2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zh-CN" altLang="en-US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zh-CN" altLang="en-US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CN" altLang="en-US" sz="2200" dirty="0"/>
              </a:p>
            </p:txBody>
          </p:sp>
        </mc:Choice>
        <mc:Fallback xmlns="">
          <p:sp>
            <p:nvSpPr>
              <p:cNvPr id="7" name="对象 15">
                <a:extLst>
                  <a:ext uri="{FF2B5EF4-FFF2-40B4-BE49-F238E27FC236}">
                    <a16:creationId xmlns:a16="http://schemas.microsoft.com/office/drawing/2014/main" id="{A94D2CF4-B70E-DF8B-71FC-7CA099FAFB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0699" y="3112371"/>
                <a:ext cx="6226711" cy="793419"/>
              </a:xfrm>
              <a:prstGeom prst="rect">
                <a:avLst/>
              </a:prstGeom>
              <a:blipFill>
                <a:blip r:embed="rId2"/>
                <a:stretch>
                  <a:fillRect b="-246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对象 11">
                <a:extLst>
                  <a:ext uri="{FF2B5EF4-FFF2-40B4-BE49-F238E27FC236}">
                    <a16:creationId xmlns:a16="http://schemas.microsoft.com/office/drawing/2014/main" id="{465D2578-1BBD-E60F-41EA-B3CE79AFDD5E}"/>
                  </a:ext>
                </a:extLst>
              </p:cNvPr>
              <p:cNvSpPr txBox="1"/>
              <p:nvPr/>
            </p:nvSpPr>
            <p:spPr>
              <a:xfrm>
                <a:off x="3135377" y="4900585"/>
                <a:ext cx="2505928" cy="563777"/>
              </a:xfrm>
              <a:prstGeom prst="rect">
                <a:avLst/>
              </a:prstGeom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zh-CN" altLang="en-US" sz="22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zh-CN" altLang="en-US" sz="22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min</m:t>
                          </m:r>
                          <m:r>
                            <a:rPr lang="en-US" altLang="zh-CN" sz="2200" b="0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  <m:lim>
                          <m:r>
                            <a:rPr lang="en-US" altLang="zh-CN" sz="2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zh-CN" sz="2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lim>
                      </m:limLow>
                      <m:limLow>
                        <m:limLowPr>
                          <m:ctrlP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zh-CN" altLang="en-US" sz="22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max</m:t>
                          </m:r>
                        </m:e>
                        <m:lim>
                          <m: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lim>
                      </m:limLow>
                      <m:r>
                        <a:rPr lang="en-US" altLang="zh-CN" sz="22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zh-CN" altLang="en-US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zh-CN" altLang="en-US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zh-CN" altLang="en-US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zh-CN" altLang="en-US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zh-CN" altLang="en-US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zh-CN" altLang="en-US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200" dirty="0"/>
              </a:p>
            </p:txBody>
          </p:sp>
        </mc:Choice>
        <mc:Fallback xmlns="">
          <p:sp>
            <p:nvSpPr>
              <p:cNvPr id="9" name="对象 11">
                <a:extLst>
                  <a:ext uri="{FF2B5EF4-FFF2-40B4-BE49-F238E27FC236}">
                    <a16:creationId xmlns:a16="http://schemas.microsoft.com/office/drawing/2014/main" id="{465D2578-1BBD-E60F-41EA-B3CE79AFDD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5377" y="4900585"/>
                <a:ext cx="2505928" cy="563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箭头: 下 10">
            <a:extLst>
              <a:ext uri="{FF2B5EF4-FFF2-40B4-BE49-F238E27FC236}">
                <a16:creationId xmlns:a16="http://schemas.microsoft.com/office/drawing/2014/main" id="{C6987314-2461-798B-9303-CFC18BEB6611}"/>
              </a:ext>
            </a:extLst>
          </p:cNvPr>
          <p:cNvSpPr/>
          <p:nvPr/>
        </p:nvSpPr>
        <p:spPr>
          <a:xfrm>
            <a:off x="3966286" y="5538035"/>
            <a:ext cx="614265" cy="4846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对象 11">
                <a:extLst>
                  <a:ext uri="{FF2B5EF4-FFF2-40B4-BE49-F238E27FC236}">
                    <a16:creationId xmlns:a16="http://schemas.microsoft.com/office/drawing/2014/main" id="{C4474CB0-8FB6-C7B7-58EE-7285AEDE65B5}"/>
                  </a:ext>
                </a:extLst>
              </p:cNvPr>
              <p:cNvSpPr txBox="1"/>
              <p:nvPr/>
            </p:nvSpPr>
            <p:spPr>
              <a:xfrm>
                <a:off x="3135377" y="6120862"/>
                <a:ext cx="2726140" cy="563777"/>
              </a:xfrm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zh-CN" altLang="en-US" sz="22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zh-CN" altLang="en-US" sz="22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max</m:t>
                          </m:r>
                        </m:e>
                        <m:lim>
                          <m: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lim>
                      </m:limLow>
                      <m:r>
                        <a:rPr lang="en-US" altLang="zh-CN" sz="22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limLow>
                        <m:limLowPr>
                          <m:ctrlP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zh-CN" altLang="en-US" sz="22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r>
                            <a:rPr lang="en-US" altLang="zh-CN" sz="2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zh-CN" sz="2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   </m:t>
                          </m:r>
                          <m:r>
                            <a:rPr lang="en-US" altLang="zh-CN" sz="2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lim>
                      </m:limLow>
                      <m:r>
                        <a:rPr lang="en-US" altLang="zh-CN" sz="22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zh-CN" altLang="en-US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zh-CN" altLang="en-US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2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zh-CN" altLang="en-US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22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zh-CN" altLang="en-US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zh-CN" altLang="en-US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zh-CN" altLang="en-US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200" dirty="0"/>
              </a:p>
            </p:txBody>
          </p:sp>
        </mc:Choice>
        <mc:Fallback xmlns="">
          <p:sp>
            <p:nvSpPr>
              <p:cNvPr id="12" name="对象 11">
                <a:extLst>
                  <a:ext uri="{FF2B5EF4-FFF2-40B4-BE49-F238E27FC236}">
                    <a16:creationId xmlns:a16="http://schemas.microsoft.com/office/drawing/2014/main" id="{C4474CB0-8FB6-C7B7-58EE-7285AEDE65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5377" y="6120862"/>
                <a:ext cx="2726140" cy="5637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1B9C028B-D56A-6442-8192-2B8076685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80661DEE-55DF-9C4C-9E32-9432A9F8E9FC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0894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90D034B-6C17-D9B4-C316-B1BE20999877}"/>
              </a:ext>
            </a:extLst>
          </p:cNvPr>
          <p:cNvSpPr txBox="1"/>
          <p:nvPr/>
        </p:nvSpPr>
        <p:spPr>
          <a:xfrm>
            <a:off x="235785" y="1652345"/>
            <a:ext cx="8416541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b="1" dirty="0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学习的对偶算法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945B116A-3556-14F6-0325-477C28386A0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94106" y="2579434"/>
                <a:ext cx="8311180" cy="4142042"/>
              </a:xfrm>
            </p:spPr>
            <p:txBody>
              <a:bodyPr/>
              <a:lstStyle/>
              <a:p>
                <a:r>
                  <a:rPr lang="zh-CN" altLang="en-US" sz="2200" dirty="0"/>
                  <a:t>先求</a:t>
                </a:r>
                <a14:m>
                  <m:oMath xmlns:m="http://schemas.openxmlformats.org/officeDocument/2006/math">
                    <m:r>
                      <a:rPr lang="en-US" altLang="zh-CN" sz="2200" i="1" dirty="0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altLang="zh-CN" sz="22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200" i="1" dirty="0" err="1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zh-CN" sz="2200" i="1" dirty="0" err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200" i="1" dirty="0" err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sz="220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l-GR" altLang="zh-CN" sz="2200" i="1" dirty="0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zh-CN" sz="22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200" dirty="0"/>
                  <a:t>对 </a:t>
                </a:r>
                <a14:m>
                  <m:oMath xmlns:m="http://schemas.openxmlformats.org/officeDocument/2006/math">
                    <m:r>
                      <a:rPr lang="en-US" altLang="zh-CN" sz="2200" i="1" dirty="0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zh-CN" sz="2200" b="0" i="1" dirty="0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altLang="zh-CN" sz="2200" i="1" dirty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sz="2200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2200" dirty="0"/>
                  <a:t>的</a:t>
                </a:r>
                <a:r>
                  <a:rPr lang="zh-CN" altLang="en-US" sz="2200" b="1" dirty="0">
                    <a:solidFill>
                      <a:srgbClr val="C00000"/>
                    </a:solidFill>
                  </a:rPr>
                  <a:t>极小</a:t>
                </a:r>
                <a:r>
                  <a:rPr lang="zh-CN" altLang="en-US" sz="2200" dirty="0"/>
                  <a:t>，再求对 </a:t>
                </a:r>
                <a14:m>
                  <m:oMath xmlns:m="http://schemas.openxmlformats.org/officeDocument/2006/math">
                    <m:r>
                      <a:rPr lang="el-GR" altLang="zh-CN" sz="2200" i="1" dirty="0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zh-CN" sz="2200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2200" dirty="0"/>
                  <a:t>的</a:t>
                </a:r>
                <a:r>
                  <a:rPr lang="zh-CN" altLang="en-US" sz="2200" b="1" dirty="0">
                    <a:solidFill>
                      <a:srgbClr val="C00000"/>
                    </a:solidFill>
                  </a:rPr>
                  <a:t>极大</a:t>
                </a:r>
                <a:endParaRPr lang="en-US" altLang="zh-CN" sz="2200" b="1" dirty="0">
                  <a:solidFill>
                    <a:srgbClr val="C00000"/>
                  </a:solidFill>
                </a:endParaRPr>
              </a:p>
              <a:p>
                <a:r>
                  <a:rPr lang="en-US" altLang="zh-CN" sz="2200"/>
                  <a:t>1. </a:t>
                </a:r>
                <a:r>
                  <a:rPr lang="zh-CN" altLang="en-US" sz="2200"/>
                  <a:t>求</a:t>
                </a:r>
                <a:r>
                  <a:rPr lang="zh-CN" altLang="en-US" sz="2200" dirty="0"/>
                  <a:t>：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zh-CN" altLang="en-US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zh-CN" altLang="en-US" sz="22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min</m:t>
                        </m:r>
                      </m:e>
                      <m:lim>
                        <m:r>
                          <a:rPr lang="en-US" altLang="zh-CN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altLang="zh-CN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   </m:t>
                        </m:r>
                        <m:r>
                          <a:rPr lang="en-US" altLang="zh-CN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lim>
                    </m:limLow>
                    <m:r>
                      <a:rPr lang="en-US" altLang="zh-CN" sz="22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zh-CN" altLang="en-US" sz="2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𝐿</m:t>
                    </m:r>
                    <m:r>
                      <a:rPr lang="zh-CN" altLang="en-US" sz="2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zh-CN" altLang="en-US" sz="2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zh-CN" altLang="en-US" sz="2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zh-CN" altLang="en-US" sz="2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zh-CN" altLang="en-US" sz="2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200" dirty="0"/>
                  <a:t>, </a:t>
                </a:r>
                <a:r>
                  <a:rPr lang="zh-CN" altLang="en-US" sz="2200" dirty="0"/>
                  <a:t>对 </a:t>
                </a:r>
                <a14:m>
                  <m:oMath xmlns:m="http://schemas.openxmlformats.org/officeDocument/2006/math">
                    <m:r>
                      <a:rPr lang="en-US" altLang="zh-CN" sz="2200" i="1" dirty="0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zh-CN" sz="2200" b="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sz="2200" i="1" dirty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sz="2200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2200" dirty="0"/>
                  <a:t>分别求偏导并令等于</a:t>
                </a:r>
                <a:r>
                  <a:rPr lang="en-US" altLang="zh-CN" sz="2200" dirty="0"/>
                  <a:t>0</a:t>
                </a:r>
              </a:p>
              <a:p>
                <a:pPr marL="0" indent="0">
                  <a:lnSpc>
                    <a:spcPct val="150000"/>
                  </a:lnSpc>
                  <a:spcBef>
                    <a:spcPts val="0"/>
                  </a:spcBef>
                  <a:buNone/>
                </a:pPr>
                <a:r>
                  <a:rPr lang="zh-CN" altLang="en-US" sz="2200"/>
                  <a:t>   </a:t>
                </a:r>
                <a14:m>
                  <m:oMath xmlns:m="http://schemas.openxmlformats.org/officeDocument/2006/math">
                    <m:r>
                      <a:rPr lang="en-US" altLang="zh-CN" sz="2200" b="0" i="0" smtClean="0">
                        <a:latin typeface="Cambria Math" panose="02040503050406030204" pitchFamily="18" charset="0"/>
                      </a:rPr>
                      <m:t>     </m:t>
                    </m:r>
                    <m:sSub>
                      <m:sSubPr>
                        <m:ctrlPr>
                          <a:rPr lang="en-US" altLang="zh-CN" sz="2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zh-CN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CN" altLang="en-US" sz="22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d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−</m:t>
                    </m:r>
                    <m:nary>
                      <m:naryPr>
                        <m:chr m:val="∑"/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2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nary>
                  </m:oMath>
                </a14:m>
                <a:r>
                  <a:rPr lang="en-US" altLang="zh-CN" sz="2200" dirty="0"/>
                  <a:t>                 </a:t>
                </a:r>
                <a14:m>
                  <m:oMath xmlns:m="http://schemas.openxmlformats.org/officeDocument/2006/math">
                    <m:r>
                      <a:rPr lang="en-US" altLang="zh-CN" sz="2200" b="0" i="0" dirty="0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altLang="zh-CN" sz="2200" b="0" i="1" dirty="0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zh-CN" sz="2200" b="0" i="1" dirty="0" smtClean="0">
                        <a:latin typeface="Cambria Math" panose="02040503050406030204" pitchFamily="18" charset="0"/>
                      </a:rPr>
                      <m:t>′=</m:t>
                    </m:r>
                    <m:nary>
                      <m:naryPr>
                        <m:chr m:val="∑"/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2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2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n-US" altLang="zh-CN" sz="2200" dirty="0"/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altLang="zh-CN" sz="22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200" b="0" i="0" smtClean="0">
                        <a:latin typeface="Cambria Math" panose="02040503050406030204" pitchFamily="18" charset="0"/>
                      </a:rPr>
                      <m:t>        </m:t>
                    </m:r>
                    <m:sSub>
                      <m:sSubPr>
                        <m:ctrlPr>
                          <a:rPr lang="en-US" altLang="zh-CN" sz="2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CN" altLang="en-US" sz="22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d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2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nary>
                  </m:oMath>
                </a14:m>
                <a:r>
                  <a:rPr lang="en-US" altLang="zh-CN" sz="2200" dirty="0"/>
                  <a:t>                               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2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2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nary>
                  </m:oMath>
                </a14:m>
                <a:endParaRPr lang="en-US" altLang="zh-CN" sz="2200" dirty="0"/>
              </a:p>
              <a:p>
                <a:r>
                  <a:rPr lang="zh-CN" altLang="en-US" sz="2200" dirty="0"/>
                  <a:t>得： </a:t>
                </a:r>
                <a:endParaRPr lang="en-US" altLang="zh-CN" sz="2200" dirty="0"/>
              </a:p>
              <a:p>
                <a:pPr marL="0" indent="0">
                  <a:buNone/>
                </a:pPr>
                <a:endParaRPr lang="en-US" altLang="zh-CN" sz="2000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</p:txBody>
          </p:sp>
        </mc:Choice>
        <mc:Fallback xmlns="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945B116A-3556-14F6-0325-477C28386A0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94106" y="2579434"/>
                <a:ext cx="8311180" cy="4142042"/>
              </a:xfrm>
              <a:blipFill>
                <a:blip r:embed="rId2"/>
                <a:stretch>
                  <a:fillRect l="-806" t="-17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对象 11">
            <a:extLst>
              <a:ext uri="{FF2B5EF4-FFF2-40B4-BE49-F238E27FC236}">
                <a16:creationId xmlns:a16="http://schemas.microsoft.com/office/drawing/2014/main" id="{08083002-53EF-D3A0-6B3E-E2813A18408D}"/>
              </a:ext>
            </a:extLst>
          </p:cNvPr>
          <p:cNvSpPr txBox="1"/>
          <p:nvPr/>
        </p:nvSpPr>
        <p:spPr>
          <a:xfrm>
            <a:off x="3603998" y="1091783"/>
            <a:ext cx="1936003" cy="582106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zh-CN" altLang="en-US" sz="2200" dirty="0"/>
          </a:p>
        </p:txBody>
      </p:sp>
      <p:sp>
        <p:nvSpPr>
          <p:cNvPr id="9" name="右箭头 3">
            <a:extLst>
              <a:ext uri="{FF2B5EF4-FFF2-40B4-BE49-F238E27FC236}">
                <a16:creationId xmlns:a16="http://schemas.microsoft.com/office/drawing/2014/main" id="{A79C5A1B-D06E-EE51-060E-6C1EF13D8F76}"/>
              </a:ext>
            </a:extLst>
          </p:cNvPr>
          <p:cNvSpPr/>
          <p:nvPr/>
        </p:nvSpPr>
        <p:spPr>
          <a:xfrm>
            <a:off x="5540001" y="3942694"/>
            <a:ext cx="390676" cy="4135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A1882E9A-0899-1841-BDDE-212E94A95030}"/>
                  </a:ext>
                </a:extLst>
              </p:cNvPr>
              <p:cNvSpPr txBox="1"/>
              <p:nvPr/>
            </p:nvSpPr>
            <p:spPr>
              <a:xfrm>
                <a:off x="628650" y="5142692"/>
                <a:ext cx="8416541" cy="17827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sz="22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d>
                        <m:dPr>
                          <m:ctrlPr>
                            <a:rPr lang="en-US" altLang="zh-CN" sz="2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  <m:r>
                        <a:rPr lang="en-US" altLang="zh-CN" sz="22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2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zh-CN" sz="2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′,</m:t>
                          </m:r>
                          <m:r>
                            <a:rPr lang="en-US" altLang="zh-CN" sz="2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altLang="zh-CN" sz="2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′,</m:t>
                          </m:r>
                          <m: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</m:oMath>
                  </m:oMathPara>
                </a14:m>
                <a:endParaRPr lang="en-US" altLang="zh-CN" sz="2200" i="1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sz="2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zh-CN" altLang="en-US" sz="2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20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zh-CN" altLang="en-US" sz="220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ctrlPr>
                          <a:rPr lang="zh-CN" altLang="en-US" sz="22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en-US" altLang="zh-CN" sz="220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altLang="zh-CN" sz="22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200" i="1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altLang="zh-CN" sz="22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zh-CN" sz="22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200" i="1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altLang="zh-CN" sz="22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zh-CN" sz="22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2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sz="22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zh-CN" sz="22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2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sz="22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altLang="zh-CN" sz="2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2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2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e>
                    </m:nary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altLang="zh-CN" sz="2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CN" sz="2200" i="1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−</m:t>
                    </m:r>
                    <m:nary>
                      <m:naryPr>
                        <m:chr m:val="∑"/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2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2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sz="22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en-US" altLang="zh-CN" sz="220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nary>
                                  <m:naryPr>
                                    <m:chr m:val="∑"/>
                                    <m:ctrlPr>
                                      <a:rPr lang="en-US" altLang="zh-CN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US" altLang="zh-CN" sz="22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altLang="zh-CN" sz="2200" i="1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US" altLang="zh-CN" sz="2200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en-US" altLang="zh-CN" sz="2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sz="2200" i="1">
                                            <a:latin typeface="Cambria Math" panose="02040503050406030204" pitchFamily="18" charset="0"/>
                                          </a:rPr>
                                          <m:t>𝛼</m:t>
                                        </m:r>
                                      </m:e>
                                      <m:sub>
                                        <m:r>
                                          <a:rPr lang="en-US" altLang="zh-CN" sz="2200" b="0" i="1" smtClean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altLang="zh-CN" sz="2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200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altLang="zh-CN" sz="2200" b="0" i="1" smtClean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altLang="zh-CN" sz="2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2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zh-CN" sz="2200" b="0" i="1" smtClean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e>
                                </m:nary>
                              </m:e>
                            </m:d>
                            <m:r>
                              <a:rPr lang="en-US" altLang="zh-CN" sz="2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sSub>
                              <m:sSubPr>
                                <m:ctrlPr>
                                  <a:rPr lang="en-US" altLang="zh-CN" sz="22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altLang="zh-CN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p>
                                <m:r>
                                  <a:rPr lang="en-US" altLang="zh-CN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e>
                    </m:nary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+</m:t>
                    </m:r>
                    <m:nary>
                      <m:naryPr>
                        <m:chr m:val="∑"/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2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2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altLang="zh-CN" sz="22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zh-CN" altLang="en-US" sz="2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2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zh-CN" altLang="en-US" sz="22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ctrlPr>
                          <a:rPr lang="zh-CN" altLang="en-US" sz="22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2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200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200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e>
                    </m:nary>
                    <m:r>
                      <a:rPr lang="en-US" altLang="zh-CN" sz="2200" i="1">
                        <a:latin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zh-CN" sz="2200" dirty="0">
                    <a:latin typeface="Cambria Math" panose="02040503050406030204" pitchFamily="18" charset="0"/>
                  </a:rPr>
                  <a:t>)</a:t>
                </a:r>
                <a:r>
                  <a:rPr lang="en-US" altLang="zh-CN" sz="2200" i="1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200" i="1" dirty="0">
                        <a:latin typeface="Cambria Math" panose="02040503050406030204" pitchFamily="18" charset="0"/>
                      </a:rPr>
                      <m:t>+</m:t>
                    </m:r>
                    <m:nary>
                      <m:naryPr>
                        <m:chr m:val="∑"/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2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2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zh-CN" altLang="en-US" sz="2200" i="1" dirty="0">
                  <a:latin typeface="Cambria Math" panose="02040503050406030204" pitchFamily="18" charset="0"/>
                </a:endParaRPr>
              </a:p>
              <a:p>
                <a:endParaRPr lang="zh-CN" altLang="en-US" sz="2200" dirty="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A1882E9A-0899-1841-BDDE-212E94A950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5142692"/>
                <a:ext cx="8416541" cy="1782796"/>
              </a:xfrm>
              <a:prstGeom prst="rect">
                <a:avLst/>
              </a:prstGeom>
              <a:blipFill>
                <a:blip r:embed="rId3"/>
                <a:stretch>
                  <a:fillRect l="-7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27B383DB-18F0-93B4-A4DF-0CC8EEC86A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80661DEE-55DF-9C4C-9E32-9432A9F8E9FC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52057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C7E881E7-C42F-47ED-3457-83561F219D01}"/>
              </a:ext>
            </a:extLst>
          </p:cNvPr>
          <p:cNvSpPr txBox="1"/>
          <p:nvPr/>
        </p:nvSpPr>
        <p:spPr>
          <a:xfrm>
            <a:off x="235785" y="1647375"/>
            <a:ext cx="8416541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b="1" dirty="0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学习的对偶算法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8352217C-75CF-7422-64FE-307B0F0CD32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59532" y="2508840"/>
                <a:ext cx="8424936" cy="4326424"/>
              </a:xfrm>
            </p:spPr>
            <p:txBody>
              <a:bodyPr/>
              <a:lstStyle/>
              <a:p>
                <a:r>
                  <a:rPr lang="en-US" altLang="zh-CN" sz="2200"/>
                  <a:t>2. </a:t>
                </a:r>
                <a:r>
                  <a:rPr lang="zh-CN" altLang="en-US" sz="2200"/>
                  <a:t>求</a:t>
                </a:r>
                <a14:m>
                  <m:oMath xmlns:m="http://schemas.openxmlformats.org/officeDocument/2006/math">
                    <m:r>
                      <a:rPr lang="zh-CN" altLang="en-US" sz="2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altLang="zh-CN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d>
                  </m:oMath>
                </a14:m>
                <a:r>
                  <a:rPr lang="zh-CN" altLang="en-US" sz="2200" dirty="0"/>
                  <a:t>对</a:t>
                </a:r>
                <a14:m>
                  <m:oMath xmlns:m="http://schemas.openxmlformats.org/officeDocument/2006/math">
                    <m:r>
                      <a:rPr lang="el-GR" altLang="zh-CN" sz="2200" i="1" dirty="0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zh-CN" altLang="en-US" sz="2200" dirty="0"/>
                  <a:t>的</a:t>
                </a:r>
                <a:r>
                  <a:rPr lang="zh-CN" altLang="en-US" sz="2200" b="1">
                    <a:solidFill>
                      <a:srgbClr val="0070C0"/>
                    </a:solidFill>
                  </a:rPr>
                  <a:t>极大</a:t>
                </a:r>
                <a:r>
                  <a:rPr lang="en-US" altLang="zh-CN" sz="2200"/>
                  <a:t>, </a:t>
                </a:r>
                <a:r>
                  <a:rPr lang="zh-CN" altLang="en-US" sz="2200"/>
                  <a:t>得到对偶问题的解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l-GR" altLang="zh-CN" sz="22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l-GR" altLang="zh-CN" sz="2200" i="1" dirty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p>
                        <m:r>
                          <a:rPr lang="en-US" altLang="zh-CN" sz="2200" b="0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l-GR" altLang="zh-CN" sz="22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2200"/>
                  <a:t>:</a:t>
                </a:r>
                <a:endParaRPr lang="en-US" altLang="zh-CN" sz="2200" dirty="0"/>
              </a:p>
              <a:p>
                <a:pPr marL="0" indent="0" algn="ctr">
                  <a:buNone/>
                </a:pPr>
                <a:endParaRPr lang="en-US" altLang="zh-CN" sz="220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:endParaRPr lang="en-US" altLang="zh-CN" sz="2200" dirty="0"/>
              </a:p>
            </p:txBody>
          </p:sp>
        </mc:Choice>
        <mc:Fallback xmlns="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8352217C-75CF-7422-64FE-307B0F0CD32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59532" y="2508840"/>
                <a:ext cx="8424936" cy="4326424"/>
              </a:xfrm>
              <a:blipFill>
                <a:blip r:embed="rId2"/>
                <a:stretch>
                  <a:fillRect l="-868" t="-18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5736E14C-CEC3-114E-77D7-837D5312BC32}"/>
                  </a:ext>
                </a:extLst>
              </p:cNvPr>
              <p:cNvSpPr txBox="1"/>
              <p:nvPr/>
            </p:nvSpPr>
            <p:spPr>
              <a:xfrm>
                <a:off x="1773387" y="3782091"/>
                <a:ext cx="5597226" cy="9578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000" b="0" i="0" smtClean="0"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lang="en-US" altLang="zh-CN" sz="2000" b="0" i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m:rPr>
                          <m:sty m:val="p"/>
                        </m:rPr>
                        <a:rPr lang="en-US" altLang="zh-CN" sz="2000" b="0" i="0" smtClean="0"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en-US" altLang="zh-CN" sz="2000" b="0" i="0" smtClean="0">
                          <a:latin typeface="Cambria Math" panose="02040503050406030204" pitchFamily="18" charset="0"/>
                        </a:rPr>
                        <m:t>.      </m:t>
                      </m:r>
                      <m:nary>
                        <m:naryPr>
                          <m:chr m:val="∑"/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=0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    </m:t>
                          </m:r>
                          <m:sSub>
                            <m:sSubPr>
                              <m:ctrlPr>
                                <a:rPr lang="en-US" altLang="zh-CN" sz="2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≥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0,  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=1,2, ⋯,  </m:t>
                          </m:r>
                        </m:e>
                      </m:nary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5736E14C-CEC3-114E-77D7-837D5312BC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3387" y="3782091"/>
                <a:ext cx="5597226" cy="95782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EB446C9C-930E-7C82-F5D8-30294E0343E9}"/>
                  </a:ext>
                </a:extLst>
              </p:cNvPr>
              <p:cNvSpPr txBox="1"/>
              <p:nvPr/>
            </p:nvSpPr>
            <p:spPr>
              <a:xfrm>
                <a:off x="1527075" y="2897789"/>
                <a:ext cx="5597226" cy="9926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2000" i="1" dirty="0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2000" i="1" dirty="0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000" i="0" dirty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zh-CN" altLang="en-US" sz="2000" i="1" dirty="0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lim>
                          </m:limLow>
                        </m:fName>
                        <m:e>
                          <m:r>
                            <a:rPr lang="en-US" altLang="zh-CN" sz="2000" b="0" i="1" dirty="0" smtClean="0">
                              <a:latin typeface="Cambria Math" panose="02040503050406030204" pitchFamily="18" charset="0"/>
                            </a:rPr>
                            <m:t>    </m:t>
                          </m:r>
                          <m: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sz="20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zh-CN" altLang="en-US" sz="20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nary>
                                <m:naryPr>
                                  <m:chr m:val="∑"/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2000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2000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</m:nary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US" altLang="zh-CN" sz="2000" b="0" i="0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altLang="zh-CN" sz="2000" b="0" i="0" dirty="0" smtClean="0"/>
                            <m:t>+</m:t>
                          </m:r>
                          <m:nary>
                            <m:naryPr>
                              <m:chr m:val="∑"/>
                              <m:ctrlP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sz="20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zh-CN" alt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zh-CN" alt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e>
                      </m:func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EB446C9C-930E-7C82-F5D8-30294E0343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7075" y="2897789"/>
                <a:ext cx="5597226" cy="99264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AF7CE1B0-50AA-0369-6595-9C501DB3DF49}"/>
                  </a:ext>
                </a:extLst>
              </p:cNvPr>
              <p:cNvSpPr txBox="1"/>
              <p:nvPr/>
            </p:nvSpPr>
            <p:spPr>
              <a:xfrm>
                <a:off x="1773387" y="5877438"/>
                <a:ext cx="5597226" cy="9578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000" b="0" i="0" smtClean="0"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lang="en-US" altLang="zh-CN" sz="2000" b="0" i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m:rPr>
                          <m:sty m:val="p"/>
                        </m:rPr>
                        <a:rPr lang="en-US" altLang="zh-CN" sz="2000" b="0" i="0" smtClean="0"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en-US" altLang="zh-CN" sz="2000" b="0" i="0" smtClean="0">
                          <a:latin typeface="Cambria Math" panose="02040503050406030204" pitchFamily="18" charset="0"/>
                        </a:rPr>
                        <m:t>.      </m:t>
                      </m:r>
                      <m:nary>
                        <m:naryPr>
                          <m:chr m:val="∑"/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=0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    </m:t>
                          </m:r>
                          <m:sSub>
                            <m:sSubPr>
                              <m:ctrlPr>
                                <a:rPr lang="en-US" altLang="zh-CN" sz="2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≥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0,  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=1,2, ⋯,  </m:t>
                          </m:r>
                        </m:e>
                      </m:nary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AF7CE1B0-50AA-0369-6595-9C501DB3DF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3387" y="5877438"/>
                <a:ext cx="5597226" cy="95782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26484665-ECA9-3AFE-1647-5BC4BA414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80661DEE-55DF-9C4C-9E32-9432A9F8E9FC}" type="slidenum">
              <a:rPr lang="en-US" smtClean="0"/>
              <a:t>32</a:t>
            </a:fld>
            <a:endParaRPr lang="en-US" dirty="0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A5B4E5BE-329E-40B0-B187-ADC4DD7DF408}"/>
              </a:ext>
            </a:extLst>
          </p:cNvPr>
          <p:cNvGrpSpPr/>
          <p:nvPr/>
        </p:nvGrpSpPr>
        <p:grpSpPr>
          <a:xfrm>
            <a:off x="1205707" y="5139949"/>
            <a:ext cx="567680" cy="488379"/>
            <a:chOff x="702863" y="4972683"/>
            <a:chExt cx="567680" cy="488379"/>
          </a:xfrm>
        </p:grpSpPr>
        <p:sp>
          <p:nvSpPr>
            <p:cNvPr id="13" name="右箭头 4">
              <a:extLst>
                <a:ext uri="{FF2B5EF4-FFF2-40B4-BE49-F238E27FC236}">
                  <a16:creationId xmlns:a16="http://schemas.microsoft.com/office/drawing/2014/main" id="{A2B5E9F7-73E3-C2A4-CE51-FBE1CAF507D0}"/>
                </a:ext>
              </a:extLst>
            </p:cNvPr>
            <p:cNvSpPr/>
            <p:nvPr/>
          </p:nvSpPr>
          <p:spPr>
            <a:xfrm>
              <a:off x="910503" y="4972683"/>
              <a:ext cx="360040" cy="488379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右箭头 4">
              <a:extLst>
                <a:ext uri="{FF2B5EF4-FFF2-40B4-BE49-F238E27FC236}">
                  <a16:creationId xmlns:a16="http://schemas.microsoft.com/office/drawing/2014/main" id="{9AC62B50-1272-43CB-88E5-552D4645CF65}"/>
                </a:ext>
              </a:extLst>
            </p:cNvPr>
            <p:cNvSpPr/>
            <p:nvPr/>
          </p:nvSpPr>
          <p:spPr>
            <a:xfrm rot="10800000">
              <a:off x="702863" y="4972683"/>
              <a:ext cx="360040" cy="488379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004C992F-BAAB-43C7-8F11-97E2F3DDB34E}"/>
                  </a:ext>
                </a:extLst>
              </p:cNvPr>
              <p:cNvSpPr/>
              <p:nvPr/>
            </p:nvSpPr>
            <p:spPr>
              <a:xfrm>
                <a:off x="1974278" y="4887817"/>
                <a:ext cx="4562403" cy="9926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2000" i="1" dirty="0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2000" i="1" dirty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000" dirty="0">
                                  <a:latin typeface="Cambria Math" panose="02040503050406030204" pitchFamily="18" charset="0"/>
                                </a:rPr>
                                <m:t>m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000" b="0" i="0" dirty="0" smtClean="0">
                                  <a:latin typeface="Cambria Math" panose="02040503050406030204" pitchFamily="18" charset="0"/>
                                </a:rPr>
                                <m:t>in</m:t>
                              </m:r>
                            </m:e>
                            <m:lim>
                              <m:r>
                                <a:rPr lang="zh-CN" altLang="en-US" sz="2000" i="1" dirty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lim>
                          </m:limLow>
                        </m:fName>
                        <m:e>
                          <m: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  <m:t>    </m:t>
                          </m:r>
                          <m:f>
                            <m:fPr>
                              <m:ctrlP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sz="20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zh-CN" altLang="en-US" sz="20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nary>
                                <m:naryPr>
                                  <m:chr m:val="∑"/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2000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2000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</m:nary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US" altLang="zh-CN" sz="200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nary>
                            <m:naryPr>
                              <m:chr m:val="∑"/>
                              <m:ctrlP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sz="20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zh-CN" alt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zh-CN" alt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e>
                      </m:func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004C992F-BAAB-43C7-8F11-97E2F3DDB3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4278" y="4887817"/>
                <a:ext cx="4562403" cy="99264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465546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CFC48E6B-9AF9-D241-AC0B-9903E446E7F1}"/>
              </a:ext>
            </a:extLst>
          </p:cNvPr>
          <p:cNvSpPr txBox="1"/>
          <p:nvPr/>
        </p:nvSpPr>
        <p:spPr>
          <a:xfrm>
            <a:off x="235785" y="1638670"/>
            <a:ext cx="8416541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b="1" dirty="0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学习的对偶算法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3D903181-7A4A-D9F2-F151-EFAA62FD63C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69217" y="2411618"/>
                <a:ext cx="8523141" cy="4173786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10000"/>
                  </a:lnSpc>
                  <a:buNone/>
                </a:pPr>
                <a:r>
                  <a:rPr lang="zh-CN" altLang="en-US" sz="2400" b="1">
                    <a:solidFill>
                      <a:srgbClr val="C00000"/>
                    </a:solidFill>
                  </a:rPr>
                  <a:t>定理</a:t>
                </a:r>
                <a:r>
                  <a:rPr lang="en-US" altLang="zh-CN" sz="2400" b="1">
                    <a:solidFill>
                      <a:srgbClr val="C00000"/>
                    </a:solidFill>
                  </a:rPr>
                  <a:t>7.2</a:t>
                </a:r>
              </a:p>
              <a:p>
                <a:pPr marL="0" indent="0">
                  <a:lnSpc>
                    <a:spcPct val="110000"/>
                  </a:lnSpc>
                  <a:buNone/>
                </a:pPr>
                <a:r>
                  <a:rPr lang="zh-CN" altLang="en-US" sz="2200"/>
                  <a:t>         设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2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20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p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(</m:t>
                        </m:r>
                        <m:sSubSup>
                          <m:sSubSup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zh-CN" altLang="en-US" sz="22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zh-CN" altLang="en-US" sz="22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zh-CN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⋯,</m:t>
                        </m:r>
                        <m:sSubSup>
                          <m:sSubSup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zh-CN" alt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</m:sub>
                          <m:sup>
                            <m:r>
                              <a:rPr lang="en-US" altLang="zh-CN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22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T</m:t>
                        </m:r>
                      </m:sup>
                    </m:sSup>
                  </m:oMath>
                </a14:m>
                <a:r>
                  <a:rPr lang="zh-CN" altLang="en-US" sz="2200" dirty="0"/>
                  <a:t> 是对偶最</a:t>
                </a:r>
                <a:r>
                  <a:rPr lang="zh-CN" altLang="en-US" sz="2200"/>
                  <a:t>优问题的解</a:t>
                </a:r>
                <a:r>
                  <a:rPr lang="en-US" altLang="zh-CN" sz="2200"/>
                  <a:t>, </a:t>
                </a:r>
                <a:r>
                  <a:rPr lang="zh-CN" altLang="en-US" sz="2200"/>
                  <a:t>则</a:t>
                </a:r>
                <a:r>
                  <a:rPr lang="zh-CN" altLang="en-US" sz="2200" dirty="0"/>
                  <a:t>存在下标 </a:t>
                </a:r>
                <a14:m>
                  <m:oMath xmlns:m="http://schemas.openxmlformats.org/officeDocument/2006/math">
                    <m:r>
                      <a:rPr lang="en-US" altLang="zh-CN" sz="2200" i="1" dirty="0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altLang="zh-CN" sz="2200" dirty="0"/>
                  <a:t>, </a:t>
                </a:r>
                <a:r>
                  <a:rPr lang="zh-CN" altLang="en-US" sz="2200" dirty="0"/>
                  <a:t>使得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2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sz="220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altLang="zh-CN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altLang="zh-CN" sz="2200" dirty="0"/>
                  <a:t>, </a:t>
                </a:r>
                <a:r>
                  <a:rPr lang="zh-CN" altLang="en-US" sz="2200" dirty="0"/>
                  <a:t>并可按下式求得</a:t>
                </a:r>
                <a:r>
                  <a:rPr lang="zh-CN" altLang="en-US" sz="2200"/>
                  <a:t>原始问题的解</a:t>
                </a:r>
                <a:r>
                  <a:rPr lang="en-US" altLang="zh-CN" sz="2200"/>
                  <a:t>:</a:t>
                </a: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CN" sz="22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2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2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Sup>
                            <m:sSubSupPr>
                              <m:ctrlP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altLang="zh-CN" sz="2200" dirty="0"/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CN" sz="22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en-US" altLang="zh-CN" sz="2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2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Sup>
                            <m:sSubSupPr>
                              <m:ctrlP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2200" dirty="0"/>
              </a:p>
              <a:p>
                <a:pPr>
                  <a:lnSpc>
                    <a:spcPct val="110000"/>
                  </a:lnSpc>
                </a:pPr>
                <a:endParaRPr lang="en-US" altLang="zh-CN" sz="2200" dirty="0"/>
              </a:p>
            </p:txBody>
          </p:sp>
        </mc:Choice>
        <mc:Fallback xmlns="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3D903181-7A4A-D9F2-F151-EFAA62FD63C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69217" y="2411618"/>
                <a:ext cx="8523141" cy="4173786"/>
              </a:xfrm>
              <a:blipFill>
                <a:blip r:embed="rId2"/>
                <a:stretch>
                  <a:fillRect l="-1144" t="-73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7A0025C2-8EC5-C167-EE2A-B0EAC6BF58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80661DEE-55DF-9C4C-9E32-9432A9F8E9FC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0865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CFC48E6B-9AF9-D241-AC0B-9903E446E7F1}"/>
              </a:ext>
            </a:extLst>
          </p:cNvPr>
          <p:cNvSpPr txBox="1"/>
          <p:nvPr/>
        </p:nvSpPr>
        <p:spPr>
          <a:xfrm>
            <a:off x="235785" y="1638670"/>
            <a:ext cx="8416541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b="1" dirty="0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学习的对偶算法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3D903181-7A4A-D9F2-F151-EFAA62FD63C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69217" y="2411618"/>
                <a:ext cx="8523141" cy="4173786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10000"/>
                  </a:lnSpc>
                  <a:buNone/>
                </a:pPr>
                <a:r>
                  <a:rPr lang="zh-CN" altLang="en-US" sz="2400" b="1" dirty="0">
                    <a:solidFill>
                      <a:srgbClr val="C00000"/>
                    </a:solidFill>
                  </a:rPr>
                  <a:t>定理</a:t>
                </a:r>
                <a:r>
                  <a:rPr lang="en-US" altLang="zh-CN" sz="2400" b="1" dirty="0">
                    <a:solidFill>
                      <a:srgbClr val="C00000"/>
                    </a:solidFill>
                  </a:rPr>
                  <a:t>7.2</a:t>
                </a:r>
              </a:p>
              <a:p>
                <a:pPr>
                  <a:lnSpc>
                    <a:spcPct val="110000"/>
                  </a:lnSpc>
                </a:pPr>
                <a:r>
                  <a:rPr lang="zh-CN" altLang="en-US" sz="2200" dirty="0"/>
                  <a:t>证明</a:t>
                </a:r>
                <a:r>
                  <a:rPr lang="en-US" altLang="zh-CN" sz="2200" dirty="0"/>
                  <a:t>: </a:t>
                </a:r>
                <a:r>
                  <a:rPr lang="zh-CN" altLang="en-US" sz="2200" dirty="0"/>
                  <a:t>由</a:t>
                </a:r>
                <a:endParaRPr lang="en-US" altLang="zh-CN" sz="2200" dirty="0"/>
              </a:p>
              <a:p>
                <a:pPr marL="0" indent="0">
                  <a:lnSpc>
                    <a:spcPct val="110000"/>
                  </a:lnSpc>
                  <a:buNone/>
                </a:pPr>
                <a:endParaRPr lang="en-US" altLang="zh-CN" dirty="0"/>
              </a:p>
              <a:p>
                <a:pPr marL="0" indent="0">
                  <a:lnSpc>
                    <a:spcPct val="110000"/>
                  </a:lnSpc>
                  <a:buNone/>
                </a:pPr>
                <a:r>
                  <a:rPr lang="en-US" altLang="zh-CN" dirty="0"/>
                  <a:t>                                                                      </a:t>
                </a:r>
              </a:p>
              <a:p>
                <a:pPr marL="0" indent="0">
                  <a:lnSpc>
                    <a:spcPct val="110000"/>
                  </a:lnSpc>
                  <a:buNone/>
                </a:pPr>
                <a:endParaRPr lang="en-US" altLang="zh-CN" dirty="0"/>
              </a:p>
              <a:p>
                <a:pPr marL="0" indent="0">
                  <a:lnSpc>
                    <a:spcPct val="110000"/>
                  </a:lnSpc>
                  <a:buNone/>
                </a:pPr>
                <a:endParaRPr lang="en-US" altLang="zh-CN" dirty="0"/>
              </a:p>
              <a:p>
                <a:pPr marL="0" indent="0">
                  <a:lnSpc>
                    <a:spcPct val="110000"/>
                  </a:lnSpc>
                  <a:buNone/>
                </a:pPr>
                <a:r>
                  <a:rPr lang="zh-CN" altLang="en-US" sz="2200" dirty="0"/>
                  <a:t>     得</a:t>
                </a:r>
                <a:r>
                  <a:rPr lang="en-US" altLang="zh-CN" sz="2200" dirty="0"/>
                  <a:t>:           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bSup>
                          <m:sSubSup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zh-CN" altLang="en-US" sz="22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sSub>
                          <m:sSub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n-US" altLang="zh-CN" sz="2200" dirty="0"/>
              </a:p>
            </p:txBody>
          </p:sp>
        </mc:Choice>
        <mc:Fallback xmlns="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3D903181-7A4A-D9F2-F151-EFAA62FD63C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69217" y="2411618"/>
                <a:ext cx="8523141" cy="4173786"/>
              </a:xfrm>
              <a:blipFill>
                <a:blip r:embed="rId2"/>
                <a:stretch>
                  <a:fillRect l="-1190" t="-608" b="-1246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AFF45BA6-7F7C-8F68-7585-11A6F7F17B7D}"/>
                  </a:ext>
                </a:extLst>
              </p:cNvPr>
              <p:cNvSpPr txBox="1"/>
              <p:nvPr/>
            </p:nvSpPr>
            <p:spPr>
              <a:xfrm>
                <a:off x="2017648" y="2926863"/>
                <a:ext cx="6421502" cy="31432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spcBef>
                    <a:spcPts val="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zh-CN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22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p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−</m:t>
                    </m:r>
                    <m:nary>
                      <m:naryPr>
                        <m:chr m:val="∑"/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bSup>
                          <m:sSubSup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zh-CN" altLang="en-US" sz="22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sSub>
                          <m:sSub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nary>
                  </m:oMath>
                </a14:m>
                <a:r>
                  <a:rPr lang="en-US" altLang="zh-CN" sz="2200" dirty="0"/>
                  <a:t>             </a:t>
                </a:r>
                <a14:m>
                  <m:oMath xmlns:m="http://schemas.openxmlformats.org/officeDocument/2006/math">
                    <m:r>
                      <a:rPr lang="en-US" altLang="zh-CN" sz="2200" b="0" i="0" dirty="0" smtClean="0"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endParaRPr lang="en-US" altLang="zh-CN" sz="2200" dirty="0"/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zh-CN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22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p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bSup>
                          <m:sSubSup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zh-CN" altLang="en-US" sz="22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sSub>
                          <m:sSub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nary>
                  </m:oMath>
                </a14:m>
                <a:r>
                  <a:rPr lang="en-US" altLang="zh-CN" sz="2200" dirty="0"/>
                  <a:t> 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zh-CN" sz="220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2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sz="2200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d>
                      <m:d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en-US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20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zh-CN" altLang="en-US" sz="220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zh-CN" altLang="en-US" sz="2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p>
                                <m: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zh-CN" alt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200">
                                    <a:latin typeface="Cambria Math" panose="02040503050406030204" pitchFamily="18" charset="0"/>
                                  </a:rPr>
                                  <m:t>∙</m:t>
                                </m:r>
                                <m:r>
                                  <a:rPr lang="zh-CN" altLang="en-US" sz="220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zh-CN" altLang="en-US" sz="220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zh-CN" altLang="en-US" sz="220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p>
                                <m: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e>
                        </m:d>
                        <m:r>
                          <a:rPr lang="en-US" altLang="zh-CN" sz="220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altLang="zh-CN" sz="2200" b="0" i="0" smtClean="0">
                        <a:latin typeface="Cambria Math" panose="02040503050406030204" pitchFamily="18" charset="0"/>
                      </a:rPr>
                      <m:t>=0,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      </m:t>
                    </m:r>
                    <m:r>
                      <a:rPr lang="en-US" altLang="zh-CN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altLang="zh-CN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1,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CN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2, ⋯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</m:oMath>
                </a14:m>
                <a:endParaRPr lang="en-US" altLang="zh-CN" sz="2200" dirty="0"/>
              </a:p>
              <a:p>
                <a:pPr>
                  <a:lnSpc>
                    <a:spcPct val="150000"/>
                  </a:lnSpc>
                </a:pPr>
                <a:r>
                  <a:rPr lang="en-US" altLang="zh-CN" sz="2200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2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20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zh-CN" altLang="en-US" sz="220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zh-CN" alt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sSub>
                          <m:sSubPr>
                            <m:ctrlPr>
                              <a:rPr lang="zh-CN" altLang="en-US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200">
                                <a:latin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zh-CN" altLang="en-US" sz="220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zh-CN" altLang="en-US" sz="220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zh-CN" altLang="en-US" sz="220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US" altLang="zh-CN" sz="220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altLang="zh-CN" sz="2200" dirty="0"/>
                  <a:t>1</a:t>
                </a:r>
                <a14:m>
                  <m:oMath xmlns:m="http://schemas.openxmlformats.org/officeDocument/2006/math">
                    <m:r>
                      <a:rPr lang="en-US" altLang="zh-CN" sz="22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altLang="zh-CN" sz="22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altLang="zh-CN" sz="220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200" i="1">
                        <a:latin typeface="Cambria Math" panose="02040503050406030204" pitchFamily="18" charset="0"/>
                      </a:rPr>
                      <m:t>      </m:t>
                    </m:r>
                    <m:r>
                      <a:rPr lang="en-US" altLang="zh-CN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altLang="zh-CN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=1, 2, ⋯,</m:t>
                    </m:r>
                    <m:r>
                      <a:rPr lang="en-US" altLang="zh-CN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</m:oMath>
                </a14:m>
                <a:endParaRPr lang="en-US" altLang="zh-CN" sz="2200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2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altLang="zh-CN" sz="2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US" altLang="zh-CN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altLang="zh-CN" sz="220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2200" i="1">
                          <a:latin typeface="Cambria Math" panose="02040503050406030204" pitchFamily="18" charset="0"/>
                        </a:rPr>
                        <m:t>      </m:t>
                      </m:r>
                      <m:r>
                        <a:rPr lang="en-US" altLang="zh-CN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altLang="zh-CN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=1, 2, ⋯,</m:t>
                      </m:r>
                      <m:r>
                        <a:rPr lang="en-US" altLang="zh-CN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US" altLang="zh-CN" sz="2200" dirty="0"/>
              </a:p>
              <a:p>
                <a:pPr>
                  <a:lnSpc>
                    <a:spcPct val="150000"/>
                  </a:lnSpc>
                </a:pPr>
                <a:endParaRPr lang="zh-CN" altLang="en-US" sz="2200" dirty="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AFF45BA6-7F7C-8F68-7585-11A6F7F17B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7648" y="2926863"/>
                <a:ext cx="6421502" cy="3143296"/>
              </a:xfrm>
              <a:prstGeom prst="rect">
                <a:avLst/>
              </a:prstGeom>
              <a:blipFill>
                <a:blip r:embed="rId3"/>
                <a:stretch>
                  <a:fillRect t="-131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7A0025C2-8EC5-C167-EE2A-B0EAC6BF58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80661DEE-55DF-9C4C-9E32-9432A9F8E9FC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22939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C468F335-25CF-AAE1-9FFD-C31C1183439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14918" y="2459181"/>
                <a:ext cx="8154119" cy="379614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zh-CN" altLang="en-US" sz="2400" b="1" dirty="0">
                    <a:solidFill>
                      <a:srgbClr val="C00000"/>
                    </a:solidFill>
                  </a:rPr>
                  <a:t>定理</a:t>
                </a:r>
                <a:r>
                  <a:rPr lang="en-US" altLang="zh-CN" sz="2400" b="1" dirty="0">
                    <a:solidFill>
                      <a:srgbClr val="C00000"/>
                    </a:solidFill>
                  </a:rPr>
                  <a:t>7.2</a:t>
                </a:r>
                <a:endParaRPr lang="en-US" altLang="zh-CN" sz="2400" dirty="0"/>
              </a:p>
              <a:p>
                <a:r>
                  <a:rPr lang="zh-CN" altLang="en-US" sz="2200" dirty="0"/>
                  <a:t>由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bSup>
                          <m:sSubSup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zh-CN" altLang="en-US" sz="22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sSub>
                          <m:sSub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altLang="zh-CN" sz="2200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altLang="zh-CN" sz="2200" dirty="0"/>
                  <a:t> </a:t>
                </a:r>
                <a:r>
                  <a:rPr lang="zh-CN" altLang="en-US" sz="2200" dirty="0"/>
                  <a:t>其中至少有一个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sz="2200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altLang="zh-CN" sz="2200" i="1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US" altLang="zh-CN" sz="2200" dirty="0"/>
              </a:p>
              <a:p>
                <a:pPr marL="0" indent="0">
                  <a:buNone/>
                </a:pPr>
                <a:r>
                  <a:rPr lang="en-US" altLang="zh-CN" sz="2200" dirty="0"/>
                  <a:t>   </a:t>
                </a:r>
                <a:r>
                  <a:rPr lang="zh-CN" altLang="en-US" sz="2200" dirty="0"/>
                  <a:t>反证法</a:t>
                </a:r>
                <a:r>
                  <a:rPr lang="en-US" altLang="zh-CN" sz="2200" dirty="0"/>
                  <a:t>:   </a:t>
                </a:r>
                <a:r>
                  <a:rPr lang="zh-CN" altLang="en-US" sz="2200" dirty="0"/>
                  <a:t>假设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2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20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p>
                        <m:r>
                          <a:rPr lang="en-US" altLang="zh-CN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zh-CN" altLang="en-US" sz="2200" dirty="0"/>
                  <a:t> </a:t>
                </a:r>
                <a:r>
                  <a:rPr lang="en-US" altLang="zh-CN" sz="2200" dirty="0"/>
                  <a:t>, </a:t>
                </a:r>
                <a:r>
                  <a:rPr lang="zh-CN" altLang="en-US" sz="2200" dirty="0"/>
                  <a:t>可知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2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200" b="0" i="1" dirty="0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altLang="zh-CN" sz="22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sz="2200" i="1" dirty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zh-CN" sz="2200" dirty="0"/>
                  <a:t>,</a:t>
                </a:r>
              </a:p>
              <a:p>
                <a:pPr marL="0" indent="0">
                  <a:buNone/>
                </a:pPr>
                <a:r>
                  <a:rPr lang="zh-CN" altLang="en-US" sz="2200" dirty="0"/>
                  <a:t>   但这不是原始优化问题的解</a:t>
                </a:r>
                <a:r>
                  <a:rPr lang="en-US" altLang="zh-CN" sz="2200" dirty="0"/>
                  <a:t>, </a:t>
                </a:r>
                <a:r>
                  <a:rPr lang="zh-CN" altLang="en-US" sz="2200" dirty="0"/>
                  <a:t>产生矛盾</a:t>
                </a:r>
                <a:endParaRPr lang="en-US" altLang="zh-CN" sz="2200" dirty="0"/>
              </a:p>
              <a:p>
                <a:pPr marL="0" indent="0">
                  <a:buNone/>
                </a:pPr>
                <a:r>
                  <a:rPr lang="en-US" altLang="zh-CN" sz="2200" dirty="0"/>
                  <a:t>   </a:t>
                </a:r>
              </a:p>
              <a:p>
                <a:pPr marL="0" indent="0">
                  <a:buNone/>
                </a:pPr>
                <a:r>
                  <a:rPr lang="en-US" altLang="zh-CN" sz="2200" dirty="0"/>
                  <a:t>   </a:t>
                </a:r>
                <a:r>
                  <a:rPr lang="zh-CN" altLang="en-US" sz="2200" dirty="0"/>
                  <a:t>对此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sz="2200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altLang="zh-CN" sz="2200" i="1">
                        <a:latin typeface="Cambria Math" panose="02040503050406030204" pitchFamily="18" charset="0"/>
                      </a:rPr>
                      <m:t>&gt;0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zh-CN" altLang="en-US" sz="2200" i="1">
                        <a:latin typeface="Cambria Math" panose="02040503050406030204" pitchFamily="18" charset="0"/>
                      </a:rPr>
                      <m:t>的</m:t>
                    </m:r>
                  </m:oMath>
                </a14:m>
                <a:r>
                  <a:rPr lang="zh-CN" altLang="en-US" sz="22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200" i="1" dirty="0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CN" sz="22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2200" dirty="0"/>
                  <a:t>有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20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zh-CN" altLang="en-US" sz="220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zh-CN" alt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sSub>
                          <m:sSubPr>
                            <m:ctrlPr>
                              <a:rPr lang="zh-CN" altLang="en-US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200">
                                <a:latin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zh-CN" altLang="en-US" sz="220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zh-CN" altLang="en-US" sz="220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zh-CN" altLang="en-US" sz="220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US" altLang="zh-CN" sz="22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200" b="0" i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altLang="zh-CN" sz="2200" dirty="0"/>
              </a:p>
              <a:p>
                <a:pPr marL="0" indent="0">
                  <a:buNone/>
                </a:pPr>
                <a:r>
                  <a:rPr lang="zh-CN" altLang="en-US" sz="2200" dirty="0"/>
                  <a:t>   注意到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2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=1,</m:t>
                    </m:r>
                  </m:oMath>
                </a14:m>
                <a:r>
                  <a:rPr lang="en-US" altLang="zh-CN" sz="2200" dirty="0"/>
                  <a:t> </a:t>
                </a:r>
                <a:r>
                  <a:rPr lang="zh-CN" altLang="en-US" sz="2200" dirty="0"/>
                  <a:t>得</a:t>
                </a:r>
                <a:endParaRPr lang="en-US" altLang="zh-CN" sz="2200" dirty="0"/>
              </a:p>
              <a:p>
                <a:pPr marL="0" indent="0">
                  <a:buNone/>
                </a:pPr>
                <a:r>
                  <a:rPr lang="en-US" altLang="zh-CN" sz="2200" dirty="0"/>
                  <a:t>                                     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2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−</m:t>
                    </m:r>
                    <m:nary>
                      <m:naryPr>
                        <m:chr m:val="∑"/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bSup>
                          <m:sSubSup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zh-CN" altLang="en-US" sz="22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sSub>
                          <m:sSub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altLang="zh-CN" sz="2200" dirty="0"/>
              </a:p>
              <a:p>
                <a:pPr marL="0" indent="0">
                  <a:buNone/>
                </a:pPr>
                <a:endParaRPr lang="en-US" altLang="zh-CN" sz="2200" dirty="0"/>
              </a:p>
            </p:txBody>
          </p:sp>
        </mc:Choice>
        <mc:Fallback xmlns="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C468F335-25CF-AAE1-9FFD-C31C1183439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14918" y="2459181"/>
                <a:ext cx="8154119" cy="3796146"/>
              </a:xfrm>
              <a:blipFill>
                <a:blip r:embed="rId2"/>
                <a:stretch>
                  <a:fillRect l="-1244" t="-2333" b="-15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15E395E7-75FE-365C-7B49-601B2D8C6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80661DEE-55DF-9C4C-9E32-9432A9F8E9FC}" type="slidenum">
              <a:rPr lang="en-US" smtClean="0"/>
              <a:t>35</a:t>
            </a:fld>
            <a:endParaRPr lang="en-US" dirty="0"/>
          </a:p>
        </p:txBody>
      </p:sp>
      <p:sp>
        <p:nvSpPr>
          <p:cNvPr id="9" name="标题 1">
            <a:extLst>
              <a:ext uri="{FF2B5EF4-FFF2-40B4-BE49-F238E27FC236}">
                <a16:creationId xmlns:a16="http://schemas.microsoft.com/office/drawing/2014/main" id="{2869D44B-BB5E-46F6-A571-C85DE280FC72}"/>
              </a:ext>
            </a:extLst>
          </p:cNvPr>
          <p:cNvSpPr txBox="1"/>
          <p:nvPr/>
        </p:nvSpPr>
        <p:spPr>
          <a:xfrm>
            <a:off x="235785" y="1638670"/>
            <a:ext cx="8416541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b="1" dirty="0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学习的对偶算法</a:t>
            </a:r>
          </a:p>
        </p:txBody>
      </p:sp>
    </p:spTree>
    <p:extLst>
      <p:ext uri="{BB962C8B-B14F-4D97-AF65-F5344CB8AC3E}">
        <p14:creationId xmlns:p14="http://schemas.microsoft.com/office/powerpoint/2010/main" val="39543042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A90A54A8-269C-F0D9-19FF-63E64C859D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21128" y="2418101"/>
                <a:ext cx="7959336" cy="4303376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20000"/>
                  </a:lnSpc>
                  <a:buNone/>
                </a:pPr>
                <a:r>
                  <a:rPr lang="zh-CN" altLang="en-US" sz="2400" b="1">
                    <a:solidFill>
                      <a:srgbClr val="C00000"/>
                    </a:solidFill>
                  </a:rPr>
                  <a:t>算法</a:t>
                </a:r>
                <a:r>
                  <a:rPr lang="en-US" altLang="zh-CN" sz="2400" b="1">
                    <a:solidFill>
                      <a:srgbClr val="C00000"/>
                    </a:solidFill>
                  </a:rPr>
                  <a:t>7.2 (</a:t>
                </a:r>
                <a:r>
                  <a:rPr lang="zh-CN" altLang="en-US" sz="2400" b="1">
                    <a:solidFill>
                      <a:srgbClr val="C00000"/>
                    </a:solidFill>
                  </a:rPr>
                  <a:t>线性可分</a:t>
                </a:r>
                <a:r>
                  <a:rPr lang="en-US" altLang="zh-CN" sz="2400" b="1">
                    <a:solidFill>
                      <a:srgbClr val="C00000"/>
                    </a:solidFill>
                  </a:rPr>
                  <a:t>SVM</a:t>
                </a:r>
                <a:r>
                  <a:rPr lang="zh-CN" altLang="en-US" sz="2400" b="1">
                    <a:solidFill>
                      <a:srgbClr val="C00000"/>
                    </a:solidFill>
                  </a:rPr>
                  <a:t>学习算法</a:t>
                </a:r>
                <a:r>
                  <a:rPr lang="en-US" altLang="zh-CN" sz="2400" b="1">
                    <a:solidFill>
                      <a:srgbClr val="C00000"/>
                    </a:solidFill>
                  </a:rPr>
                  <a:t>——</a:t>
                </a:r>
                <a:r>
                  <a:rPr lang="zh-CN" altLang="en-US" sz="2400" b="1">
                    <a:solidFill>
                      <a:srgbClr val="C00000"/>
                    </a:solidFill>
                  </a:rPr>
                  <a:t>对偶算法</a:t>
                </a:r>
                <a:r>
                  <a:rPr lang="en-US" altLang="zh-CN" sz="2400" b="1">
                    <a:solidFill>
                      <a:srgbClr val="C00000"/>
                    </a:solidFill>
                  </a:rPr>
                  <a:t>)</a:t>
                </a:r>
                <a:endParaRPr lang="en-US" altLang="zh-CN" sz="2400"/>
              </a:p>
              <a:p>
                <a:pPr>
                  <a:lnSpc>
                    <a:spcPct val="120000"/>
                  </a:lnSpc>
                </a:pPr>
                <a:r>
                  <a:rPr lang="zh-CN" altLang="en-US" sz="1800" b="1"/>
                  <a:t>输入</a:t>
                </a:r>
                <a:r>
                  <a:rPr lang="en-US" altLang="zh-CN" sz="1800" b="1"/>
                  <a:t>:</a:t>
                </a:r>
                <a:r>
                  <a:rPr lang="en-US" altLang="zh-CN" sz="1800"/>
                  <a:t> </a:t>
                </a:r>
                <a:r>
                  <a:rPr lang="zh-CN" altLang="en-US" sz="1800"/>
                  <a:t>线性</a:t>
                </a:r>
                <a:r>
                  <a:rPr lang="zh-CN" altLang="en-US" sz="1800" dirty="0"/>
                  <a:t>可分训练数据集 </a:t>
                </a:r>
                <a14:m>
                  <m:oMath xmlns:m="http://schemas.openxmlformats.org/officeDocument/2006/math">
                    <m:r>
                      <a:rPr lang="zh-CN" altLang="en-US" sz="1800">
                        <a:latin typeface="Cambria Math" panose="02040503050406030204" pitchFamily="18" charset="0"/>
                      </a:rPr>
                      <m:t>𝑇</m:t>
                    </m:r>
                    <m:r>
                      <a:rPr lang="zh-CN" altLang="en-US" sz="180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zh-CN" alt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180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zh-CN" alt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180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zh-CN" altLang="en-US" sz="180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zh-CN" altLang="en-US" sz="180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zh-CN" alt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180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zh-CN" altLang="en-US" sz="180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zh-CN" altLang="en-US" sz="1800">
                            <a:latin typeface="Cambria Math" panose="02040503050406030204" pitchFamily="18" charset="0"/>
                          </a:rPr>
                          <m:t>),(</m:t>
                        </m:r>
                        <m:sSub>
                          <m:sSubPr>
                            <m:ctrlPr>
                              <a:rPr lang="zh-CN" alt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180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zh-CN" altLang="en-US" sz="180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zh-CN" altLang="en-US" sz="180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zh-CN" alt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180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zh-CN" altLang="en-US" sz="180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zh-CN" altLang="en-US" sz="1800">
                            <a:latin typeface="Cambria Math" panose="02040503050406030204" pitchFamily="18" charset="0"/>
                          </a:rPr>
                          <m:t>),⋯,(</m:t>
                        </m:r>
                        <m:sSub>
                          <m:sSubPr>
                            <m:ctrlPr>
                              <a:rPr lang="zh-CN" alt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180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zh-CN" altLang="en-US" sz="180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  <m:r>
                          <a:rPr lang="zh-CN" altLang="en-US" sz="180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zh-CN" alt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180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zh-CN" altLang="en-US" sz="180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  <m:r>
                          <a:rPr lang="zh-CN" altLang="en-US" sz="180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endParaRPr lang="en-US" altLang="zh-CN" sz="1800" dirty="0"/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zh-CN" altLang="en-US" sz="1800" dirty="0"/>
                  <a:t>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180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zh-CN" altLang="en-US" sz="180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zh-CN" altLang="en-US" sz="1800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nor/>
                      </m:rPr>
                      <a:rPr lang="en-US" altLang="zh-CN" sz="1800">
                        <a:latin typeface="Lucida Handwriting" panose="03010101010101010101" pitchFamily="66" charset="0"/>
                      </a:rPr>
                      <m:t>X</m:t>
                    </m:r>
                    <m:r>
                      <a:rPr lang="zh-CN" altLang="en-US" sz="180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zh-CN" alt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180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zh-CN" altLang="en-US" sz="180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m:rPr>
                        <m:nor/>
                      </m:rPr>
                      <a:rPr lang="zh-CN" altLang="en-US" sz="1800"/>
                      <m:t>    </m:t>
                    </m:r>
                    <m:sSub>
                      <m:sSubPr>
                        <m:ctrlPr>
                          <a:rPr lang="zh-CN" alt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180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zh-CN" altLang="en-US" sz="180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zh-CN" altLang="en-US" sz="1800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nor/>
                      </m:rPr>
                      <a:rPr lang="en-US" altLang="zh-CN" sz="1800">
                        <a:latin typeface="Lucida Handwriting" panose="03010101010101010101" pitchFamily="66" charset="0"/>
                      </a:rPr>
                      <m:t>Y</m:t>
                    </m:r>
                    <m:r>
                      <a:rPr lang="zh-CN" altLang="en-US" sz="180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zh-CN" alt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1800">
                            <a:latin typeface="Cambria Math" panose="02040503050406030204" pitchFamily="18" charset="0"/>
                          </a:rPr>
                          <m:t>−1,+1</m:t>
                        </m:r>
                      </m:e>
                    </m:d>
                    <m:r>
                      <a:rPr lang="zh-CN" altLang="en-US" sz="180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nor/>
                      </m:rPr>
                      <a:rPr lang="zh-CN" altLang="en-US" sz="1800"/>
                      <m:t>     </m:t>
                    </m:r>
                    <m:r>
                      <a:rPr lang="zh-CN" altLang="en-US" sz="1800">
                        <a:latin typeface="Cambria Math" panose="02040503050406030204" pitchFamily="18" charset="0"/>
                      </a:rPr>
                      <m:t>𝑖</m:t>
                    </m:r>
                    <m:r>
                      <a:rPr lang="zh-CN" altLang="en-US" sz="1800">
                        <a:latin typeface="Cambria Math" panose="02040503050406030204" pitchFamily="18" charset="0"/>
                      </a:rPr>
                      <m:t>=1, 2,⋯, </m:t>
                    </m:r>
                    <m:r>
                      <a:rPr lang="zh-CN" altLang="en-US" sz="180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US" altLang="zh-CN" sz="1800" dirty="0"/>
              </a:p>
              <a:p>
                <a:pPr>
                  <a:lnSpc>
                    <a:spcPct val="120000"/>
                  </a:lnSpc>
                </a:pPr>
                <a:r>
                  <a:rPr lang="zh-CN" altLang="en-US" sz="1800" b="1"/>
                  <a:t>输出</a:t>
                </a:r>
                <a:r>
                  <a:rPr lang="en-US" altLang="zh-CN" sz="1800" b="1"/>
                  <a:t>:</a:t>
                </a:r>
                <a:r>
                  <a:rPr lang="en-US" altLang="zh-CN" sz="1800"/>
                  <a:t> </a:t>
                </a:r>
                <a:r>
                  <a:rPr lang="zh-CN" altLang="en-US" sz="1800"/>
                  <a:t>最大</a:t>
                </a:r>
                <a:r>
                  <a:rPr lang="zh-CN" altLang="en-US" sz="1800" dirty="0"/>
                  <a:t>间隔分离超平面和分类决策函数</a:t>
                </a:r>
                <a:endParaRPr lang="en-US" altLang="zh-CN" sz="1800" dirty="0"/>
              </a:p>
              <a:p>
                <a:pPr>
                  <a:lnSpc>
                    <a:spcPct val="120000"/>
                  </a:lnSpc>
                </a:pPr>
                <a:r>
                  <a:rPr lang="en-US" altLang="zh-CN" sz="1800"/>
                  <a:t>1. </a:t>
                </a:r>
                <a:r>
                  <a:rPr lang="zh-CN" altLang="en-US" sz="1800"/>
                  <a:t>构造</a:t>
                </a:r>
                <a:r>
                  <a:rPr lang="zh-CN" altLang="en-US" sz="1800" dirty="0"/>
                  <a:t>并求解约束最优化问题</a:t>
                </a:r>
                <a:endParaRPr lang="en-US" altLang="zh-CN" sz="1800" dirty="0"/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altLang="zh-CN" sz="2000" dirty="0"/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altLang="zh-CN" sz="2000" dirty="0"/>
                  <a:t>    </a:t>
                </a:r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altLang="zh-CN" sz="2000" dirty="0"/>
                  <a:t> </a:t>
                </a:r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zh-CN" altLang="en-US" sz="1800"/>
                  <a:t>   </a:t>
                </a:r>
                <a:r>
                  <a:rPr lang="zh-CN" altLang="en-US" sz="1800" dirty="0"/>
                  <a:t>求得最优解：</a:t>
                </a:r>
                <a:r>
                  <a:rPr lang="en-US" altLang="zh-CN" sz="18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180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p>
                        <m:r>
                          <a:rPr lang="en-US" altLang="zh-CN" sz="180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sSup>
                      <m:sSupPr>
                        <m:ctrlPr>
                          <a:rPr lang="en-US" altLang="zh-CN" sz="1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800">
                            <a:latin typeface="Cambria Math" panose="02040503050406030204" pitchFamily="18" charset="0"/>
                          </a:rPr>
                          <m:t>=(</m:t>
                        </m:r>
                        <m:sSubSup>
                          <m:sSubSupPr>
                            <m:ctrlPr>
                              <a:rPr lang="en-US" altLang="zh-CN" sz="18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zh-CN" altLang="en-US" sz="180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sz="180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sz="180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altLang="zh-CN" sz="1800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zh-CN" sz="18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zh-CN" altLang="en-US" sz="180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sz="180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zh-CN" sz="180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altLang="zh-CN" sz="1800">
                            <a:latin typeface="Cambria Math" panose="02040503050406030204" pitchFamily="18" charset="0"/>
                          </a:rPr>
                          <m:t>,⋯,</m:t>
                        </m:r>
                        <m:sSubSup>
                          <m:sSubSupPr>
                            <m:ctrlPr>
                              <a:rPr lang="en-US" altLang="zh-CN" sz="18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zh-CN" altLang="en-US" sz="180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  <m:sup>
                            <m:r>
                              <a:rPr lang="en-US" altLang="zh-CN" sz="180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altLang="zh-CN" sz="180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1800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</m:oMath>
                </a14:m>
                <a:r>
                  <a:rPr lang="en-US" altLang="zh-CN" sz="1800" dirty="0"/>
                  <a:t> 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A90A54A8-269C-F0D9-19FF-63E64C859D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1128" y="2418101"/>
                <a:ext cx="7959336" cy="4303376"/>
              </a:xfrm>
              <a:blipFill>
                <a:blip r:embed="rId2"/>
                <a:stretch>
                  <a:fillRect l="-1226" t="-142" b="-15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86CE6E85-64D7-6E89-B9A4-56CE783F6AD0}"/>
                  </a:ext>
                </a:extLst>
              </p:cNvPr>
              <p:cNvSpPr txBox="1"/>
              <p:nvPr/>
            </p:nvSpPr>
            <p:spPr>
              <a:xfrm>
                <a:off x="1350060" y="4749495"/>
                <a:ext cx="5640678" cy="8125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1600" i="1" dirty="0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1600" i="1" dirty="0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1600" i="0" dirty="0" smtClean="0">
                                  <a:latin typeface="Cambria Math" panose="02040503050406030204" pitchFamily="18" charset="0"/>
                                </a:rPr>
                                <m:t>m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600" b="0" i="0" dirty="0" smtClean="0">
                                  <a:latin typeface="Cambria Math" panose="02040503050406030204" pitchFamily="18" charset="0"/>
                                </a:rPr>
                                <m:t>in</m:t>
                              </m:r>
                            </m:e>
                            <m:lim>
                              <m:r>
                                <a:rPr lang="zh-CN" altLang="en-US" sz="1600" i="1" dirty="0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lim>
                          </m:limLow>
                        </m:fName>
                        <m:e>
                          <m:r>
                            <a:rPr lang="en-US" altLang="zh-CN" sz="1600" b="0" i="1" dirty="0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f>
                            <m:fPr>
                              <m:ctrlPr>
                                <a:rPr lang="zh-CN" altLang="en-US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sz="16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zh-CN" altLang="en-US" sz="16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zh-CN" altLang="en-US" sz="16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nary>
                                <m:naryPr>
                                  <m:chr m:val="∑"/>
                                  <m:ctrlP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altLang="zh-CN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1600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altLang="zh-CN" sz="1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altLang="zh-CN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1600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altLang="zh-CN" sz="16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altLang="zh-CN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6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CN" sz="1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altLang="zh-CN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6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CN" sz="16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altLang="zh-CN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6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sz="1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</m:nary>
                          <m:r>
                            <a:rPr lang="en-US" altLang="zh-CN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US" altLang="zh-CN" sz="1600" b="0" i="0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nary>
                            <m:naryPr>
                              <m:chr m:val="∑"/>
                              <m:ctrlPr>
                                <a:rPr lang="zh-CN" alt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zh-CN" alt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zh-CN" alt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zh-CN" alt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e>
                      </m:func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86CE6E85-64D7-6E89-B9A4-56CE783F6A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0060" y="4749495"/>
                <a:ext cx="5640678" cy="81253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B6F6F000-B944-D2CC-E97F-973954500554}"/>
                  </a:ext>
                </a:extLst>
              </p:cNvPr>
              <p:cNvSpPr txBox="1"/>
              <p:nvPr/>
            </p:nvSpPr>
            <p:spPr>
              <a:xfrm>
                <a:off x="1707746" y="5526209"/>
                <a:ext cx="5597226" cy="7846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1600" b="0" i="0" smtClean="0"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lang="en-US" altLang="zh-CN" sz="1600" b="0" i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m:rPr>
                          <m:sty m:val="p"/>
                        </m:rPr>
                        <a:rPr lang="en-US" altLang="zh-CN" sz="1600" b="0" i="0" smtClean="0"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en-US" altLang="zh-CN" sz="1600" b="0" i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      </m:t>
                      </m:r>
                      <m:nary>
                        <m:naryPr>
                          <m:chr m:val="∑"/>
                          <m:ctrlPr>
                            <a:rPr lang="en-US" altLang="zh-CN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6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=0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    </m:t>
                          </m:r>
                          <m:sSub>
                            <m:sSubPr>
                              <m:ctrlPr>
                                <a:rPr lang="en-US" altLang="zh-CN" sz="1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6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≥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0,  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=1,2, ⋯,  </m:t>
                          </m:r>
                        </m:e>
                      </m:nary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B6F6F000-B944-D2CC-E97F-9739545005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7746" y="5526209"/>
                <a:ext cx="5597226" cy="78463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C3205AE1-F2FE-240C-9C2A-97FF33BE93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80661DEE-55DF-9C4C-9E32-9432A9F8E9FC}" type="slidenum">
              <a:rPr lang="en-US" smtClean="0"/>
              <a:t>36</a:t>
            </a:fld>
            <a:endParaRPr lang="en-US" dirty="0"/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1E5560BA-1E6F-4F14-8C80-9D6FEC5C32FC}"/>
              </a:ext>
            </a:extLst>
          </p:cNvPr>
          <p:cNvSpPr txBox="1"/>
          <p:nvPr/>
        </p:nvSpPr>
        <p:spPr>
          <a:xfrm>
            <a:off x="235785" y="1645257"/>
            <a:ext cx="8416541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b="1" dirty="0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学习的对偶算法</a:t>
            </a:r>
          </a:p>
        </p:txBody>
      </p:sp>
    </p:spTree>
    <p:extLst>
      <p:ext uri="{BB962C8B-B14F-4D97-AF65-F5344CB8AC3E}">
        <p14:creationId xmlns:p14="http://schemas.microsoft.com/office/powerpoint/2010/main" val="41933494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23D85648-FF2A-2344-9F2D-224FF6E276D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49333" y="2521688"/>
                <a:ext cx="8341495" cy="4146699"/>
              </a:xfrm>
            </p:spPr>
            <p:txBody>
              <a:bodyPr>
                <a:normAutofit fontScale="92500" lnSpcReduction="20000"/>
              </a:bodyPr>
              <a:lstStyle/>
              <a:p>
                <a:pPr marL="0" indent="0">
                  <a:lnSpc>
                    <a:spcPct val="100000"/>
                  </a:lnSpc>
                  <a:buNone/>
                </a:pPr>
                <a:r>
                  <a:rPr lang="zh-CN" altLang="en-US" sz="2600" b="1" dirty="0">
                    <a:solidFill>
                      <a:srgbClr val="C00000"/>
                    </a:solidFill>
                  </a:rPr>
                  <a:t>算法</a:t>
                </a:r>
                <a:r>
                  <a:rPr lang="en-US" altLang="zh-CN" sz="2600" b="1" dirty="0">
                    <a:solidFill>
                      <a:srgbClr val="C00000"/>
                    </a:solidFill>
                  </a:rPr>
                  <a:t>7.2 (</a:t>
                </a:r>
                <a:r>
                  <a:rPr lang="zh-CN" altLang="en-US" sz="2600" b="1" dirty="0">
                    <a:solidFill>
                      <a:srgbClr val="C00000"/>
                    </a:solidFill>
                  </a:rPr>
                  <a:t>线性可分</a:t>
                </a:r>
                <a:r>
                  <a:rPr lang="en-US" altLang="zh-CN" sz="2600" b="1" dirty="0">
                    <a:solidFill>
                      <a:srgbClr val="C00000"/>
                    </a:solidFill>
                  </a:rPr>
                  <a:t>SVM</a:t>
                </a:r>
                <a:r>
                  <a:rPr lang="zh-CN" altLang="en-US" sz="2600" b="1" dirty="0">
                    <a:solidFill>
                      <a:srgbClr val="C00000"/>
                    </a:solidFill>
                  </a:rPr>
                  <a:t>学习对偶算法）</a:t>
                </a:r>
                <a:endParaRPr lang="en-US" altLang="zh-CN" sz="2400" dirty="0"/>
              </a:p>
              <a:p>
                <a:pPr>
                  <a:lnSpc>
                    <a:spcPct val="100000"/>
                  </a:lnSpc>
                </a:pPr>
                <a:r>
                  <a:rPr lang="en-US" altLang="zh-CN" sz="2200" dirty="0"/>
                  <a:t>2. </a:t>
                </a:r>
                <a:r>
                  <a:rPr lang="zh-CN" altLang="en-US" sz="2200" dirty="0"/>
                  <a:t>计算</a:t>
                </a:r>
                <a:endParaRPr lang="en-US" altLang="zh-CN" sz="2200" dirty="0"/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Sup>
                            <m:sSubSupPr>
                              <m:ctrlP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altLang="zh-CN" sz="2200" dirty="0"/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zh-CN" altLang="en-US" sz="2200" dirty="0"/>
                  <a:t>        并选择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l-GR" altLang="zh-CN" sz="22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l-GR" sz="2200" dirty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p>
                        <m:r>
                          <a:rPr lang="el-GR" altLang="zh-CN" sz="2200" dirty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zh-CN" altLang="en-US" sz="2200" dirty="0"/>
                  <a:t>的一个正分量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sz="220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sz="220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altLang="zh-CN" sz="220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altLang="zh-CN" sz="220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altLang="zh-CN" sz="2200" dirty="0"/>
                  <a:t>, </a:t>
                </a:r>
                <a:r>
                  <a:rPr lang="zh-CN" altLang="en-US" sz="2200" dirty="0"/>
                  <a:t>计算</a:t>
                </a:r>
                <a:r>
                  <a:rPr lang="en-US" altLang="zh-CN" sz="2200" dirty="0"/>
                  <a:t>      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altLang="zh-CN" sz="2200" dirty="0"/>
                  <a:t>                                          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sz="22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CN" sz="2200" i="1">
                        <a:latin typeface="Cambria Math" panose="02040503050406030204" pitchFamily="18" charset="0"/>
                      </a:rPr>
                      <m:t>−</m:t>
                    </m:r>
                    <m:nary>
                      <m:naryPr>
                        <m:chr m:val="∑"/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2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bSup>
                          <m:sSubSup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zh-CN" altLang="en-US" sz="22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sSub>
                          <m:sSub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altLang="zh-CN" sz="2200" dirty="0"/>
              </a:p>
              <a:p>
                <a:pPr>
                  <a:lnSpc>
                    <a:spcPct val="100000"/>
                  </a:lnSpc>
                </a:pPr>
                <a:r>
                  <a:rPr lang="en-US" altLang="zh-CN" sz="2200" dirty="0"/>
                  <a:t>3.</a:t>
                </a:r>
                <a:r>
                  <a:rPr lang="zh-CN" altLang="en-US" sz="2200" dirty="0"/>
                  <a:t> 求得分离超平面</a:t>
                </a:r>
                <a:endParaRPr lang="en-US" altLang="zh-CN" sz="2200" dirty="0"/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altLang="zh-CN" sz="2200" dirty="0"/>
                  <a:t>                                                      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2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altLang="zh-CN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zh-CN" altLang="en-US" sz="220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200" b="0" i="0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endParaRPr lang="en-US" altLang="zh-CN" sz="2200" dirty="0"/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altLang="zh-CN" sz="2200" dirty="0"/>
                  <a:t>        </a:t>
                </a:r>
                <a:r>
                  <a:rPr lang="zh-CN" altLang="en-US" sz="2200" dirty="0"/>
                  <a:t>分类决策函数</a:t>
                </a:r>
                <a:endParaRPr lang="en-US" altLang="zh-CN" sz="2200" dirty="0"/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altLang="zh-CN" sz="2200" dirty="0"/>
                  <a:t>                                </a:t>
                </a:r>
                <a14:m>
                  <m:oMath xmlns:m="http://schemas.openxmlformats.org/officeDocument/2006/math">
                    <m:r>
                      <a:rPr lang="en-US" altLang="zh-CN" sz="2200" b="0" i="0" smtClean="0">
                        <a:latin typeface="Cambria Math" panose="02040503050406030204" pitchFamily="18" charset="0"/>
                      </a:rPr>
                      <m:t>                 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z="2200" b="0" i="0" smtClean="0">
                        <a:latin typeface="Cambria Math" panose="02040503050406030204" pitchFamily="18" charset="0"/>
                      </a:rPr>
                      <m:t>sign</m:t>
                    </m:r>
                    <m:d>
                      <m:d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2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altLang="zh-CN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zh-CN" altLang="en-US" sz="220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</m:oMath>
                </a14:m>
                <a:endParaRPr lang="en-US" altLang="zh-CN" sz="2200" dirty="0"/>
              </a:p>
            </p:txBody>
          </p:sp>
        </mc:Choice>
        <mc:Fallback xmlns="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23D85648-FF2A-2344-9F2D-224FF6E276D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49333" y="2521688"/>
                <a:ext cx="8341495" cy="4146699"/>
              </a:xfrm>
              <a:blipFill>
                <a:blip r:embed="rId2"/>
                <a:stretch>
                  <a:fillRect l="-1096" t="-279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5B9E69FF-344A-DC23-1678-3194813819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80661DEE-55DF-9C4C-9E32-9432A9F8E9FC}" type="slidenum">
              <a:rPr lang="en-US" smtClean="0"/>
              <a:t>37</a:t>
            </a:fld>
            <a:endParaRPr lang="en-US" dirty="0"/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CC5B8D1B-9D43-4B74-9B51-7F2EDA6FBF44}"/>
              </a:ext>
            </a:extLst>
          </p:cNvPr>
          <p:cNvSpPr txBox="1"/>
          <p:nvPr/>
        </p:nvSpPr>
        <p:spPr>
          <a:xfrm>
            <a:off x="235785" y="1645257"/>
            <a:ext cx="8416541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b="1" dirty="0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学习的对偶算法</a:t>
            </a:r>
          </a:p>
        </p:txBody>
      </p:sp>
    </p:spTree>
    <p:extLst>
      <p:ext uri="{BB962C8B-B14F-4D97-AF65-F5344CB8AC3E}">
        <p14:creationId xmlns:p14="http://schemas.microsoft.com/office/powerpoint/2010/main" val="1924705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CE474F8-201A-D0D3-5EA9-439F4C6EED29}"/>
              </a:ext>
            </a:extLst>
          </p:cNvPr>
          <p:cNvSpPr txBox="1"/>
          <p:nvPr/>
        </p:nvSpPr>
        <p:spPr>
          <a:xfrm>
            <a:off x="246609" y="1643606"/>
            <a:ext cx="8416541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b="1" dirty="0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支持向量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144D483B-E240-2036-3DAB-11A6FBEFC94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86443" y="2616514"/>
                <a:ext cx="8695212" cy="4104962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zh-CN" altLang="en-US" sz="2200" dirty="0"/>
                  <a:t>考虑原始优化问题和对偶优化问题</a:t>
                </a:r>
                <a:endParaRPr lang="en-US" altLang="zh-CN" sz="2200" dirty="0"/>
              </a:p>
              <a:p>
                <a:pPr>
                  <a:lnSpc>
                    <a:spcPct val="100000"/>
                  </a:lnSpc>
                </a:pPr>
                <a:r>
                  <a:rPr lang="zh-CN" altLang="en-US" sz="2200" dirty="0"/>
                  <a:t>将数据集中对应于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2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sz="220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sz="220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altLang="zh-CN" sz="220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altLang="zh-CN" sz="220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zh-CN" altLang="en-US" sz="2200" dirty="0"/>
                  <a:t>的样本</a:t>
                </a:r>
                <a14:m>
                  <m:oMath xmlns:m="http://schemas.openxmlformats.org/officeDocument/2006/math"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200" dirty="0"/>
                  <a:t>的实例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20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zh-CN" altLang="en-US" sz="220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zh-CN" altLang="en-US" sz="220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sz="22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zh-CN" altLang="en-US" sz="2200" i="1">
                        <a:latin typeface="Cambria Math" panose="02040503050406030204" pitchFamily="18" charset="0"/>
                      </a:rPr>
                      <m:t>称</m:t>
                    </m:r>
                  </m:oMath>
                </a14:m>
                <a:r>
                  <a:rPr lang="zh-CN" altLang="en-US" sz="2200" dirty="0"/>
                  <a:t>为支持向量</a:t>
                </a:r>
                <a:endParaRPr lang="en-US" altLang="zh-CN" sz="2200" dirty="0"/>
              </a:p>
              <a:p>
                <a:pPr>
                  <a:lnSpc>
                    <a:spcPct val="100000"/>
                  </a:lnSpc>
                </a:pPr>
                <a:r>
                  <a:rPr lang="zh-CN" altLang="en-US" sz="2200" dirty="0"/>
                  <a:t>支持向量一定在间隔边界上</a:t>
                </a:r>
                <a:r>
                  <a:rPr lang="en-US" altLang="zh-CN" sz="2200" dirty="0"/>
                  <a:t>, </a:t>
                </a:r>
                <a:r>
                  <a:rPr lang="zh-CN" altLang="en-US" sz="2200" dirty="0"/>
                  <a:t>由 </a:t>
                </a:r>
                <a:r>
                  <a:rPr lang="en-US" altLang="zh-CN" sz="2200" dirty="0"/>
                  <a:t>KKT </a:t>
                </a:r>
                <a:r>
                  <a:rPr lang="zh-CN" altLang="en-US" sz="2200" dirty="0"/>
                  <a:t>互补条件</a:t>
                </a:r>
                <a:r>
                  <a:rPr lang="en-US" altLang="zh-CN" sz="2200" dirty="0"/>
                  <a:t>: </a:t>
                </a:r>
              </a:p>
              <a:p>
                <a:pPr algn="r">
                  <a:lnSpc>
                    <a:spcPct val="100000"/>
                  </a:lnSpc>
                </a:pPr>
                <a:endParaRPr lang="en-US" altLang="zh-CN" sz="2200" dirty="0"/>
              </a:p>
              <a:p>
                <a:pPr>
                  <a:lnSpc>
                    <a:spcPct val="100000"/>
                  </a:lnSpc>
                </a:pPr>
                <a:r>
                  <a:rPr lang="zh-CN" altLang="en-US" sz="2200" dirty="0"/>
                  <a:t>对应于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2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sz="220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sz="220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altLang="zh-CN" sz="220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altLang="zh-CN" sz="220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zh-CN" altLang="en-US" sz="2200" dirty="0"/>
                  <a:t>的样本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2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altLang="zh-CN" sz="2200" dirty="0"/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altLang="zh-CN" sz="2200" dirty="0"/>
                  <a:t>                     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2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20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zh-CN" altLang="en-US" sz="220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zh-CN" alt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sSub>
                          <m:sSubPr>
                            <m:ctrlPr>
                              <a:rPr lang="zh-CN" altLang="en-US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200">
                                <a:latin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zh-CN" altLang="en-US" sz="220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zh-CN" altLang="en-US" sz="220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zh-CN" altLang="en-US" sz="220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US" altLang="zh-CN" sz="2200" b="0" i="0" smtClean="0">
                        <a:latin typeface="Cambria Math" panose="02040503050406030204" pitchFamily="18" charset="0"/>
                      </a:rPr>
                      <m:t>−1=0</m:t>
                    </m:r>
                  </m:oMath>
                </a14:m>
                <a:endParaRPr lang="en-US" altLang="zh-CN" sz="2200" dirty="0"/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zh-CN" altLang="en-US" sz="2200" dirty="0"/>
                  <a:t>   或</a:t>
                </a:r>
                <a:endParaRPr lang="en-US" altLang="zh-CN" sz="2200" dirty="0"/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altLang="zh-CN" sz="2200" dirty="0"/>
                  <a:t>                                         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sSub>
                      <m:sSubPr>
                        <m:ctrlPr>
                          <a:rPr lang="zh-CN" alt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200">
                            <a:latin typeface="Cambria Math" panose="02040503050406030204" pitchFamily="18" charset="0"/>
                          </a:rPr>
                          <m:t>∙</m:t>
                        </m:r>
                        <m:r>
                          <a:rPr lang="zh-CN" altLang="en-US" sz="220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zh-CN" altLang="en-US" sz="220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2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zh-CN" altLang="en-US" sz="220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200" b="0" i="0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±1</m:t>
                    </m:r>
                  </m:oMath>
                </a14:m>
                <a:endParaRPr lang="en-US" altLang="zh-CN" sz="2200" dirty="0"/>
              </a:p>
            </p:txBody>
          </p:sp>
        </mc:Choice>
        <mc:Fallback xmlns="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144D483B-E240-2036-3DAB-11A6FBEFC94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6443" y="2616514"/>
                <a:ext cx="8695212" cy="4104962"/>
              </a:xfrm>
              <a:blipFill>
                <a:blip r:embed="rId2"/>
                <a:stretch>
                  <a:fillRect l="-771" t="-8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31C3D517-8E36-BCDB-318B-7197DE1736BD}"/>
                  </a:ext>
                </a:extLst>
              </p:cNvPr>
              <p:cNvSpPr txBox="1"/>
              <p:nvPr/>
            </p:nvSpPr>
            <p:spPr>
              <a:xfrm>
                <a:off x="1817435" y="4004683"/>
                <a:ext cx="5785249" cy="4310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2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d>
                        <m:dPr>
                          <m:ctrlP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20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zh-CN" altLang="en-US" sz="220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p>
                                  <m: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zh-CN" alt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200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r>
                                    <a:rPr lang="zh-CN" altLang="en-US" sz="220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zh-CN" altLang="en-US" sz="220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zh-CN" altLang="en-US" sz="220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d>
                          <m:r>
                            <a:rPr lang="en-US" altLang="zh-CN" sz="220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altLang="zh-CN" sz="2200" b="0" i="0" smtClean="0">
                          <a:latin typeface="Cambria Math" panose="02040503050406030204" pitchFamily="18" charset="0"/>
                        </a:rPr>
                        <m:t>=0,   </m:t>
                      </m:r>
                      <m:r>
                        <a:rPr lang="zh-CN" altLang="en-US" sz="220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zh-CN" altLang="en-US" sz="2200">
                          <a:latin typeface="Cambria Math" panose="02040503050406030204" pitchFamily="18" charset="0"/>
                        </a:rPr>
                        <m:t>=1, 2,⋯,</m:t>
                      </m:r>
                      <m:r>
                        <a:rPr lang="zh-CN" altLang="en-US" sz="2200"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US" altLang="zh-CN" sz="2200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31C3D517-8E36-BCDB-318B-7197DE1736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7435" y="4004683"/>
                <a:ext cx="5785249" cy="431080"/>
              </a:xfrm>
              <a:prstGeom prst="rect">
                <a:avLst/>
              </a:prstGeom>
              <a:blipFill>
                <a:blip r:embed="rId3"/>
                <a:stretch>
                  <a:fillRect b="-84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E435964B-3AC8-6880-68ED-419B1590A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80661DEE-55DF-9C4C-9E32-9432A9F8E9FC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947646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CE474F8-201A-D0D3-5EA9-439F4C6EED29}"/>
              </a:ext>
            </a:extLst>
          </p:cNvPr>
          <p:cNvSpPr txBox="1"/>
          <p:nvPr/>
        </p:nvSpPr>
        <p:spPr>
          <a:xfrm>
            <a:off x="246609" y="1643606"/>
            <a:ext cx="8416541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b="1" dirty="0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支持向量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144D483B-E240-2036-3DAB-11A6FBEFC94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86443" y="2616514"/>
                <a:ext cx="8510948" cy="3811995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  <a:spcAft>
                    <a:spcPts val="600"/>
                  </a:spcAft>
                </a:pPr>
                <a:r>
                  <a:rPr lang="zh-CN" altLang="en-US" sz="2200"/>
                  <a:t>再回顾分离超平面</a:t>
                </a:r>
                <a:r>
                  <a:rPr lang="en-US" altLang="zh-CN" sz="2200"/>
                  <a:t>:</a:t>
                </a:r>
              </a:p>
              <a:p>
                <a:pPr marL="0" indent="0" algn="ctr">
                  <a:lnSpc>
                    <a:spcPct val="100000"/>
                  </a:lnSpc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altLang="zh-CN" sz="2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Sup>
                            <m:sSubSupPr>
                              <m:ctrlP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altLang="zh-CN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)+</m:t>
                          </m:r>
                          <m:sSup>
                            <m:sSupPr>
                              <m:ctrlP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</m:nary>
                    </m:oMath>
                  </m:oMathPara>
                </a14:m>
                <a:endParaRPr lang="en-US" altLang="zh-CN" sz="2200" dirty="0"/>
              </a:p>
              <a:p>
                <a:pPr marL="0" indent="0">
                  <a:lnSpc>
                    <a:spcPct val="100000"/>
                  </a:lnSpc>
                  <a:spcAft>
                    <a:spcPts val="600"/>
                  </a:spcAft>
                  <a:buNone/>
                </a:pPr>
                <a:r>
                  <a:rPr lang="zh-CN" altLang="en-US" sz="2200"/>
                  <a:t>   其中                          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sz="22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CN" sz="2200" i="1">
                        <a:latin typeface="Cambria Math" panose="02040503050406030204" pitchFamily="18" charset="0"/>
                      </a:rPr>
                      <m:t>−</m:t>
                    </m:r>
                    <m:nary>
                      <m:naryPr>
                        <m:chr m:val="∑"/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2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bSup>
                          <m:sSubSup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zh-CN" altLang="en-US" sz="22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sSub>
                          <m:sSub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altLang="zh-CN" sz="2200" dirty="0"/>
              </a:p>
              <a:p>
                <a:pPr>
                  <a:lnSpc>
                    <a:spcPct val="100000"/>
                  </a:lnSpc>
                  <a:spcAft>
                    <a:spcPts val="600"/>
                  </a:spcAft>
                </a:pPr>
                <a:endParaRPr lang="en-US" altLang="zh-CN" sz="2200"/>
              </a:p>
              <a:p>
                <a:pPr>
                  <a:lnSpc>
                    <a:spcPct val="100000"/>
                  </a:lnSpc>
                  <a:spcAft>
                    <a:spcPts val="600"/>
                  </a:spcAft>
                </a:pPr>
                <a:r>
                  <a:rPr lang="zh-CN" altLang="en-US" sz="2200" b="1">
                    <a:solidFill>
                      <a:srgbClr val="0070C0"/>
                    </a:solidFill>
                  </a:rPr>
                  <a:t>分离超平面完全由支持向量 </a:t>
                </a:r>
                <a:r>
                  <a:rPr lang="en-US" altLang="zh-CN" sz="2200" b="1">
                    <a:solidFill>
                      <a:srgbClr val="0070C0"/>
                    </a:solidFill>
                  </a:rPr>
                  <a:t>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2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sz="220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sz="220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altLang="zh-CN" sz="220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altLang="zh-CN" sz="220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altLang="zh-CN" sz="2200" b="1">
                    <a:solidFill>
                      <a:srgbClr val="0070C0"/>
                    </a:solidFill>
                  </a:rPr>
                  <a:t>, </a:t>
                </a:r>
                <a:r>
                  <a:rPr lang="zh-CN" altLang="en-US" sz="2200" b="1">
                    <a:solidFill>
                      <a:srgbClr val="0070C0"/>
                    </a:solidFill>
                  </a:rPr>
                  <a:t>在间隔边界</a:t>
                </a:r>
                <a:r>
                  <a:rPr lang="en-US" altLang="zh-CN" sz="2200" b="1">
                    <a:solidFill>
                      <a:srgbClr val="0070C0"/>
                    </a:solidFill>
                  </a:rPr>
                  <a:t>) </a:t>
                </a:r>
                <a:r>
                  <a:rPr lang="zh-CN" altLang="en-US" sz="2200" b="1">
                    <a:solidFill>
                      <a:srgbClr val="0070C0"/>
                    </a:solidFill>
                  </a:rPr>
                  <a:t>决定</a:t>
                </a:r>
                <a:endParaRPr lang="en-US" altLang="zh-CN" sz="2200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144D483B-E240-2036-3DAB-11A6FBEFC94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6443" y="2616514"/>
                <a:ext cx="8510948" cy="3811995"/>
              </a:xfrm>
              <a:blipFill>
                <a:blip r:embed="rId2"/>
                <a:stretch>
                  <a:fillRect l="-787" t="-11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E435964B-3AC8-6880-68ED-419B1590A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80661DEE-55DF-9C4C-9E32-9432A9F8E9FC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92064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1A93555D-7713-BE49-9DB0-0E78A8C47D74}"/>
              </a:ext>
            </a:extLst>
          </p:cNvPr>
          <p:cNvSpPr txBox="1"/>
          <p:nvPr/>
        </p:nvSpPr>
        <p:spPr>
          <a:xfrm>
            <a:off x="259373" y="1640488"/>
            <a:ext cx="7886700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defPPr>
              <a:defRPr lang="en-US"/>
            </a:defPPr>
            <a:lvl1pPr defTabSz="914400">
              <a:lnSpc>
                <a:spcPct val="90000"/>
              </a:lnSpc>
              <a:spcBef>
                <a:spcPct val="0"/>
              </a:spcBef>
              <a:buNone/>
              <a:defRPr sz="3200" b="1">
                <a:solidFill>
                  <a:schemeClr val="accent1">
                    <a:lumMod val="50000"/>
                  </a:schemeClr>
                </a:solidFill>
                <a:latin typeface="+mn-ea"/>
                <a:cs typeface="+mj-cs"/>
              </a:defRPr>
            </a:lvl1pPr>
          </a:lstStyle>
          <a:p>
            <a:r>
              <a:rPr lang="zh-CN" altLang="en-US" dirty="0"/>
              <a:t>回顾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42D80944-32CF-49F6-D2FC-58C32C5E55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80661DEE-55DF-9C4C-9E32-9432A9F8E9FC}" type="slidenum">
              <a:rPr lang="en-US" smtClean="0"/>
              <a:t>4</a:t>
            </a:fld>
            <a:endParaRPr 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F7760DD1-9F87-02B0-0F29-66E060065E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4005" y="1703050"/>
            <a:ext cx="4109121" cy="304187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A671905B-6690-D0A7-1D2A-A2E3FFCA8D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1" y="5053396"/>
            <a:ext cx="3841126" cy="1582922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968D205C-BA5C-97C5-1287-DD802FC291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3749" y="2793999"/>
            <a:ext cx="4255531" cy="3191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09336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7066D83-BFBA-796E-B8F0-64F39346B9AF}"/>
              </a:ext>
            </a:extLst>
          </p:cNvPr>
          <p:cNvSpPr txBox="1"/>
          <p:nvPr/>
        </p:nvSpPr>
        <p:spPr>
          <a:xfrm>
            <a:off x="386443" y="2135756"/>
            <a:ext cx="8416541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400" b="1">
                <a:solidFill>
                  <a:srgbClr val="C00000"/>
                </a:solidFill>
                <a:latin typeface="+mn-ea"/>
                <a:ea typeface="+mn-ea"/>
              </a:rPr>
              <a:t>例</a:t>
            </a:r>
            <a:r>
              <a:rPr lang="en-US" altLang="zh-CN" sz="2400" b="1">
                <a:solidFill>
                  <a:srgbClr val="C00000"/>
                </a:solidFill>
                <a:latin typeface="+mn-ea"/>
                <a:ea typeface="+mn-ea"/>
              </a:rPr>
              <a:t>7.2</a:t>
            </a:r>
            <a:endParaRPr lang="zh-CN" altLang="en-US" sz="2400" b="1" dirty="0">
              <a:solidFill>
                <a:srgbClr val="C00000"/>
              </a:solidFill>
              <a:latin typeface="+mn-ea"/>
              <a:ea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F324D506-C9D8-B790-1877-AD754C18D0D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82784" y="2888927"/>
                <a:ext cx="8855528" cy="3667817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zh-CN" altLang="en-US" sz="2000" dirty="0"/>
                  <a:t>正例点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(3, 3)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2000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altLang="zh-CN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(4,</m:t>
                        </m:r>
                        <m:r>
                          <a:rPr lang="zh-CN" altLang="en-US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3)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2000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</m:oMath>
                </a14:m>
                <a:r>
                  <a:rPr lang="en-US" altLang="zh-CN" sz="2000" dirty="0"/>
                  <a:t>, </a:t>
                </a:r>
                <a:r>
                  <a:rPr lang="zh-CN" altLang="en-US" sz="2000" dirty="0"/>
                  <a:t>负例点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CN" sz="20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1,1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2000" i="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</m:oMath>
                </a14:m>
                <a:endParaRPr lang="en-US" altLang="zh-CN" sz="2000" dirty="0"/>
              </a:p>
              <a:p>
                <a:pPr>
                  <a:lnSpc>
                    <a:spcPct val="110000"/>
                  </a:lnSpc>
                </a:pPr>
                <a:r>
                  <a:rPr lang="zh-CN" altLang="en-US" sz="2000" dirty="0"/>
                  <a:t>解</a:t>
                </a:r>
                <a:r>
                  <a:rPr lang="en-US" altLang="zh-CN" sz="2000" dirty="0"/>
                  <a:t>:</a:t>
                </a:r>
                <a:r>
                  <a:rPr lang="zh-CN" altLang="en-US" sz="2000" dirty="0"/>
                  <a:t> 对偶形式</a:t>
                </a:r>
                <a:endParaRPr lang="en-US" altLang="zh-CN" sz="2000" dirty="0"/>
              </a:p>
              <a:p>
                <a:pPr marL="0" indent="0">
                  <a:lnSpc>
                    <a:spcPct val="110000"/>
                  </a:lnSpc>
                  <a:buNone/>
                </a:pPr>
                <a:r>
                  <a:rPr lang="en-US" altLang="zh-CN" sz="2000" dirty="0"/>
                  <a:t>                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sz="2000" i="1" dirty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sz="2000" i="1" dirty="0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sz="2000" i="0" dirty="0" smtClean="0">
                                <a:latin typeface="Cambria Math" panose="02040503050406030204" pitchFamily="18" charset="0"/>
                              </a:rPr>
                              <m:t>m</m:t>
                            </m:r>
                            <m:r>
                              <m:rPr>
                                <m:sty m:val="p"/>
                              </m:rPr>
                              <a:rPr lang="en-US" altLang="zh-CN" sz="2000" b="0" i="0" dirty="0" smtClean="0">
                                <a:latin typeface="Cambria Math" panose="02040503050406030204" pitchFamily="18" charset="0"/>
                              </a:rPr>
                              <m:t>in</m:t>
                            </m:r>
                          </m:e>
                          <m:lim>
                            <m:r>
                              <a:rPr lang="zh-CN" altLang="en-US" sz="2000" i="1" dirty="0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lim>
                        </m:limLow>
                      </m:fName>
                      <m:e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  <m:t>  </m:t>
                        </m:r>
                        <m:f>
                          <m:fPr>
                            <m:ctrlPr>
                              <a:rPr lang="zh-CN" altLang="en-US" sz="2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zh-CN" altLang="en-US" sz="200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zh-CN" altLang="en-US" sz="200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nary>
                          <m:naryPr>
                            <m:chr m:val="∑"/>
                            <m:ctrlPr>
                              <a:rPr lang="zh-CN" altLang="en-US" sz="20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  <m:e>
                            <m:nary>
                              <m:naryPr>
                                <m:chr m:val="∑"/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000" i="1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000" i="1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nary>
                          </m:e>
                        </m:nary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US" altLang="zh-CN" sz="2000" b="0" i="0" smtClean="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nary>
                          <m:naryPr>
                            <m:chr m:val="∑"/>
                            <m:ctrlPr>
                              <a:rPr lang="zh-CN" alt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zh-CN" alt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zh-CN" alt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CN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zh-CN" alt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zh-CN" alt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e>
                    </m:func>
                  </m:oMath>
                </a14:m>
                <a:endParaRPr lang="en-US" altLang="zh-CN" sz="2000" dirty="0"/>
              </a:p>
              <a:p>
                <a:pPr marL="0" indent="0">
                  <a:lnSpc>
                    <a:spcPct val="110000"/>
                  </a:lnSpc>
                  <a:buNone/>
                </a:pPr>
                <a:r>
                  <a:rPr lang="en-US" altLang="zh-CN" sz="2000" dirty="0"/>
                  <a:t>                       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18</m:t>
                        </m:r>
                        <m:sSubSup>
                          <m:sSubSup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zh-CN" altLang="en-US" sz="2000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25</m:t>
                            </m:r>
                            <m:r>
                              <a:rPr lang="zh-CN" altLang="en-US" sz="2000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zh-CN" altLang="en-US" sz="2000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42</m:t>
                            </m:r>
                            <m:r>
                              <a:rPr lang="zh-CN" altLang="en-US" sz="2000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000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12</m:t>
                            </m:r>
                            <m:r>
                              <a:rPr lang="zh-CN" altLang="en-US" sz="2000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000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14</m:t>
                            </m:r>
                            <m:r>
                              <a:rPr lang="zh-CN" altLang="en-US" sz="2000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000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</m:oMath>
                </a14:m>
                <a:endParaRPr lang="en-US" altLang="zh-CN" sz="2000" b="0" i="1" dirty="0"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10000"/>
                  </a:lnSpc>
                  <a:buNone/>
                </a:pPr>
                <a:r>
                  <a:rPr lang="en-US" altLang="zh-CN" sz="2000" b="0" dirty="0"/>
                  <a:t>                            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altLang="zh-CN" sz="2000" dirty="0"/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00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0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0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altLang="zh-CN" sz="2000" dirty="0"/>
              </a:p>
              <a:p>
                <a:pPr marL="0" indent="0">
                  <a:lnSpc>
                    <a:spcPct val="110000"/>
                  </a:lnSpc>
                  <a:buNone/>
                </a:pPr>
                <a:r>
                  <a:rPr lang="en-US" altLang="zh-CN" sz="2000" dirty="0"/>
                  <a:t>             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 b="0" i="0" smtClean="0"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 altLang="zh-CN" sz="2000" b="0" i="0" smtClean="0">
                        <a:latin typeface="Cambria Math" panose="02040503050406030204" pitchFamily="18" charset="0"/>
                      </a:rPr>
                      <m:t>.</m:t>
                    </m:r>
                    <m:r>
                      <m:rPr>
                        <m:sty m:val="p"/>
                      </m:rPr>
                      <a:rPr lang="en-US" altLang="zh-CN" sz="2000" b="0" i="0" smtClean="0">
                        <a:latin typeface="Cambria Math" panose="02040503050406030204" pitchFamily="18" charset="0"/>
                      </a:rPr>
                      <m:t>t</m:t>
                    </m:r>
                    <m:r>
                      <a:rPr lang="en-US" altLang="zh-CN" sz="2000" b="0" i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    </m:t>
                    </m:r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0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altLang="zh-CN" sz="2000" dirty="0"/>
              </a:p>
              <a:p>
                <a:pPr marL="0" indent="0">
                  <a:lnSpc>
                    <a:spcPct val="110000"/>
                  </a:lnSpc>
                  <a:buNone/>
                </a:pPr>
                <a:r>
                  <a:rPr lang="en-US" altLang="zh-CN" sz="2000" dirty="0"/>
                  <a:t>    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00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0,        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=1, 2, 3</m:t>
                    </m:r>
                  </m:oMath>
                </a14:m>
                <a:r>
                  <a:rPr lang="en-US" altLang="zh-CN" sz="2000" dirty="0"/>
                  <a:t>    </a:t>
                </a:r>
              </a:p>
            </p:txBody>
          </p:sp>
        </mc:Choice>
        <mc:Fallback xmlns="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F324D506-C9D8-B790-1877-AD754C18D0D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82784" y="2888927"/>
                <a:ext cx="8855528" cy="3667817"/>
              </a:xfrm>
              <a:blipFill>
                <a:blip r:embed="rId2"/>
                <a:stretch>
                  <a:fillRect l="-429" t="-6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2513EE16-201C-B721-10C3-90BE155CBB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80661DEE-55DF-9C4C-9E32-9432A9F8E9FC}" type="slidenum">
              <a:rPr lang="en-US" smtClean="0"/>
              <a:t>40</a:t>
            </a:fld>
            <a:endParaRPr lang="en-US" dirty="0"/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CB38C0A4-5381-4589-9053-488F0A652229}"/>
              </a:ext>
            </a:extLst>
          </p:cNvPr>
          <p:cNvSpPr txBox="1"/>
          <p:nvPr/>
        </p:nvSpPr>
        <p:spPr>
          <a:xfrm>
            <a:off x="235785" y="1638670"/>
            <a:ext cx="8416541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b="1" dirty="0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学习的对偶算法</a:t>
            </a:r>
          </a:p>
        </p:txBody>
      </p:sp>
    </p:spTree>
    <p:extLst>
      <p:ext uri="{BB962C8B-B14F-4D97-AF65-F5344CB8AC3E}">
        <p14:creationId xmlns:p14="http://schemas.microsoft.com/office/powerpoint/2010/main" val="154795080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1A93555D-7713-BE49-9DB0-0E78A8C47D74}"/>
              </a:ext>
            </a:extLst>
          </p:cNvPr>
          <p:cNvSpPr txBox="1"/>
          <p:nvPr/>
        </p:nvSpPr>
        <p:spPr>
          <a:xfrm>
            <a:off x="259373" y="1640488"/>
            <a:ext cx="7886700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defPPr>
              <a:defRPr lang="en-US"/>
            </a:defPPr>
            <a:lvl1pPr defTabSz="914400">
              <a:lnSpc>
                <a:spcPct val="90000"/>
              </a:lnSpc>
              <a:spcBef>
                <a:spcPct val="0"/>
              </a:spcBef>
              <a:buNone/>
              <a:defRPr sz="3200" b="1">
                <a:solidFill>
                  <a:schemeClr val="accent1">
                    <a:lumMod val="50000"/>
                  </a:schemeClr>
                </a:solidFill>
                <a:latin typeface="+mn-ea"/>
                <a:cs typeface="+mj-cs"/>
              </a:defRPr>
            </a:lvl1pPr>
          </a:lstStyle>
          <a:p>
            <a:r>
              <a:rPr lang="zh-CN" altLang="en-US" dirty="0"/>
              <a:t>小复习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42D80944-32CF-49F6-D2FC-58C32C5E55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80661DEE-55DF-9C4C-9E32-9432A9F8E9FC}" type="slidenum">
              <a:rPr lang="en-US" smtClean="0"/>
              <a:t>41</a:t>
            </a:fld>
            <a:endParaRPr 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58F2814-6A7E-CAFA-1FBE-5A4843AD7A32}"/>
              </a:ext>
            </a:extLst>
          </p:cNvPr>
          <p:cNvSpPr txBox="1"/>
          <p:nvPr/>
        </p:nvSpPr>
        <p:spPr>
          <a:xfrm>
            <a:off x="885907" y="2842736"/>
            <a:ext cx="7260166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800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  <a:t>A support vector machine computes P(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  <a:t>y|x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  <a:t>).    </a:t>
            </a:r>
            <a:r>
              <a:rPr lang="zh-CN" altLang="en-US" sz="1800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  <a:t>（    ）</a:t>
            </a:r>
            <a:endParaRPr lang="en-US" altLang="zh-CN" sz="1800" kern="100" dirty="0">
              <a:effectLst/>
              <a:latin typeface="Times New Roman" panose="02020603050405020304" pitchFamily="18" charset="0"/>
              <a:ea typeface="等线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kern="100" dirty="0">
              <a:latin typeface="Times New Roman" panose="02020603050405020304" pitchFamily="18" charset="0"/>
              <a:ea typeface="等线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800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  <a:t>In SVMs, the values of α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  <a:t>i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  <a:t> for non-support vectors are 0.    </a:t>
            </a:r>
            <a:r>
              <a:rPr lang="zh-CN" altLang="en-US" sz="1800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  <a:t>（    ）</a:t>
            </a:r>
            <a:endParaRPr lang="en-US" altLang="zh-CN" sz="1800" kern="100" dirty="0">
              <a:effectLst/>
              <a:latin typeface="Times New Roman" panose="02020603050405020304" pitchFamily="18" charset="0"/>
              <a:ea typeface="等线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800" kern="100" dirty="0">
              <a:effectLst/>
              <a:latin typeface="Times New Roman" panose="02020603050405020304" pitchFamily="18" charset="0"/>
              <a:ea typeface="等线" panose="02010600030101010101" pitchFamily="2" charset="-122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zh-CN" sz="1800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  <a:t>In SVMs, the sum of the Lagrange multipliers corresponding to the positive examples is equal to the sum of the Lagrange multipliers corresponding to the negative examples.           </a:t>
            </a:r>
            <a:r>
              <a:rPr lang="zh-CN" altLang="en-US" sz="1800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  <a:t>（    ）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0844299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2E94AF8E-3870-A916-F4DE-B361C02A4A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80661DEE-55DF-9C4C-9E32-9432A9F8E9FC}" type="slidenum">
              <a:rPr lang="en-US" smtClean="0"/>
              <a:t>42</a:t>
            </a:fld>
            <a:endParaRPr 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2FE0AF93-75E8-7F70-EAE5-1369D6C2C2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795" y="1759233"/>
            <a:ext cx="7886700" cy="994172"/>
          </a:xfrm>
        </p:spPr>
        <p:txBody>
          <a:bodyPr>
            <a:normAutofit/>
          </a:bodyPr>
          <a:lstStyle/>
          <a:p>
            <a:r>
              <a:rPr lang="zh-CN" altLang="en-US" sz="3200" b="1" dirty="0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提纲</a:t>
            </a:r>
          </a:p>
        </p:txBody>
      </p:sp>
      <p:sp>
        <p:nvSpPr>
          <p:cNvPr id="11" name="内容占位符 2">
            <a:extLst>
              <a:ext uri="{FF2B5EF4-FFF2-40B4-BE49-F238E27FC236}">
                <a16:creationId xmlns:a16="http://schemas.microsoft.com/office/drawing/2014/main" id="{C94C3E97-6DD4-0769-A9EF-7039BF9391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768" y="2707391"/>
            <a:ext cx="7627759" cy="364896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/>
              <a:t>线性可分支持向量机 </a:t>
            </a:r>
            <a:r>
              <a:rPr lang="en-US" altLang="zh-CN" sz="2000"/>
              <a:t>(</a:t>
            </a:r>
            <a:r>
              <a:rPr lang="zh-CN" altLang="en-US" sz="2000"/>
              <a:t>硬间隔</a:t>
            </a:r>
            <a:r>
              <a:rPr lang="en-US" altLang="zh-CN" sz="2000"/>
              <a:t>SVM)</a:t>
            </a:r>
          </a:p>
          <a:p>
            <a:pPr>
              <a:lnSpc>
                <a:spcPct val="150000"/>
              </a:lnSpc>
            </a:pPr>
            <a:r>
              <a:rPr lang="zh-CN" altLang="en-US" sz="2000" b="1">
                <a:solidFill>
                  <a:srgbClr val="0070C0"/>
                </a:solidFill>
              </a:rPr>
              <a:t>线性支持向量机 </a:t>
            </a:r>
            <a:r>
              <a:rPr lang="en-US" altLang="zh-CN" sz="2000" b="1">
                <a:solidFill>
                  <a:srgbClr val="0070C0"/>
                </a:solidFill>
              </a:rPr>
              <a:t>(</a:t>
            </a:r>
            <a:r>
              <a:rPr lang="zh-CN" altLang="en-US" sz="2000" b="1">
                <a:solidFill>
                  <a:srgbClr val="0070C0"/>
                </a:solidFill>
              </a:rPr>
              <a:t>软间隔</a:t>
            </a:r>
            <a:r>
              <a:rPr lang="en-US" altLang="zh-CN" sz="2000" b="1">
                <a:solidFill>
                  <a:srgbClr val="0070C0"/>
                </a:solidFill>
              </a:rPr>
              <a:t>SVM)</a:t>
            </a:r>
          </a:p>
          <a:p>
            <a:pPr>
              <a:lnSpc>
                <a:spcPct val="150000"/>
              </a:lnSpc>
            </a:pPr>
            <a:r>
              <a:rPr lang="zh-CN" altLang="en-US" sz="2000"/>
              <a:t>核技巧与非线性支持向量机 </a:t>
            </a:r>
            <a:r>
              <a:rPr lang="en-US" altLang="zh-CN" sz="2000"/>
              <a:t>(kernal-SVM)</a:t>
            </a:r>
          </a:p>
          <a:p>
            <a:pPr>
              <a:lnSpc>
                <a:spcPct val="150000"/>
              </a:lnSpc>
            </a:pPr>
            <a:r>
              <a:rPr lang="en-US" altLang="zh-CN" sz="2000"/>
              <a:t>*</a:t>
            </a:r>
            <a:r>
              <a:rPr lang="zh-CN" altLang="en-US" sz="2000"/>
              <a:t>多分类支持向量机 </a:t>
            </a:r>
            <a:r>
              <a:rPr lang="en-US" altLang="zh-CN" sz="2000"/>
              <a:t>(Multiclass SVM) </a:t>
            </a:r>
            <a:r>
              <a:rPr lang="zh-CN" altLang="en-US" sz="2000"/>
              <a:t>和支持向量回归 </a:t>
            </a:r>
            <a:r>
              <a:rPr lang="en-US" altLang="zh-CN" sz="2000"/>
              <a:t>(SVR) </a:t>
            </a:r>
            <a:r>
              <a:rPr lang="zh-CN" altLang="en-US" sz="2000"/>
              <a:t>简介</a:t>
            </a:r>
            <a:endParaRPr lang="en-US" altLang="zh-CN" sz="2000"/>
          </a:p>
          <a:p>
            <a:pPr>
              <a:lnSpc>
                <a:spcPct val="150000"/>
              </a:lnSpc>
            </a:pPr>
            <a:r>
              <a:rPr lang="en-US" altLang="zh-CN" sz="2000"/>
              <a:t>*</a:t>
            </a:r>
            <a:r>
              <a:rPr lang="zh-CN" altLang="en-US" sz="2000"/>
              <a:t>模型学习的最优化算法</a:t>
            </a:r>
            <a:r>
              <a:rPr lang="en-US" altLang="zh-CN" sz="2000"/>
              <a:t>: SMO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42805213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>
            <a:extLst>
              <a:ext uri="{FF2B5EF4-FFF2-40B4-BE49-F238E27FC236}">
                <a16:creationId xmlns:a16="http://schemas.microsoft.com/office/drawing/2014/main" id="{8CD9D540-D7B4-E8BF-EB45-879BD7BC91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5377" y="3764225"/>
            <a:ext cx="3547999" cy="2778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标题 1">
            <a:extLst>
              <a:ext uri="{FF2B5EF4-FFF2-40B4-BE49-F238E27FC236}">
                <a16:creationId xmlns:a16="http://schemas.microsoft.com/office/drawing/2014/main" id="{5924B03E-5B90-BAA7-FFB4-2EDEC8F10789}"/>
              </a:ext>
            </a:extLst>
          </p:cNvPr>
          <p:cNvSpPr txBox="1"/>
          <p:nvPr/>
        </p:nvSpPr>
        <p:spPr>
          <a:xfrm>
            <a:off x="246609" y="1642925"/>
            <a:ext cx="8416541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b="1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线性</a:t>
            </a:r>
            <a:r>
              <a:rPr lang="en-US" altLang="zh-CN" sz="3200" b="1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SVM</a:t>
            </a:r>
            <a:r>
              <a:rPr lang="zh-CN" altLang="en-US" sz="3200" b="1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与</a:t>
            </a:r>
            <a:r>
              <a:rPr lang="zh-CN" altLang="en-US" sz="3200" b="1" dirty="0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软间隔最大化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内容占位符 2">
                <a:extLst>
                  <a:ext uri="{FF2B5EF4-FFF2-40B4-BE49-F238E27FC236}">
                    <a16:creationId xmlns:a16="http://schemas.microsoft.com/office/drawing/2014/main" id="{B348B45F-AEC5-6DEB-5281-5D589451793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48646" y="2558287"/>
                <a:ext cx="8795354" cy="3927857"/>
              </a:xfrm>
            </p:spPr>
            <p:txBody>
              <a:bodyPr>
                <a:normAutofit lnSpcReduction="10000"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zh-CN" altLang="en-US" sz="2200" dirty="0"/>
                  <a:t>训练数据中有一些特异点 </a:t>
                </a:r>
                <a:r>
                  <a:rPr lang="en-US" altLang="zh-CN" sz="2200" dirty="0"/>
                  <a:t>(outlier) </a:t>
                </a:r>
                <a:r>
                  <a:rPr lang="zh-CN" altLang="en-US" sz="2200" dirty="0"/>
                  <a:t>不能满足函数间隔大于等于</a:t>
                </a:r>
                <a:r>
                  <a:rPr lang="en-US" altLang="zh-CN" sz="2200" dirty="0"/>
                  <a:t>1</a:t>
                </a:r>
                <a:r>
                  <a:rPr lang="zh-CN" altLang="en-US" sz="2200" dirty="0"/>
                  <a:t>的约束条件</a:t>
                </a:r>
                <a:endParaRPr lang="en-US" altLang="zh-CN" sz="2200" dirty="0"/>
              </a:p>
              <a:p>
                <a:pPr>
                  <a:lnSpc>
                    <a:spcPct val="100000"/>
                  </a:lnSpc>
                </a:pPr>
                <a:r>
                  <a:rPr lang="zh-CN" altLang="en-US" sz="2200" dirty="0"/>
                  <a:t>解决方法</a:t>
                </a:r>
                <a:r>
                  <a:rPr lang="en-US" altLang="zh-CN" sz="2200" dirty="0"/>
                  <a:t>: </a:t>
                </a:r>
                <a:r>
                  <a:rPr lang="zh-CN" altLang="en-US" sz="2200" dirty="0"/>
                  <a:t>对每个样本点</a:t>
                </a:r>
                <a14:m>
                  <m:oMath xmlns:m="http://schemas.openxmlformats.org/officeDocument/2006/math"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200" dirty="0"/>
                  <a:t>, </a:t>
                </a:r>
                <a:r>
                  <a:rPr lang="zh-CN" altLang="en-US" sz="2200" dirty="0"/>
                  <a:t>引进一个松弛变量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200"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lang="en-US" altLang="zh-CN" sz="220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200"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endParaRPr lang="en-US" altLang="zh-CN" sz="2200" dirty="0"/>
              </a:p>
              <a:p>
                <a:pPr>
                  <a:lnSpc>
                    <a:spcPct val="100000"/>
                  </a:lnSpc>
                </a:pPr>
                <a:r>
                  <a:rPr lang="zh-CN" altLang="en-US" sz="2200" dirty="0"/>
                  <a:t>令函数间隔加上松弛变量≥ </a:t>
                </a:r>
                <a:r>
                  <a:rPr lang="en-US" altLang="zh-CN" sz="2200" dirty="0"/>
                  <a:t>1, </a:t>
                </a:r>
                <a:r>
                  <a:rPr lang="zh-CN" altLang="en-US" sz="2200" dirty="0"/>
                  <a:t>约束</a:t>
                </a:r>
                <a:endParaRPr lang="en-US" altLang="zh-CN" sz="2200" dirty="0"/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zh-CN" altLang="en-US" sz="2200" dirty="0"/>
                  <a:t>    条件变为</a:t>
                </a:r>
                <a:r>
                  <a:rPr lang="en-US" altLang="zh-CN" sz="2200" dirty="0"/>
                  <a:t>: 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zh-CN" altLang="en-US" sz="2200" dirty="0"/>
                  <a:t>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20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zh-CN" altLang="en-US" sz="220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zh-CN" alt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sSub>
                          <m:sSubPr>
                            <m:ctrlPr>
                              <a:rPr lang="zh-CN" altLang="en-US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200">
                                <a:latin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zh-CN" altLang="en-US" sz="220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zh-CN" altLang="en-US" sz="220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zh-CN" altLang="en-US" sz="220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altLang="zh-CN" sz="22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altLang="zh-CN" sz="220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zh-CN" sz="2200" b="0" i="0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altLang="zh-CN" sz="22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200"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lang="en-US" altLang="zh-CN" sz="220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altLang="zh-CN" sz="2200" dirty="0"/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zh-CN" altLang="en-US" sz="2200" dirty="0"/>
                  <a:t>    目标函数变为</a:t>
                </a:r>
                <a:r>
                  <a:rPr lang="en-US" altLang="zh-CN" sz="2200" dirty="0"/>
                  <a:t>: 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zh-CN" altLang="en-US" sz="2200" dirty="0"/>
                  <a:t>             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en-US" sz="2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20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zh-CN" altLang="en-US" sz="220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zh-CN" altLang="en-US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zh-CN" altLang="en-US" sz="2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sz="220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</m:e>
                      <m:sup>
                        <m:r>
                          <a:rPr lang="zh-CN" altLang="en-US" sz="220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zh-CN" altLang="en-US" sz="2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2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nary>
                      <m:naryPr>
                        <m:chr m:val="∑"/>
                        <m:ctrlPr>
                          <a:rPr lang="zh-CN" altLang="en-US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2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zh-CN" altLang="en-US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2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200">
                                <a:latin typeface="Cambria Math" panose="02040503050406030204" pitchFamily="18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en-US" altLang="zh-CN" sz="220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altLang="zh-CN" sz="2200" dirty="0"/>
                  <a:t> 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altLang="zh-CN" sz="2200" dirty="0"/>
                  <a:t>    </a:t>
                </a:r>
                <a14:m>
                  <m:oMath xmlns:m="http://schemas.openxmlformats.org/officeDocument/2006/math">
                    <m:r>
                      <a:rPr lang="en-US" altLang="zh-CN" sz="2200" i="1" dirty="0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altLang="zh-CN" sz="2200" b="0" i="0" dirty="0" smtClean="0">
                        <a:latin typeface="Cambria Math" panose="02040503050406030204" pitchFamily="18" charset="0"/>
                      </a:rPr>
                      <m:t>(&gt;0)</m:t>
                    </m:r>
                  </m:oMath>
                </a14:m>
                <a:r>
                  <a:rPr lang="zh-CN" altLang="en-US" sz="2200" dirty="0"/>
                  <a:t>为惩罚参数</a:t>
                </a:r>
                <a:endParaRPr lang="en-US" altLang="zh-CN" sz="2200" dirty="0"/>
              </a:p>
              <a:p>
                <a:pPr marL="393065" lvl="1" indent="0">
                  <a:lnSpc>
                    <a:spcPct val="100000"/>
                  </a:lnSpc>
                  <a:buNone/>
                </a:pPr>
                <a:endParaRPr lang="en-US" altLang="zh-CN" dirty="0"/>
              </a:p>
            </p:txBody>
          </p:sp>
        </mc:Choice>
        <mc:Fallback xmlns="">
          <p:sp>
            <p:nvSpPr>
              <p:cNvPr id="7" name="内容占位符 2">
                <a:extLst>
                  <a:ext uri="{FF2B5EF4-FFF2-40B4-BE49-F238E27FC236}">
                    <a16:creationId xmlns:a16="http://schemas.microsoft.com/office/drawing/2014/main" id="{B348B45F-AEC5-6DEB-5281-5D589451793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48646" y="2558287"/>
                <a:ext cx="8795354" cy="3927857"/>
              </a:xfrm>
              <a:blipFill>
                <a:blip r:embed="rId3"/>
                <a:stretch>
                  <a:fillRect l="-762" t="-2019" b="-6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18D50EC6-5BDE-EC72-7293-63251525C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80661DEE-55DF-9C4C-9E32-9432A9F8E9FC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942076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50C8A77A-B0F6-B4C3-CA62-496B2A8651D2}"/>
              </a:ext>
            </a:extLst>
          </p:cNvPr>
          <p:cNvSpPr txBox="1"/>
          <p:nvPr/>
        </p:nvSpPr>
        <p:spPr>
          <a:xfrm>
            <a:off x="246607" y="1648541"/>
            <a:ext cx="8416541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b="1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线性</a:t>
            </a:r>
            <a:r>
              <a:rPr lang="en-US" altLang="zh-CN" sz="3200" b="1">
                <a:solidFill>
                  <a:schemeClr val="accent1">
                    <a:lumMod val="50000"/>
                  </a:schemeClr>
                </a:solidFill>
                <a:latin typeface="+mn-ea"/>
              </a:rPr>
              <a:t>SVM </a:t>
            </a:r>
            <a:r>
              <a:rPr lang="en-US" altLang="zh-CN" sz="3200" b="1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: </a:t>
            </a:r>
            <a:r>
              <a:rPr lang="zh-CN" altLang="en-US" sz="3200" b="1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原始问题</a:t>
            </a:r>
            <a:endParaRPr lang="zh-CN" altLang="en-US" sz="3200" b="1" dirty="0">
              <a:solidFill>
                <a:schemeClr val="accent1">
                  <a:lumMod val="50000"/>
                </a:schemeClr>
              </a:solidFill>
              <a:latin typeface="+mn-ea"/>
              <a:ea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61B79B47-DA77-2267-5614-A2360F42540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91885" y="2531362"/>
                <a:ext cx="8416541" cy="4042620"/>
              </a:xfrm>
            </p:spPr>
            <p:txBody>
              <a:bodyPr/>
              <a:lstStyle/>
              <a:p>
                <a:r>
                  <a:rPr lang="en-US" altLang="zh-CN" sz="2200" dirty="0"/>
                  <a:t>(</a:t>
                </a:r>
                <a:r>
                  <a:rPr lang="zh-CN" altLang="en-US" sz="2200" dirty="0"/>
                  <a:t>线性不可分的</a:t>
                </a:r>
                <a:r>
                  <a:rPr lang="en-US" altLang="zh-CN" sz="2200" dirty="0"/>
                  <a:t>) </a:t>
                </a:r>
                <a:r>
                  <a:rPr lang="zh-CN" altLang="en-US" sz="2200" dirty="0"/>
                  <a:t>线性支持向量机的学习问题</a:t>
                </a:r>
                <a:r>
                  <a:rPr lang="en-US" altLang="zh-CN" sz="2200" dirty="0"/>
                  <a:t> (</a:t>
                </a:r>
                <a:r>
                  <a:rPr lang="zh-CN" altLang="en-US" sz="2200" dirty="0"/>
                  <a:t>原始问题</a:t>
                </a:r>
                <a:r>
                  <a:rPr lang="en-US" altLang="zh-CN" sz="2200" dirty="0"/>
                  <a:t>):</a:t>
                </a:r>
              </a:p>
              <a:p>
                <a:endParaRPr lang="en-US" altLang="zh-CN" sz="2200" dirty="0"/>
              </a:p>
              <a:p>
                <a:endParaRPr lang="en-US" altLang="zh-CN" sz="2200" dirty="0"/>
              </a:p>
              <a:p>
                <a:endParaRPr lang="en-US" altLang="zh-CN" sz="2200" dirty="0"/>
              </a:p>
              <a:p>
                <a:endParaRPr lang="en-US" altLang="zh-CN" sz="2200" dirty="0"/>
              </a:p>
              <a:p>
                <a:endParaRPr lang="en-US" altLang="zh-CN" sz="2200" dirty="0"/>
              </a:p>
              <a:p>
                <a:r>
                  <a:rPr lang="zh-CN" altLang="en-US" sz="2200" b="1" dirty="0">
                    <a:solidFill>
                      <a:srgbClr val="0070C0"/>
                    </a:solidFill>
                  </a:rPr>
                  <a:t>凸二次规划</a:t>
                </a:r>
                <a:r>
                  <a:rPr lang="en-US" altLang="zh-CN" sz="2200" dirty="0"/>
                  <a:t>; </a:t>
                </a:r>
                <a14:m>
                  <m:oMath xmlns:m="http://schemas.openxmlformats.org/officeDocument/2006/math">
                    <m:r>
                      <a:rPr lang="en-US" altLang="zh-CN" sz="2200" i="1" dirty="0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zh-CN" altLang="en-US" sz="2200" dirty="0"/>
                  <a:t>的解唯一</a:t>
                </a:r>
                <a:r>
                  <a:rPr lang="en-US" altLang="zh-CN" sz="2200" dirty="0"/>
                  <a:t>, </a:t>
                </a:r>
                <a14:m>
                  <m:oMath xmlns:m="http://schemas.openxmlformats.org/officeDocument/2006/math">
                    <m:r>
                      <a:rPr lang="en-US" altLang="zh-CN" sz="2200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zh-CN" altLang="en-US" sz="2200" dirty="0"/>
                  <a:t>不唯一</a:t>
                </a:r>
                <a:endParaRPr lang="en-US" altLang="zh-CN" sz="2200" dirty="0"/>
              </a:p>
              <a:p>
                <a:pPr>
                  <a:spcAft>
                    <a:spcPts val="600"/>
                  </a:spcAft>
                </a:pPr>
                <a:r>
                  <a:rPr lang="zh-CN" altLang="en-US" sz="2200" dirty="0"/>
                  <a:t>设该问题的解是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2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200" b="0" i="1" dirty="0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altLang="zh-CN" sz="2200" i="1" dirty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sz="220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200" b="0" i="1" dirty="0" smtClean="0">
                        <a:latin typeface="Cambria Math" panose="02040503050406030204" pitchFamily="18" charset="0"/>
                      </a:rPr>
                      <m:t>  </m:t>
                    </m:r>
                    <m:sSup>
                      <m:sSupPr>
                        <m:ctrlPr>
                          <a:rPr lang="en-US" altLang="zh-CN" sz="22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200" b="0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altLang="zh-CN" sz="2200" i="1" dirty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altLang="zh-CN" sz="2200" dirty="0"/>
                  <a:t>, </a:t>
                </a:r>
                <a:r>
                  <a:rPr lang="zh-CN" altLang="en-US" sz="2200" dirty="0"/>
                  <a:t>可得到分离超平面和决策函数</a:t>
                </a:r>
                <a:endParaRPr lang="en-US" altLang="zh-CN" sz="2200" dirty="0"/>
              </a:p>
              <a:p>
                <a:pPr marL="0" indent="0" algn="ctr">
                  <a:buNone/>
                </a:pPr>
                <a:endParaRPr lang="zh-CN" altLang="en-US" sz="2200" dirty="0"/>
              </a:p>
            </p:txBody>
          </p:sp>
        </mc:Choice>
        <mc:Fallback xmlns="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61B79B47-DA77-2267-5614-A2360F42540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1885" y="2531362"/>
                <a:ext cx="8416541" cy="4042620"/>
              </a:xfrm>
              <a:blipFill>
                <a:blip r:embed="rId2"/>
                <a:stretch>
                  <a:fillRect l="-797" t="-181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DE1CFABF-D347-3985-AA94-63FAA63ED06A}"/>
                  </a:ext>
                </a:extLst>
              </p:cNvPr>
              <p:cNvSpPr txBox="1"/>
              <p:nvPr/>
            </p:nvSpPr>
            <p:spPr>
              <a:xfrm>
                <a:off x="103909" y="2910107"/>
                <a:ext cx="8124080" cy="20066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22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220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20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zh-CN" altLang="en-US" sz="2200"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</m:lim>
                          </m:limLow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fName>
                        <m:e>
                          <m:f>
                            <m:fPr>
                              <m:ctrlP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sz="22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zh-CN" altLang="en-US" sz="22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p>
                            <m:sSupPr>
                              <m:ctrlP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zh-CN" alt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sz="220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d>
                            </m:e>
                            <m:sup>
                              <m:r>
                                <a:rPr lang="zh-CN" altLang="en-US" sz="22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  <m:nary>
                            <m:naryPr>
                              <m:chr m:val="∑"/>
                              <m:ctrlPr>
                                <a:rPr lang="zh-CN" altLang="en-US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sz="2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zh-CN" altLang="en-US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200">
                                      <a:latin typeface="Cambria Math" panose="02040503050406030204" pitchFamily="18" charset="0"/>
                                    </a:rPr>
                                    <m:t>𝜉</m:t>
                                  </m:r>
                                </m:e>
                                <m:sub>
                                  <m:r>
                                    <a:rPr lang="en-US" altLang="zh-CN" sz="220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e>
                      </m:func>
                    </m:oMath>
                  </m:oMathPara>
                </a14:m>
                <a:endParaRPr lang="en-US" altLang="zh-CN" sz="2200" dirty="0"/>
              </a:p>
              <a:p>
                <a:pPr>
                  <a:lnSpc>
                    <a:spcPct val="150000"/>
                  </a:lnSpc>
                </a:pPr>
                <a:r>
                  <a:rPr lang="en-US" altLang="zh-CN" sz="2200" dirty="0"/>
                  <a:t>                          </a:t>
                </a:r>
                <a14:m>
                  <m:oMath xmlns:m="http://schemas.openxmlformats.org/officeDocument/2006/math">
                    <m:r>
                      <a:rPr lang="en-US" altLang="zh-CN" sz="2200" b="0" i="0" smtClean="0">
                        <a:latin typeface="Cambria Math" panose="02040503050406030204" pitchFamily="18" charset="0"/>
                      </a:rPr>
                      <m:t>           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     </m:t>
                    </m:r>
                    <m:r>
                      <a:rPr lang="en-US" altLang="zh-CN" sz="22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2200" b="0" i="0" smtClean="0"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 altLang="zh-CN" sz="2200" b="0" i="0" smtClean="0">
                        <a:latin typeface="Cambria Math" panose="02040503050406030204" pitchFamily="18" charset="0"/>
                      </a:rPr>
                      <m:t>.</m:t>
                    </m:r>
                    <m:r>
                      <m:rPr>
                        <m:sty m:val="p"/>
                      </m:rPr>
                      <a:rPr lang="en-US" altLang="zh-CN" sz="2200" b="0" i="0" smtClean="0">
                        <a:latin typeface="Cambria Math" panose="02040503050406030204" pitchFamily="18" charset="0"/>
                      </a:rPr>
                      <m:t>t</m:t>
                    </m:r>
                    <m:r>
                      <a:rPr lang="en-US" altLang="zh-CN" sz="2200" b="0" i="0" smtClean="0">
                        <a:latin typeface="Cambria Math" panose="02040503050406030204" pitchFamily="18" charset="0"/>
                      </a:rPr>
                      <m:t>.</m:t>
                    </m:r>
                    <m:sSub>
                      <m:sSubPr>
                        <m:ctrlPr>
                          <a:rPr lang="zh-CN" alt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b="0" i="0" smtClean="0">
                            <a:latin typeface="Cambria Math" panose="02040503050406030204" pitchFamily="18" charset="0"/>
                          </a:rPr>
                          <m:t>   </m:t>
                        </m:r>
                        <m:r>
                          <a:rPr lang="zh-CN" altLang="en-US" sz="220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zh-CN" altLang="en-US" sz="220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zh-CN" alt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𝑤</m:t>
                        </m:r>
                        <m:sSub>
                          <m:sSubPr>
                            <m:ctrlPr>
                              <a:rPr lang="zh-CN" altLang="en-US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200">
                                <a:latin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zh-CN" altLang="en-US" sz="220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zh-CN" altLang="en-US" sz="220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zh-CN" altLang="en-US" sz="220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altLang="zh-CN" sz="22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altLang="zh-CN" sz="220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zh-CN" sz="2200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200"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lang="en-US" altLang="zh-CN" sz="220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altLang="zh-CN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altLang="zh-CN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=1,2,⋯,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</m:oMath>
                </a14:m>
                <a:endParaRPr lang="en-US" altLang="zh-CN" sz="2200" dirty="0"/>
              </a:p>
              <a:p>
                <a:pPr>
                  <a:lnSpc>
                    <a:spcPct val="150000"/>
                  </a:lnSpc>
                </a:pPr>
                <a:r>
                  <a:rPr lang="en-US" altLang="zh-CN" sz="2200" dirty="0"/>
                  <a:t>                             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200"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lang="en-US" altLang="zh-CN" sz="220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0,</m:t>
                    </m:r>
                  </m:oMath>
                </a14:m>
                <a:r>
                  <a:rPr lang="en-US" altLang="zh-CN" sz="22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2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  <m:r>
                      <a:rPr lang="en-US" altLang="zh-CN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altLang="zh-CN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=1, 2,⋯,</m:t>
                    </m:r>
                    <m:r>
                      <a:rPr lang="en-US" altLang="zh-CN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</m:oMath>
                </a14:m>
                <a:endParaRPr lang="zh-CN" altLang="en-US" sz="2200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DE1CFABF-D347-3985-AA94-63FAA63ED0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909" y="2910107"/>
                <a:ext cx="8124080" cy="2006640"/>
              </a:xfrm>
              <a:prstGeom prst="rect">
                <a:avLst/>
              </a:prstGeom>
              <a:blipFill>
                <a:blip r:embed="rId3"/>
                <a:stretch>
                  <a:fillRect b="-24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FF23029D-86DF-769F-F5FF-CA0127FCADCE}"/>
                  </a:ext>
                </a:extLst>
              </p:cNvPr>
              <p:cNvSpPr txBox="1"/>
              <p:nvPr/>
            </p:nvSpPr>
            <p:spPr>
              <a:xfrm>
                <a:off x="1242400" y="6003849"/>
                <a:ext cx="2753181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2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200" i="1" dirty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altLang="zh-CN" sz="2200" i="1" dirty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CN" sz="2200" i="1" dirty="0" smtClean="0">
                          <a:latin typeface="Cambria Math" panose="02040503050406030204" pitchFamily="18" charset="0"/>
                        </a:rPr>
                        <m:t>∙</m:t>
                      </m:r>
                      <m:r>
                        <a:rPr lang="en-US" altLang="zh-CN" sz="2200" i="1" dirty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200" i="1" dirty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CN" sz="22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200" i="1" dirty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altLang="zh-CN" sz="2200" i="1" dirty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CN" sz="2200" i="1" dirty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CN" altLang="en-US" sz="22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FF23029D-86DF-769F-F5FF-CA0127FCAD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2400" y="6003849"/>
                <a:ext cx="2753181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CCF85351-ABB9-96F4-300E-29825BBC8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80661DEE-55DF-9C4C-9E32-9432A9F8E9FC}" type="slidenum">
              <a:rPr lang="en-US" smtClean="0"/>
              <a:t>44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对象 12">
                <a:extLst>
                  <a:ext uri="{FF2B5EF4-FFF2-40B4-BE49-F238E27FC236}">
                    <a16:creationId xmlns:a16="http://schemas.microsoft.com/office/drawing/2014/main" id="{123EBCA4-12BB-4B1B-BBFE-4D1F264F93EA}"/>
                  </a:ext>
                </a:extLst>
              </p:cNvPr>
              <p:cNvSpPr txBox="1"/>
              <p:nvPr/>
            </p:nvSpPr>
            <p:spPr>
              <a:xfrm>
                <a:off x="4438028" y="6003849"/>
                <a:ext cx="3539707" cy="500062"/>
              </a:xfrm>
              <a:prstGeom prst="rect">
                <a:avLst/>
              </a:prstGeom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zh-CN" altLang="en-US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CN" altLang="en-US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m:rPr>
                          <m:sty m:val="p"/>
                        </m:rPr>
                        <a:rPr lang="zh-CN" altLang="en-US" sz="22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sign</m:t>
                      </m:r>
                      <m:r>
                        <a:rPr lang="zh-CN" altLang="en-US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zh-CN" altLang="en-US" sz="22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∙</m:t>
                      </m:r>
                      <m:r>
                        <a:rPr lang="zh-CN" altLang="en-US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CN" altLang="en-US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zh-CN" altLang="en-US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200" dirty="0"/>
              </a:p>
            </p:txBody>
          </p:sp>
        </mc:Choice>
        <mc:Fallback xmlns="">
          <p:sp>
            <p:nvSpPr>
              <p:cNvPr id="8" name="对象 12">
                <a:extLst>
                  <a:ext uri="{FF2B5EF4-FFF2-40B4-BE49-F238E27FC236}">
                    <a16:creationId xmlns:a16="http://schemas.microsoft.com/office/drawing/2014/main" id="{123EBCA4-12BB-4B1B-BBFE-4D1F264F93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8028" y="6003849"/>
                <a:ext cx="3539707" cy="500062"/>
              </a:xfrm>
              <a:prstGeom prst="rect">
                <a:avLst/>
              </a:prstGeom>
              <a:blipFill>
                <a:blip r:embed="rId5"/>
                <a:stretch>
                  <a:fillRect l="-10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3193285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6565DB30-8133-4203-FB92-676DF7507358}"/>
              </a:ext>
            </a:extLst>
          </p:cNvPr>
          <p:cNvSpPr txBox="1"/>
          <p:nvPr/>
        </p:nvSpPr>
        <p:spPr>
          <a:xfrm>
            <a:off x="246609" y="1641123"/>
            <a:ext cx="8416541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b="1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线性</a:t>
            </a:r>
            <a:r>
              <a:rPr lang="en-US" altLang="zh-CN" sz="3200" b="1">
                <a:solidFill>
                  <a:schemeClr val="accent1">
                    <a:lumMod val="50000"/>
                  </a:schemeClr>
                </a:solidFill>
                <a:latin typeface="+mn-ea"/>
              </a:rPr>
              <a:t>SVM </a:t>
            </a:r>
            <a:r>
              <a:rPr lang="en-US" altLang="zh-CN" sz="3200" b="1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: </a:t>
            </a:r>
            <a:r>
              <a:rPr lang="zh-CN" altLang="en-US" sz="3200" b="1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对偶问题</a:t>
            </a:r>
            <a:endParaRPr lang="zh-CN" altLang="en-US" sz="3200" b="1" dirty="0">
              <a:solidFill>
                <a:schemeClr val="accent1">
                  <a:lumMod val="50000"/>
                </a:schemeClr>
              </a:solidFill>
              <a:latin typeface="+mn-ea"/>
              <a:ea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2F2B7F26-FD34-D12A-428E-9A013C82C2E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81000" y="2621119"/>
                <a:ext cx="8282150" cy="3661917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zh-CN" altLang="en-US" sz="2200"/>
                  <a:t>线性支持向量机原始问题的拉格朗日函数</a:t>
                </a:r>
                <a:r>
                  <a:rPr lang="en-US" altLang="zh-CN" sz="2200"/>
                  <a:t>:</a:t>
                </a:r>
                <a:endParaRPr lang="en-US" altLang="zh-CN" sz="2200" dirty="0"/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zh-CN" altLang="en-US" sz="2200" dirty="0">
                    <a:solidFill>
                      <a:srgbClr val="000000"/>
                    </a:solidFill>
                  </a:rPr>
                  <a:t>          </a:t>
                </a:r>
                <a14:m>
                  <m:oMath xmlns:m="http://schemas.openxmlformats.org/officeDocument/2006/math">
                    <m:r>
                      <a:rPr lang="zh-CN" altLang="en-US" sz="2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𝐿</m:t>
                    </m:r>
                    <m:r>
                      <a:rPr lang="zh-CN" altLang="en-US" sz="2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zh-CN" altLang="en-US" sz="2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zh-CN" altLang="en-US" sz="2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zh-CN" altLang="en-US" sz="22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𝜉</m:t>
                    </m:r>
                    <m:r>
                      <a:rPr lang="en-US" altLang="zh-CN" sz="22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zh-CN" altLang="en-US" sz="2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zh-CN" sz="22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zh-CN" altLang="en-US" sz="22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zh-CN" altLang="en-US" sz="2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zh-CN" sz="2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zh-CN" altLang="en-US" sz="22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en-US" sz="2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20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zh-CN" altLang="en-US" sz="220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zh-CN" altLang="en-US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zh-CN" altLang="en-US" sz="2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sz="220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</m:e>
                      <m:sup>
                        <m:r>
                          <a:rPr lang="zh-CN" altLang="en-US" sz="220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zh-CN" altLang="en-US" sz="2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nary>
                      <m:naryPr>
                        <m:chr m:val="∑"/>
                        <m:ctrlPr>
                          <a:rPr lang="zh-CN" altLang="en-US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2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zh-CN" altLang="en-US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200">
                                <a:latin typeface="Cambria Math" panose="02040503050406030204" pitchFamily="18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en-US" altLang="zh-CN" sz="220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n-US" altLang="zh-CN" sz="2200" i="1"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altLang="zh-CN" sz="2200" b="0" i="0" smtClean="0">
                        <a:latin typeface="Cambria Math" panose="02040503050406030204" pitchFamily="18" charset="0"/>
                      </a:rPr>
                      <m:t>                                          +</m:t>
                    </m:r>
                  </m:oMath>
                </a14:m>
                <a:r>
                  <a:rPr lang="en-US" altLang="zh-CN" sz="2200" dirty="0"/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zh-CN" altLang="en-US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zh-CN" altLang="en-US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2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20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200">
                                    <a:latin typeface="Cambria Math" panose="02040503050406030204" pitchFamily="18" charset="0"/>
                                  </a:rPr>
                                  <m:t>𝜉</m:t>
                                </m:r>
                              </m:e>
                              <m:sub>
                                <m:r>
                                  <a:rPr lang="en-US" altLang="zh-CN" sz="220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zh-CN" alt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20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zh-CN" altLang="en-US" sz="220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zh-CN" alt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  <m:sSub>
                                  <m:sSubPr>
                                    <m:ctrlP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200">
                                        <a:latin typeface="Cambria Math" panose="02040503050406030204" pitchFamily="18" charset="0"/>
                                      </a:rPr>
                                      <m:t>∙</m:t>
                                    </m:r>
                                    <m:r>
                                      <a:rPr lang="zh-CN" altLang="en-US" sz="220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zh-CN" altLang="en-US" sz="220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zh-CN" altLang="en-US" sz="220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d>
                          </m:e>
                        </m:d>
                      </m:e>
                    </m:nary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−</m:t>
                    </m:r>
                    <m:nary>
                      <m:naryPr>
                        <m:chr m:val="∑"/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n-US" altLang="zh-CN" sz="2200" dirty="0"/>
              </a:p>
              <a:p>
                <a:pPr>
                  <a:lnSpc>
                    <a:spcPct val="100000"/>
                  </a:lnSpc>
                </a:pPr>
                <a:r>
                  <a:rPr lang="zh-CN" altLang="en-US" sz="2200"/>
                  <a:t>其中</a:t>
                </a:r>
                <a:r>
                  <a:rPr lang="en-US" altLang="zh-CN" sz="2200"/>
                  <a:t>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20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sz="220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200">
                        <a:latin typeface="Cambria Math" panose="02040503050406030204" pitchFamily="18" charset="0"/>
                      </a:rPr>
                      <m:t>≥0,</m:t>
                    </m:r>
                    <m:r>
                      <a:rPr lang="en-US" altLang="zh-CN" sz="2200" b="0" i="0" smtClean="0">
                        <a:latin typeface="Cambria Math" panose="02040503050406030204" pitchFamily="18" charset="0"/>
                      </a:rPr>
                      <m:t>  </m:t>
                    </m:r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20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zh-CN" sz="220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200"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en-US" altLang="zh-CN" sz="2200" dirty="0"/>
                  <a:t> </a:t>
                </a:r>
                <a:r>
                  <a:rPr lang="zh-CN" altLang="en-US" sz="2200"/>
                  <a:t>为不等式约束的拉格朗日乘子</a:t>
                </a:r>
                <a:endParaRPr lang="en-US" altLang="zh-CN" sz="2200" dirty="0"/>
              </a:p>
              <a:p>
                <a:pPr>
                  <a:lnSpc>
                    <a:spcPct val="100000"/>
                  </a:lnSpc>
                </a:pPr>
                <a:endParaRPr lang="en-US" altLang="zh-CN" sz="2200"/>
              </a:p>
              <a:p>
                <a:pPr>
                  <a:lnSpc>
                    <a:spcPct val="100000"/>
                  </a:lnSpc>
                </a:pPr>
                <a:r>
                  <a:rPr lang="zh-CN" altLang="en-US" sz="2200"/>
                  <a:t>对偶</a:t>
                </a:r>
                <a:r>
                  <a:rPr lang="zh-CN" altLang="en-US" sz="2200" dirty="0"/>
                  <a:t>问题是拉格朗日函数的极大极</a:t>
                </a:r>
                <a:r>
                  <a:rPr lang="zh-CN" altLang="en-US" sz="2200"/>
                  <a:t>小问题</a:t>
                </a:r>
                <a:endParaRPr lang="en-US" altLang="zh-CN" sz="2200"/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22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22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200" i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zh-CN" altLang="en-US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US" altLang="zh-CN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zh-CN" altLang="en-US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lang="en-US" altLang="zh-CN" sz="22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altLang="zh-CN" sz="220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2200" i="0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en-US" altLang="zh-CN" sz="2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zh-CN" altLang="en-US" sz="2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sz="2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zh-CN" altLang="en-US" sz="2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zh-CN" altLang="en-US" sz="2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𝜉</m:t>
                                  </m:r>
                                </m:lim>
                              </m:limLow>
                            </m:fName>
                            <m:e>
                              <m:r>
                                <a:rPr lang="zh-CN" altLang="en-US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d>
                                <m:dPr>
                                  <m:ctrlPr>
                                    <a:rPr lang="zh-CN" altLang="en-US" sz="2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zh-CN" altLang="en-US" sz="2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sz="2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zh-CN" altLang="en-US" sz="2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zh-CN" altLang="en-US" sz="2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𝜉</m:t>
                                  </m:r>
                                  <m:r>
                                    <a:rPr lang="en-US" altLang="zh-CN" sz="2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zh-CN" altLang="en-US" sz="2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  <m:r>
                                    <a:rPr lang="en-US" altLang="zh-CN" sz="2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zh-CN" altLang="en-US" sz="2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lang="en-US" altLang="zh-CN" sz="2200" i="1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2F2B7F26-FD34-D12A-428E-9A013C82C2E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1000" y="2621119"/>
                <a:ext cx="8282150" cy="3661917"/>
              </a:xfrm>
              <a:blipFill>
                <a:blip r:embed="rId2"/>
                <a:stretch>
                  <a:fillRect l="-884" t="-11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464C1B58-E075-FAA0-45D5-8C253F1015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80661DEE-55DF-9C4C-9E32-9432A9F8E9FC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210234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2F2B7F26-FD34-D12A-428E-9A013C82C2E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81000" y="2621119"/>
                <a:ext cx="8614144" cy="4236881"/>
              </a:xfrm>
            </p:spPr>
            <p:txBody>
              <a:bodyPr>
                <a:normAutofit/>
              </a:bodyPr>
              <a:lstStyle/>
              <a:p>
                <a:r>
                  <a:rPr lang="zh-CN" altLang="en-US" sz="2200"/>
                  <a:t>首先</a:t>
                </a:r>
                <a:r>
                  <a:rPr lang="zh-CN" altLang="en-US" sz="2200" dirty="0"/>
                  <a:t>求</a:t>
                </a:r>
                <a14:m>
                  <m:oMath xmlns:m="http://schemas.openxmlformats.org/officeDocument/2006/math">
                    <m:r>
                      <a:rPr lang="zh-CN" altLang="en-US" sz="2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𝐿</m:t>
                    </m:r>
                    <m:r>
                      <a:rPr lang="zh-CN" altLang="en-US" sz="2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zh-CN" altLang="en-US" sz="2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zh-CN" altLang="en-US" sz="2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zh-CN" altLang="en-US" sz="2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𝜉</m:t>
                    </m:r>
                    <m:r>
                      <a:rPr lang="en-US" altLang="zh-CN" sz="2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zh-CN" altLang="en-US" sz="2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zh-CN" sz="2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zh-CN" altLang="en-US" sz="2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zh-CN" altLang="en-US" sz="2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200" dirty="0"/>
                  <a:t>对</a:t>
                </a:r>
                <a14:m>
                  <m:oMath xmlns:m="http://schemas.openxmlformats.org/officeDocument/2006/math">
                    <m:r>
                      <a:rPr lang="en-US" altLang="zh-CN" sz="2200" i="1" dirty="0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zh-CN" sz="220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200" i="1" dirty="0" err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sz="220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l-GR" altLang="zh-CN" sz="2200" i="1" dirty="0">
                        <a:latin typeface="Cambria Math" panose="02040503050406030204" pitchFamily="18" charset="0"/>
                      </a:rPr>
                      <m:t>𝜉</m:t>
                    </m:r>
                  </m:oMath>
                </a14:m>
                <a:r>
                  <a:rPr lang="zh-CN" altLang="en-US" sz="2200" dirty="0"/>
                  <a:t>的</a:t>
                </a:r>
                <a:r>
                  <a:rPr lang="zh-CN" altLang="en-US" sz="2200"/>
                  <a:t>极小</a:t>
                </a:r>
                <a:r>
                  <a:rPr lang="en-US" altLang="zh-CN" sz="2200"/>
                  <a:t>, </a:t>
                </a:r>
                <a:r>
                  <a:rPr lang="zh-CN" altLang="en-US" sz="2200"/>
                  <a:t>由</a:t>
                </a:r>
                <a:r>
                  <a:rPr lang="en-US" altLang="zh-CN" sz="2200"/>
                  <a:t>:</a:t>
                </a:r>
                <a:endParaRPr lang="en-US" altLang="zh-CN" sz="2200" dirty="0"/>
              </a:p>
              <a:p>
                <a:pPr marL="0" indent="0">
                  <a:buNone/>
                </a:pPr>
                <a:r>
                  <a:rPr lang="en-US" altLang="zh-CN" sz="2200" dirty="0"/>
                  <a:t>                                                                      </a:t>
                </a:r>
              </a:p>
              <a:p>
                <a:pPr marL="0" indent="0">
                  <a:buNone/>
                </a:pPr>
                <a:endParaRPr lang="en-US" altLang="zh-CN" sz="2200" dirty="0"/>
              </a:p>
              <a:p>
                <a:pPr marL="0" indent="0">
                  <a:buNone/>
                </a:pPr>
                <a:r>
                  <a:rPr lang="en-US" altLang="zh-CN" sz="2200"/>
                  <a:t>                                                                                   </a:t>
                </a:r>
              </a:p>
              <a:p>
                <a:pPr marL="0" indent="0">
                  <a:buNone/>
                </a:pPr>
                <a:endParaRPr lang="en-US" altLang="zh-CN" sz="2200"/>
              </a:p>
              <a:p>
                <a:pPr marL="0" indent="0">
                  <a:buNone/>
                </a:pPr>
                <a:r>
                  <a:rPr lang="zh-CN" altLang="en-US" sz="2200"/>
                  <a:t>   得</a:t>
                </a:r>
                <a:r>
                  <a:rPr lang="en-US" altLang="zh-CN" sz="2200"/>
                  <a:t>:</a:t>
                </a:r>
                <a:endParaRPr lang="zh-CN" altLang="en-US" sz="2200" dirty="0"/>
              </a:p>
            </p:txBody>
          </p:sp>
        </mc:Choice>
        <mc:Fallback xmlns="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2F2B7F26-FD34-D12A-428E-9A013C82C2E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1000" y="2621119"/>
                <a:ext cx="8614144" cy="4236881"/>
              </a:xfrm>
              <a:blipFill>
                <a:blip r:embed="rId2"/>
                <a:stretch>
                  <a:fillRect l="-849" t="-18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6C73C6F7-CD7E-BE65-EB54-741F01D1987F}"/>
                  </a:ext>
                </a:extLst>
              </p:cNvPr>
              <p:cNvSpPr txBox="1"/>
              <p:nvPr/>
            </p:nvSpPr>
            <p:spPr>
              <a:xfrm>
                <a:off x="2108881" y="2964796"/>
                <a:ext cx="6336019" cy="168751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spcBef>
                    <a:spcPts val="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zh-CN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zh-CN" altLang="en-US" sz="2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𝐿</m:t>
                    </m:r>
                    <m:r>
                      <a:rPr lang="zh-CN" altLang="en-US" sz="2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zh-CN" altLang="en-US" sz="2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zh-CN" altLang="en-US" sz="2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zh-CN" altLang="en-US" sz="2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𝜉</m:t>
                    </m:r>
                    <m:r>
                      <a:rPr lang="en-US" altLang="zh-CN" sz="2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zh-CN" altLang="en-US" sz="2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zh-CN" sz="2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zh-CN" altLang="en-US" sz="2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zh-CN" altLang="en-US" sz="2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altLang="zh-CN" sz="2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−</m:t>
                    </m:r>
                    <m:nary>
                      <m:naryPr>
                        <m:chr m:val="∑"/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20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sz="220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nary>
                  </m:oMath>
                </a14:m>
                <a:r>
                  <a:rPr lang="en-US" altLang="zh-CN" sz="2200" dirty="0"/>
                  <a:t>             </a:t>
                </a:r>
                <a14:m>
                  <m:oMath xmlns:m="http://schemas.openxmlformats.org/officeDocument/2006/math">
                    <m:r>
                      <a:rPr lang="en-US" altLang="zh-CN" sz="2200" b="0" i="0" dirty="0" smtClean="0"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endParaRPr lang="en-US" altLang="zh-CN" sz="2200" dirty="0"/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zh-CN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zh-CN" altLang="en-US" sz="2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zh-CN" altLang="en-US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zh-CN" altLang="en-US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zh-CN" altLang="en-US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CN" altLang="en-US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𝜉</m:t>
                        </m:r>
                        <m:r>
                          <a:rPr lang="en-US" altLang="zh-CN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CN" altLang="en-US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altLang="zh-CN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CN" altLang="en-US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</m:d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=−</m:t>
                    </m:r>
                    <m:nary>
                      <m:naryPr>
                        <m:chr m:val="∑"/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20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sz="220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nary>
                  </m:oMath>
                </a14:m>
                <a:r>
                  <a:rPr lang="en-US" altLang="zh-CN" sz="2200" dirty="0"/>
                  <a:t> 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zh-CN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sSub>
                          <m:sSubPr>
                            <m:ctrlPr>
                              <a:rPr lang="en-US" altLang="zh-CN" sz="22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en-US" altLang="zh-CN" sz="22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  <m:r>
                      <a:rPr lang="zh-CN" altLang="en-US" sz="2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zh-CN" altLang="en-US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zh-CN" altLang="en-US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zh-CN" altLang="en-US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CN" altLang="en-US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𝜉</m:t>
                        </m:r>
                        <m:r>
                          <a:rPr lang="en-US" altLang="zh-CN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CN" altLang="en-US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altLang="zh-CN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CN" altLang="en-US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</m:d>
                    <m:r>
                      <a:rPr lang="zh-CN" altLang="en-US" sz="2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2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altLang="zh-CN" sz="22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20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sz="220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200" b="0" i="0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altLang="zh-CN" sz="22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20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zh-CN" sz="220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6C73C6F7-CD7E-BE65-EB54-741F01D198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8881" y="2964796"/>
                <a:ext cx="6336019" cy="1687513"/>
              </a:xfrm>
              <a:prstGeom prst="rect">
                <a:avLst/>
              </a:prstGeom>
              <a:blipFill>
                <a:blip r:embed="rId3"/>
                <a:stretch>
                  <a:fillRect t="-24549" b="-133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9C663048-8945-BAE2-97AF-0373A667CD6C}"/>
                  </a:ext>
                </a:extLst>
              </p:cNvPr>
              <p:cNvSpPr txBox="1"/>
              <p:nvPr/>
            </p:nvSpPr>
            <p:spPr>
              <a:xfrm>
                <a:off x="2899064" y="4733936"/>
                <a:ext cx="2933700" cy="18938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′=</m:t>
                      </m:r>
                      <m:nary>
                        <m:naryPr>
                          <m:chr m:val="∑"/>
                          <m:ctrlPr>
                            <a:rPr lang="en-US" altLang="zh-CN" sz="2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2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20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220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altLang="zh-CN" sz="2200" dirty="0"/>
              </a:p>
              <a:p>
                <a:pPr>
                  <a:spcAft>
                    <a:spcPts val="600"/>
                  </a:spcAft>
                </a:pPr>
                <a:r>
                  <a:rPr lang="zh-CN" altLang="en-US" sz="2200" dirty="0"/>
                  <a:t>       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20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sz="220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nary>
                  </m:oMath>
                </a14:m>
                <a:endParaRPr lang="en-US" altLang="zh-CN" sz="2200" dirty="0"/>
              </a:p>
              <a:p>
                <a:pPr>
                  <a:spcBef>
                    <a:spcPts val="600"/>
                  </a:spcBef>
                </a:pPr>
                <a:r>
                  <a:rPr lang="en-US" altLang="zh-CN" sz="2200" dirty="0"/>
                  <a:t>        </a:t>
                </a:r>
                <a14:m>
                  <m:oMath xmlns:m="http://schemas.openxmlformats.org/officeDocument/2006/math">
                    <m:r>
                      <a:rPr lang="en-US" altLang="zh-CN" sz="22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altLang="zh-CN" sz="22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20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sz="220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200" b="0" i="0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altLang="zh-CN" sz="22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20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zh-CN" sz="220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9C663048-8945-BAE2-97AF-0373A667CD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9064" y="4733936"/>
                <a:ext cx="2933700" cy="1893852"/>
              </a:xfrm>
              <a:prstGeom prst="rect">
                <a:avLst/>
              </a:prstGeom>
              <a:blipFill>
                <a:blip r:embed="rId4"/>
                <a:stretch>
                  <a:fillRect b="-170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464C1B58-E075-FAA0-45D5-8C253F1015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80661DEE-55DF-9C4C-9E32-9432A9F8E9FC}" type="slidenum">
              <a:rPr lang="en-US" smtClean="0"/>
              <a:t>46</a:t>
            </a:fld>
            <a:endParaRPr lang="en-US" dirty="0"/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6A37D088-0985-4FD3-B2A3-8201F0F962D4}"/>
              </a:ext>
            </a:extLst>
          </p:cNvPr>
          <p:cNvSpPr txBox="1"/>
          <p:nvPr/>
        </p:nvSpPr>
        <p:spPr>
          <a:xfrm>
            <a:off x="246609" y="1641123"/>
            <a:ext cx="8416541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b="1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线性</a:t>
            </a:r>
            <a:r>
              <a:rPr lang="en-US" altLang="zh-CN" sz="3200" b="1">
                <a:solidFill>
                  <a:schemeClr val="accent1">
                    <a:lumMod val="50000"/>
                  </a:schemeClr>
                </a:solidFill>
                <a:latin typeface="+mn-ea"/>
              </a:rPr>
              <a:t>SVM </a:t>
            </a:r>
            <a:r>
              <a:rPr lang="en-US" altLang="zh-CN" sz="3200" b="1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: </a:t>
            </a:r>
            <a:r>
              <a:rPr lang="zh-CN" altLang="en-US" sz="3200" b="1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对偶问题</a:t>
            </a:r>
            <a:endParaRPr lang="zh-CN" altLang="en-US" sz="3200" b="1" dirty="0">
              <a:solidFill>
                <a:schemeClr val="accent1">
                  <a:lumMod val="50000"/>
                </a:schemeClr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8806089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4418E4F9-D27E-3A62-F348-A915393E455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95860" y="2519326"/>
                <a:ext cx="8601662" cy="423574"/>
              </a:xfrm>
            </p:spPr>
            <p:txBody>
              <a:bodyPr/>
              <a:lstStyle/>
              <a:p>
                <a:r>
                  <a:rPr lang="zh-CN" altLang="en-US" sz="2200"/>
                  <a:t>代入</a:t>
                </a:r>
                <a14:m>
                  <m:oMath xmlns:m="http://schemas.openxmlformats.org/officeDocument/2006/math">
                    <m:r>
                      <a:rPr lang="zh-CN" altLang="en-US" sz="2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zh-CN" altLang="en-US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zh-CN" altLang="en-US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zh-CN" altLang="en-US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CN" altLang="en-US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𝜉</m:t>
                        </m:r>
                        <m:r>
                          <a:rPr lang="en-US" altLang="zh-CN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CN" altLang="en-US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altLang="zh-CN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CN" altLang="en-US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</m:d>
                  </m:oMath>
                </a14:m>
                <a:r>
                  <a:rPr lang="en-US" altLang="zh-CN" sz="2200"/>
                  <a:t>, </a:t>
                </a:r>
                <a:r>
                  <a:rPr lang="zh-CN" altLang="en-US" sz="2200"/>
                  <a:t>得</a:t>
                </a:r>
                <a:r>
                  <a:rPr lang="en-US" altLang="zh-CN" sz="2200"/>
                  <a:t>:</a:t>
                </a:r>
                <a:endParaRPr lang="en-US" altLang="zh-CN" sz="2200" dirty="0"/>
              </a:p>
              <a:p>
                <a:endParaRPr lang="zh-CN" altLang="en-US" sz="2200" dirty="0"/>
              </a:p>
            </p:txBody>
          </p:sp>
        </mc:Choice>
        <mc:Fallback xmlns="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4418E4F9-D27E-3A62-F348-A915393E455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5860" y="2519326"/>
                <a:ext cx="8601662" cy="423574"/>
              </a:xfrm>
              <a:blipFill>
                <a:blip r:embed="rId2"/>
                <a:stretch>
                  <a:fillRect l="-850" t="-17143" b="-228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C0AFFD28-4A40-FA2A-3DC6-38216F32B75A}"/>
                  </a:ext>
                </a:extLst>
              </p:cNvPr>
              <p:cNvSpPr txBox="1"/>
              <p:nvPr/>
            </p:nvSpPr>
            <p:spPr>
              <a:xfrm>
                <a:off x="690613" y="2757024"/>
                <a:ext cx="7528532" cy="10825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22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22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zh-CN" sz="2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altLang="zh-CN" sz="2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altLang="zh-CN" sz="2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zh-CN" altLang="en-US" sz="2200"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</m:lim>
                          </m:limLow>
                        </m:fName>
                        <m:e>
                          <m: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zh-CN" altLang="en-US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zh-CN" altLang="en-US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zh-CN" altLang="en-US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zh-CN" altLang="en-US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  <m:r>
                                <a:rPr lang="en-US" altLang="zh-CN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zh-CN" altLang="en-US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US" altLang="zh-CN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zh-CN" altLang="en-US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</m:d>
                          <m:r>
                            <a:rPr lang="en-US" altLang="zh-CN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sz="2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sz="22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zh-CN" altLang="en-US" sz="22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nary>
                                <m:naryPr>
                                  <m:chr m:val="∑"/>
                                  <m:ctrlP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altLang="zh-CN" sz="22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altLang="zh-CN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2200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altLang="zh-CN" sz="22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altLang="zh-CN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2200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altLang="zh-CN" sz="22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altLang="zh-CN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2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CN" sz="22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altLang="zh-CN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2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CN" sz="22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altLang="zh-CN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2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sz="22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</m:nary>
                          <m:r>
                            <a:rPr lang="en-US" altLang="zh-CN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US" altLang="zh-CN" sz="220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ctrlPr>
                                <a:rPr lang="zh-CN" altLang="en-US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sz="2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zh-CN" altLang="en-US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zh-CN" altLang="en-US" sz="2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zh-CN" altLang="en-US" sz="2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  <m:r>
                            <m:rPr>
                              <m:nor/>
                            </m:rPr>
                            <a:rPr lang="en-US" altLang="zh-CN" sz="2200" dirty="0"/>
                            <m:t> </m:t>
                          </m:r>
                        </m:e>
                      </m:func>
                    </m:oMath>
                  </m:oMathPara>
                </a14:m>
                <a:endParaRPr lang="zh-CN" altLang="en-US" sz="2200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C0AFFD28-4A40-FA2A-3DC6-38216F32B7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613" y="2757024"/>
                <a:ext cx="7528532" cy="108254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5DE3D779-3710-81DC-8B17-1E010A23F990}"/>
                  </a:ext>
                </a:extLst>
              </p:cNvPr>
              <p:cNvSpPr txBox="1"/>
              <p:nvPr/>
            </p:nvSpPr>
            <p:spPr>
              <a:xfrm>
                <a:off x="1233185" y="4305628"/>
                <a:ext cx="6253465" cy="24553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220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2200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200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zh-CN" altLang="en-US" sz="2200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lim>
                          </m:limLow>
                        </m:fName>
                        <m:e>
                          <m:r>
                            <a:rPr lang="en-US" altLang="zh-CN" sz="220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    −</m:t>
                          </m:r>
                          <m:f>
                            <m:fPr>
                              <m:ctrlPr>
                                <a:rPr lang="zh-CN" altLang="en-US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zh-CN" altLang="en-US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zh-CN" altLang="en-US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nary>
                                <m:naryPr>
                                  <m:chr m:val="∑"/>
                                  <m:ctrlPr>
                                    <a:rPr lang="en-US" altLang="zh-CN" sz="2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altLang="zh-CN" sz="2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altLang="zh-CN" sz="2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altLang="zh-CN" sz="2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altLang="zh-CN" sz="22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22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altLang="zh-CN" sz="22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altLang="zh-CN" sz="22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22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altLang="zh-CN" sz="22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altLang="zh-CN" sz="22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2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CN" sz="22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altLang="zh-CN" sz="22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2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CN" sz="22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altLang="zh-CN" sz="2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altLang="zh-CN" sz="22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2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sz="22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</m:nary>
                          <m:r>
                            <a:rPr lang="en-US" altLang="zh-CN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en-US" altLang="zh-CN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US" altLang="zh-CN" sz="22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altLang="zh-CN" sz="2200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ctrlPr>
                                <a:rPr lang="zh-CN" altLang="en-US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zh-CN" altLang="en-US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zh-CN" altLang="en-US" sz="2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zh-CN" altLang="en-US" sz="2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e>
                      </m:func>
                    </m:oMath>
                  </m:oMathPara>
                </a14:m>
                <a:endParaRPr lang="en-US" altLang="zh-CN" sz="2200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r>
                  <a:rPr lang="en-US" altLang="zh-CN" sz="2200" i="1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      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2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 altLang="zh-CN" sz="22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m:rPr>
                        <m:sty m:val="p"/>
                      </m:rPr>
                      <a:rPr lang="en-US" altLang="zh-CN" sz="22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t</m:t>
                    </m:r>
                    <m:r>
                      <a:rPr lang="en-US" altLang="zh-CN" sz="22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.       </m:t>
                    </m:r>
                    <m:nary>
                      <m:naryPr>
                        <m:chr m:val="∑"/>
                        <m:ctrlPr>
                          <a:rPr lang="en-US" altLang="zh-CN" sz="22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2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2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2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altLang="zh-CN" sz="2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sz="2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2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nary>
                    <m:r>
                      <a:rPr lang="en-US" altLang="zh-CN" sz="22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altLang="zh-CN" sz="2200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r>
                  <a:rPr lang="en-US" altLang="zh-CN" sz="22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                       </a:t>
                </a:r>
                <a14:m>
                  <m:oMath xmlns:m="http://schemas.openxmlformats.org/officeDocument/2006/math">
                    <m:r>
                      <a:rPr lang="en-US" altLang="zh-CN" sz="22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altLang="zh-CN" sz="22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CN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2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altLang="zh-CN" sz="22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20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zh-CN" sz="220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altLang="zh-CN" sz="2200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r>
                  <a:rPr lang="en-US" altLang="zh-CN" sz="2200" i="1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                      </m:t>
                        </m:r>
                        <m:r>
                          <a:rPr lang="zh-CN" altLang="en-US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2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2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altLang="zh-CN" sz="22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endParaRPr lang="en-US" altLang="zh-CN" sz="2200" b="0" i="1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zh-CN" altLang="en-US" sz="22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20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zh-CN" sz="220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0,        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=1, 2,⋯,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</m:oMath>
                </a14:m>
                <a:endParaRPr lang="zh-CN" altLang="en-US" sz="2200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5DE3D779-3710-81DC-8B17-1E010A23F9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3185" y="4305628"/>
                <a:ext cx="6253465" cy="2455352"/>
              </a:xfrm>
              <a:prstGeom prst="rect">
                <a:avLst/>
              </a:prstGeom>
              <a:blipFill>
                <a:blip r:embed="rId4"/>
                <a:stretch>
                  <a:fillRect b="-74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右箭头 3">
            <a:extLst>
              <a:ext uri="{FF2B5EF4-FFF2-40B4-BE49-F238E27FC236}">
                <a16:creationId xmlns:a16="http://schemas.microsoft.com/office/drawing/2014/main" id="{85617895-93B6-B1FA-0588-737E78DC3FA4}"/>
              </a:ext>
            </a:extLst>
          </p:cNvPr>
          <p:cNvSpPr/>
          <p:nvPr/>
        </p:nvSpPr>
        <p:spPr>
          <a:xfrm>
            <a:off x="5869643" y="5784157"/>
            <a:ext cx="420311" cy="4308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12F7F7BD-36A6-557C-3E71-ACCFCA27A6AF}"/>
                  </a:ext>
                </a:extLst>
              </p:cNvPr>
              <p:cNvSpPr txBox="1"/>
              <p:nvPr/>
            </p:nvSpPr>
            <p:spPr>
              <a:xfrm>
                <a:off x="6289954" y="5784156"/>
                <a:ext cx="1921499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altLang="zh-CN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altLang="zh-CN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altLang="zh-CN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zh-CN" altLang="en-US" sz="2200" dirty="0"/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12F7F7BD-36A6-557C-3E71-ACCFCA27A6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9954" y="5784156"/>
                <a:ext cx="1921499" cy="430887"/>
              </a:xfrm>
              <a:prstGeom prst="rect">
                <a:avLst/>
              </a:prstGeom>
              <a:blipFill>
                <a:blip r:embed="rId5"/>
                <a:stretch>
                  <a:fillRect b="-14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25F0FBB0-6784-045C-7AB7-2BC4A8021B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80661DEE-55DF-9C4C-9E32-9432A9F8E9FC}" type="slidenum">
              <a:rPr lang="en-US" smtClean="0"/>
              <a:t>47</a:t>
            </a:fld>
            <a:endParaRPr lang="en-US" dirty="0"/>
          </a:p>
        </p:txBody>
      </p:sp>
      <p:sp>
        <p:nvSpPr>
          <p:cNvPr id="9" name="标题 1">
            <a:extLst>
              <a:ext uri="{FF2B5EF4-FFF2-40B4-BE49-F238E27FC236}">
                <a16:creationId xmlns:a16="http://schemas.microsoft.com/office/drawing/2014/main" id="{78840560-2EE7-4D70-8D8A-E672D0D3DCA2}"/>
              </a:ext>
            </a:extLst>
          </p:cNvPr>
          <p:cNvSpPr txBox="1"/>
          <p:nvPr/>
        </p:nvSpPr>
        <p:spPr>
          <a:xfrm>
            <a:off x="246609" y="1641123"/>
            <a:ext cx="8416541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b="1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线性</a:t>
            </a:r>
            <a:r>
              <a:rPr lang="en-US" altLang="zh-CN" sz="3200" b="1">
                <a:solidFill>
                  <a:schemeClr val="accent1">
                    <a:lumMod val="50000"/>
                  </a:schemeClr>
                </a:solidFill>
                <a:latin typeface="+mn-ea"/>
              </a:rPr>
              <a:t>SVM </a:t>
            </a:r>
            <a:r>
              <a:rPr lang="en-US" altLang="zh-CN" sz="3200" b="1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: </a:t>
            </a:r>
            <a:r>
              <a:rPr lang="zh-CN" altLang="en-US" sz="3200" b="1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对偶问题</a:t>
            </a:r>
            <a:endParaRPr lang="zh-CN" altLang="en-US" sz="3200" b="1" dirty="0">
              <a:solidFill>
                <a:schemeClr val="accent1">
                  <a:lumMod val="50000"/>
                </a:schemeClr>
              </a:solidFill>
              <a:latin typeface="+mn-ea"/>
              <a:ea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C0D9B949-A2A7-47C3-BD03-7C0886C15CFB}"/>
                  </a:ext>
                </a:extLst>
              </p:cNvPr>
              <p:cNvSpPr/>
              <p:nvPr/>
            </p:nvSpPr>
            <p:spPr>
              <a:xfrm>
                <a:off x="395860" y="3860167"/>
                <a:ext cx="8244181" cy="57400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zh-CN" altLang="en-US" sz="2200"/>
                  <a:t>再</a:t>
                </a:r>
                <a:r>
                  <a:rPr lang="zh-CN" altLang="en-US" sz="2200" dirty="0"/>
                  <a:t>对 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en-US" altLang="zh-CN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altLang="zh-CN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min</m:t>
                        </m:r>
                      </m:e>
                      <m:lim>
                        <m:r>
                          <a:rPr lang="en-US" altLang="zh-CN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altLang="zh-CN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altLang="zh-CN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CN" altLang="en-US" sz="2200">
                            <a:latin typeface="Cambria Math" panose="02040503050406030204" pitchFamily="18" charset="0"/>
                          </a:rPr>
                          <m:t>𝜉</m:t>
                        </m:r>
                      </m:lim>
                    </m:limLow>
                    <m:r>
                      <a:rPr lang="zh-CN" altLang="en-US" sz="2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zh-CN" altLang="en-US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zh-CN" altLang="en-US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zh-CN" altLang="en-US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CN" altLang="en-US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𝜉</m:t>
                        </m:r>
                        <m:r>
                          <a:rPr lang="en-US" altLang="zh-CN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CN" altLang="en-US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altLang="zh-CN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CN" altLang="en-US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</m:d>
                  </m:oMath>
                </a14:m>
                <a:r>
                  <a:rPr lang="zh-CN" altLang="en-US" sz="2200" dirty="0"/>
                  <a:t> 求关于</a:t>
                </a:r>
                <a14:m>
                  <m:oMath xmlns:m="http://schemas.openxmlformats.org/officeDocument/2006/math">
                    <m:r>
                      <a:rPr lang="el-GR" altLang="zh-CN" sz="2200" i="1" dirty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zh-CN" altLang="en-US" sz="2200" dirty="0"/>
                  <a:t>的</a:t>
                </a:r>
                <a:r>
                  <a:rPr lang="zh-CN" altLang="en-US" sz="2200"/>
                  <a:t>极大</a:t>
                </a:r>
                <a:r>
                  <a:rPr lang="en-US" altLang="zh-CN" sz="2200"/>
                  <a:t>, </a:t>
                </a:r>
                <a:r>
                  <a:rPr lang="zh-CN" altLang="en-US" sz="2200"/>
                  <a:t>得到对偶问题</a:t>
                </a:r>
                <a:r>
                  <a:rPr lang="en-US" altLang="zh-CN" sz="2200"/>
                  <a:t>:</a:t>
                </a:r>
                <a:endParaRPr lang="en-US" altLang="zh-CN" sz="2200" dirty="0"/>
              </a:p>
            </p:txBody>
          </p:sp>
        </mc:Choice>
        <mc:Fallback xmlns="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C0D9B949-A2A7-47C3-BD03-7C0886C15C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860" y="3860167"/>
                <a:ext cx="8244181" cy="574003"/>
              </a:xfrm>
              <a:prstGeom prst="rect">
                <a:avLst/>
              </a:prstGeom>
              <a:blipFill>
                <a:blip r:embed="rId6"/>
                <a:stretch>
                  <a:fillRect l="-888" t="-6383" b="-95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4685111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>
            <a:extLst>
              <a:ext uri="{FF2B5EF4-FFF2-40B4-BE49-F238E27FC236}">
                <a16:creationId xmlns:a16="http://schemas.microsoft.com/office/drawing/2014/main" id="{8C07E6F3-E5BF-9AC7-F108-AC0EA196CF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578" y="2488040"/>
            <a:ext cx="8654143" cy="746996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zh-CN" altLang="en-US" sz="2200"/>
              <a:t>线性支持向量机的对偶问题</a:t>
            </a:r>
            <a:r>
              <a:rPr lang="en-US" altLang="zh-CN" sz="2200"/>
              <a:t>:                                </a:t>
            </a:r>
            <a:endParaRPr lang="en-US" altLang="zh-CN" sz="2200">
              <a:ea typeface="Cambria Math" panose="020405030504060302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zh-CN" sz="2200" i="1">
              <a:latin typeface="Cambria Math" panose="02040503050406030204" pitchFamily="18" charset="0"/>
            </a:endParaRP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DEF1EC3D-D351-A81A-2EE0-24A32F585D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80661DEE-55DF-9C4C-9E32-9432A9F8E9FC}" type="slidenum">
              <a:rPr lang="en-US" smtClean="0"/>
              <a:t>48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1C79780D-E2C5-4542-AF45-8B73AA34CB31}"/>
                  </a:ext>
                </a:extLst>
              </p:cNvPr>
              <p:cNvSpPr/>
              <p:nvPr/>
            </p:nvSpPr>
            <p:spPr>
              <a:xfrm>
                <a:off x="2350521" y="4351687"/>
                <a:ext cx="2369815" cy="10442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200" smtClean="0"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lang="en-US" altLang="zh-CN" sz="220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m:rPr>
                          <m:sty m:val="p"/>
                        </m:rPr>
                        <a:rPr lang="en-US" altLang="zh-CN" sz="2200" smtClean="0"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en-US" altLang="zh-CN" sz="2200" smtClean="0">
                          <a:latin typeface="Cambria Math" panose="02040503050406030204" pitchFamily="18" charset="0"/>
                        </a:rPr>
                        <m:t>.     </m:t>
                      </m:r>
                      <m:nary>
                        <m:naryPr>
                          <m:chr m:val="∑"/>
                          <m:ctrlPr>
                            <a:rPr lang="en-US" altLang="zh-CN" sz="2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2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</m:nary>
                    </m:oMath>
                  </m:oMathPara>
                </a14:m>
                <a:endParaRPr lang="zh-CN" altLang="en-US" sz="2200"/>
              </a:p>
            </p:txBody>
          </p:sp>
        </mc:Choice>
        <mc:Fallback xmlns="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1C79780D-E2C5-4542-AF45-8B73AA34CB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0521" y="4351687"/>
                <a:ext cx="2369815" cy="104426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4E6F401C-5EBE-4D7E-B05D-8EF3106C2F3E}"/>
                  </a:ext>
                </a:extLst>
              </p:cNvPr>
              <p:cNvSpPr/>
              <p:nvPr/>
            </p:nvSpPr>
            <p:spPr>
              <a:xfrm>
                <a:off x="3028295" y="5589593"/>
                <a:ext cx="3860159" cy="6001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altLang="zh-CN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≤</m:t>
                          </m:r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altLang="zh-CN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r>
                        <a:rPr lang="en-US" altLang="zh-CN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 </m:t>
                      </m:r>
                      <m:r>
                        <a:rPr lang="en-US" altLang="zh-CN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altLang="zh-CN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=1, 2, ⋯,</m:t>
                      </m:r>
                      <m:r>
                        <a:rPr lang="en-US" altLang="zh-CN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altLang="zh-CN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altLang="zh-CN" sz="2200" dirty="0"/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4E6F401C-5EBE-4D7E-B05D-8EF3106C2F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8295" y="5589593"/>
                <a:ext cx="3860159" cy="6001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0061DA9D-65C6-463E-A741-78FE1B4CAD28}"/>
                  </a:ext>
                </a:extLst>
              </p:cNvPr>
              <p:cNvSpPr/>
              <p:nvPr/>
            </p:nvSpPr>
            <p:spPr>
              <a:xfrm>
                <a:off x="2329740" y="3215317"/>
                <a:ext cx="4938339" cy="10825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2200" i="1" dirty="0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2200" i="1" dirty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200" dirty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zh-CN" altLang="en-US" sz="2200" i="1" dirty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lim>
                          </m:limLow>
                        </m:fName>
                        <m:e>
                          <m:r>
                            <a:rPr lang="en-US" altLang="zh-CN" sz="2200" i="1" dirty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altLang="zh-CN" sz="2200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f>
                            <m:fPr>
                              <m:ctrlP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sz="22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zh-CN" altLang="en-US" sz="22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nary>
                                <m:naryPr>
                                  <m:chr m:val="∑"/>
                                  <m:ctrlP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altLang="zh-CN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2200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altLang="zh-CN" sz="22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altLang="zh-CN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2200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altLang="zh-CN" sz="22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altLang="zh-CN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2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CN" sz="22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altLang="zh-CN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2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CN" sz="22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altLang="zh-CN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2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sz="22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</m:nary>
                          <m:r>
                            <a:rPr lang="en-US" altLang="zh-CN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US" altLang="zh-CN" sz="220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−</m:t>
                          </m:r>
                          <m:nary>
                            <m:naryPr>
                              <m:chr m:val="∑"/>
                              <m:ctrlPr>
                                <a:rPr lang="zh-CN" altLang="en-US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zh-CN" altLang="en-US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zh-CN" altLang="en-US" sz="2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zh-CN" altLang="en-US" sz="2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e>
                      </m:func>
                    </m:oMath>
                  </m:oMathPara>
                </a14:m>
                <a:endParaRPr lang="zh-CN" altLang="en-US" sz="2200"/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0061DA9D-65C6-463E-A741-78FE1B4CAD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9740" y="3215317"/>
                <a:ext cx="4938339" cy="108254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标题 1">
            <a:extLst>
              <a:ext uri="{FF2B5EF4-FFF2-40B4-BE49-F238E27FC236}">
                <a16:creationId xmlns:a16="http://schemas.microsoft.com/office/drawing/2014/main" id="{9A880D56-F81D-48C7-866D-7D70210CBBCD}"/>
              </a:ext>
            </a:extLst>
          </p:cNvPr>
          <p:cNvSpPr txBox="1"/>
          <p:nvPr/>
        </p:nvSpPr>
        <p:spPr>
          <a:xfrm>
            <a:off x="246609" y="1641123"/>
            <a:ext cx="8416541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b="1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线性</a:t>
            </a:r>
            <a:r>
              <a:rPr lang="en-US" altLang="zh-CN" sz="3200" b="1">
                <a:solidFill>
                  <a:schemeClr val="accent1">
                    <a:lumMod val="50000"/>
                  </a:schemeClr>
                </a:solidFill>
                <a:latin typeface="+mn-ea"/>
              </a:rPr>
              <a:t>SVM </a:t>
            </a:r>
            <a:r>
              <a:rPr lang="en-US" altLang="zh-CN" sz="3200" b="1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: </a:t>
            </a:r>
            <a:r>
              <a:rPr lang="zh-CN" altLang="en-US" sz="3200" b="1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对偶问题</a:t>
            </a:r>
            <a:endParaRPr lang="zh-CN" altLang="en-US" sz="3200" b="1" dirty="0">
              <a:solidFill>
                <a:schemeClr val="accent1">
                  <a:lumMod val="50000"/>
                </a:schemeClr>
              </a:solidFill>
              <a:latin typeface="+mn-ea"/>
              <a:ea typeface="+mn-ea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77302DD9-18AD-450A-A79B-4A8763195905}"/>
                  </a:ext>
                </a:extLst>
              </p14:cNvPr>
              <p14:cNvContentPartPr/>
              <p14:nvPr/>
            </p14:nvContentPartPr>
            <p14:xfrm>
              <a:off x="5755680" y="4256280"/>
              <a:ext cx="47520" cy="25200"/>
            </p14:xfrm>
          </p:contentPart>
        </mc:Choice>
        <mc:Fallback xmlns=""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77302DD9-18AD-450A-A79B-4A876319590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739480" y="4240080"/>
                <a:ext cx="79920" cy="57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2341111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8C07E6F3-E5BF-9AC7-F108-AC0EA196CFD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11578" y="2488040"/>
                <a:ext cx="8337567" cy="2850490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10000"/>
                  </a:lnSpc>
                  <a:buNone/>
                </a:pPr>
                <a:r>
                  <a:rPr lang="zh-CN" altLang="en-US" sz="2400" b="1">
                    <a:solidFill>
                      <a:srgbClr val="C00000"/>
                    </a:solidFill>
                  </a:rPr>
                  <a:t>定理</a:t>
                </a:r>
                <a:r>
                  <a:rPr lang="en-US" altLang="zh-CN" sz="2400" b="1">
                    <a:solidFill>
                      <a:srgbClr val="C00000"/>
                    </a:solidFill>
                  </a:rPr>
                  <a:t>7.3</a:t>
                </a:r>
              </a:p>
              <a:p>
                <a:pPr marL="0" indent="0">
                  <a:lnSpc>
                    <a:spcPct val="110000"/>
                  </a:lnSpc>
                  <a:buNone/>
                </a:pPr>
                <a:r>
                  <a:rPr lang="zh-CN" altLang="en-US" sz="2200"/>
                  <a:t>        设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2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22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p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=(</m:t>
                        </m:r>
                        <m:sSubSup>
                          <m:sSubSup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zh-CN" altLang="en-US" sz="22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zh-CN" altLang="en-US" sz="22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zh-CN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⋯,</m:t>
                        </m:r>
                        <m:sSubSup>
                          <m:sSubSup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zh-CN" alt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</m:sub>
                          <m:sup>
                            <m:r>
                              <a:rPr lang="en-US" altLang="zh-CN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2200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</m:oMath>
                </a14:m>
                <a:r>
                  <a:rPr lang="zh-CN" altLang="en-US" sz="2200"/>
                  <a:t>是线性支持向量机对偶问题的</a:t>
                </a:r>
                <a:r>
                  <a:rPr lang="zh-CN" altLang="en-US" sz="2200" dirty="0"/>
                  <a:t>一</a:t>
                </a:r>
                <a:r>
                  <a:rPr lang="zh-CN" altLang="en-US" sz="2200"/>
                  <a:t>个解</a:t>
                </a:r>
                <a:r>
                  <a:rPr lang="en-US" altLang="zh-CN" sz="2200"/>
                  <a:t>, </a:t>
                </a:r>
                <a:r>
                  <a:rPr lang="zh-CN" altLang="en-US" sz="2200"/>
                  <a:t>若</a:t>
                </a:r>
                <a:r>
                  <a:rPr lang="zh-CN" altLang="en-US" sz="2200" dirty="0"/>
                  <a:t>存在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200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p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zh-CN" altLang="en-US" sz="2200" dirty="0"/>
                  <a:t>的一个分量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2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sz="220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altLang="zh-CN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zh-CN" altLang="en-US" sz="2200" i="1">
                        <a:latin typeface="Cambria Math" panose="02040503050406030204" pitchFamily="18" charset="0"/>
                      </a:rPr>
                      <m:t>满足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 0&lt;</m:t>
                    </m:r>
                    <m:sSubSup>
                      <m:sSubSup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sz="2200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  <m:r>
                      <a:rPr lang="en-US" altLang="zh-CN" sz="22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zh-CN" altLang="en-US" sz="2200" dirty="0"/>
                  <a:t> 则原始问题的解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2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200" i="1" dirty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altLang="zh-CN" sz="2200" i="1" dirty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sz="2200" i="1" dirty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zh-CN" sz="22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200" i="1" dirty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altLang="zh-CN" sz="2200" i="1" dirty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altLang="zh-CN" sz="2200" dirty="0"/>
                  <a:t>:</a:t>
                </a:r>
              </a:p>
            </p:txBody>
          </p:sp>
        </mc:Choice>
        <mc:Fallback xmlns="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8C07E6F3-E5BF-9AC7-F108-AC0EA196CF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11578" y="2488040"/>
                <a:ext cx="8337567" cy="2850490"/>
              </a:xfrm>
              <a:blipFill>
                <a:blip r:embed="rId2"/>
                <a:stretch>
                  <a:fillRect l="-1170" t="-106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25FB6617-485B-A35D-E684-4A6418990274}"/>
                  </a:ext>
                </a:extLst>
              </p:cNvPr>
              <p:cNvSpPr txBox="1"/>
              <p:nvPr/>
            </p:nvSpPr>
            <p:spPr>
              <a:xfrm>
                <a:off x="3018888" y="4073740"/>
                <a:ext cx="3122946" cy="10799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20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200" i="1" dirty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altLang="zh-CN" sz="2200" i="1" dirty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CN" sz="22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2200" b="0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200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200" b="0" i="1" dirty="0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200" b="0" i="1" dirty="0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Sup>
                            <m:sSubSupPr>
                              <m:ctrlP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CN" altLang="en-US" sz="22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25FB6617-485B-A35D-E684-4A64189902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8888" y="4073740"/>
                <a:ext cx="3122946" cy="107991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FDA8AC49-842C-A3B0-39AD-D55D6639BF28}"/>
                  </a:ext>
                </a:extLst>
              </p:cNvPr>
              <p:cNvSpPr txBox="1"/>
              <p:nvPr/>
            </p:nvSpPr>
            <p:spPr>
              <a:xfrm>
                <a:off x="3057025" y="5268218"/>
                <a:ext cx="3400925" cy="10442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2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200" i="1" dirty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altLang="zh-CN" sz="2200" i="1" dirty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CN" sz="22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zh-CN" sz="2200" i="1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Sup>
                            <m:sSubSupPr>
                              <m:ctrlP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zh-CN" altLang="en-US" sz="22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FDA8AC49-842C-A3B0-39AD-D55D6639BF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7025" y="5268218"/>
                <a:ext cx="3400925" cy="104426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DEF1EC3D-D351-A81A-2EE0-24A32F585D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80661DEE-55DF-9C4C-9E32-9432A9F8E9FC}" type="slidenum">
              <a:rPr lang="en-US" smtClean="0"/>
              <a:t>49</a:t>
            </a:fld>
            <a:endParaRPr lang="en-US" dirty="0"/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01088E74-7008-4F34-B149-A9B7E92E1213}"/>
              </a:ext>
            </a:extLst>
          </p:cNvPr>
          <p:cNvSpPr txBox="1"/>
          <p:nvPr/>
        </p:nvSpPr>
        <p:spPr>
          <a:xfrm>
            <a:off x="246609" y="1641123"/>
            <a:ext cx="8416541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b="1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线性</a:t>
            </a:r>
            <a:r>
              <a:rPr lang="en-US" altLang="zh-CN" sz="3200" b="1">
                <a:solidFill>
                  <a:schemeClr val="accent1">
                    <a:lumMod val="50000"/>
                  </a:schemeClr>
                </a:solidFill>
                <a:latin typeface="+mn-ea"/>
              </a:rPr>
              <a:t>SVM </a:t>
            </a:r>
            <a:r>
              <a:rPr lang="en-US" altLang="zh-CN" sz="3200" b="1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: </a:t>
            </a:r>
            <a:r>
              <a:rPr lang="zh-CN" altLang="en-US" sz="3200" b="1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对偶问题</a:t>
            </a:r>
            <a:endParaRPr lang="zh-CN" altLang="en-US" sz="3200" b="1" dirty="0">
              <a:solidFill>
                <a:schemeClr val="accent1">
                  <a:lumMod val="50000"/>
                </a:schemeClr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641496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1A93555D-7713-BE49-9DB0-0E78A8C47D74}"/>
              </a:ext>
            </a:extLst>
          </p:cNvPr>
          <p:cNvSpPr txBox="1"/>
          <p:nvPr/>
        </p:nvSpPr>
        <p:spPr>
          <a:xfrm>
            <a:off x="259373" y="1640488"/>
            <a:ext cx="7886700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defPPr>
              <a:defRPr lang="en-US"/>
            </a:defPPr>
            <a:lvl1pPr defTabSz="914400">
              <a:lnSpc>
                <a:spcPct val="90000"/>
              </a:lnSpc>
              <a:spcBef>
                <a:spcPct val="0"/>
              </a:spcBef>
              <a:buNone/>
              <a:defRPr sz="3200" b="1">
                <a:solidFill>
                  <a:schemeClr val="accent1">
                    <a:lumMod val="50000"/>
                  </a:schemeClr>
                </a:solidFill>
                <a:latin typeface="+mn-ea"/>
                <a:cs typeface="+mj-cs"/>
              </a:defRPr>
            </a:lvl1pPr>
          </a:lstStyle>
          <a:p>
            <a:r>
              <a:rPr lang="zh-CN" altLang="en-US" dirty="0"/>
              <a:t>小复习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42D80944-32CF-49F6-D2FC-58C32C5E55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80661DEE-55DF-9C4C-9E32-9432A9F8E9FC}" type="slidenum">
              <a:rPr lang="en-US" smtClean="0"/>
              <a:t>5</a:t>
            </a:fld>
            <a:endParaRPr 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83CBF900-19A3-4EDC-3EED-07BF353B69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542" y="2664822"/>
            <a:ext cx="7943850" cy="60007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A64003D2-96F6-8B12-91A2-083B20B41D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783" y="3589706"/>
            <a:ext cx="8060267" cy="1295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79404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25FB6617-485B-A35D-E684-4A6418990274}"/>
                  </a:ext>
                </a:extLst>
              </p:cNvPr>
              <p:cNvSpPr txBox="1"/>
              <p:nvPr/>
            </p:nvSpPr>
            <p:spPr>
              <a:xfrm>
                <a:off x="411578" y="5165019"/>
                <a:ext cx="5078239" cy="9716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2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n-US" altLang="zh-CN" sz="22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sz="2200" b="0" i="1" dirty="0" smtClean="0">
                              <a:latin typeface="Cambria Math" panose="02040503050406030204" pitchFamily="18" charset="0"/>
                            </a:rPr>
                            <m:t>𝜉</m:t>
                          </m:r>
                        </m:e>
                        <m:sub>
                          <m:r>
                            <a:rPr lang="en-US" altLang="zh-CN" sz="2200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CN" sz="2200" b="0" i="1" dirty="0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altLang="zh-CN" sz="22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sz="22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22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 sz="2200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,                             </m:t>
                              </m:r>
                              <m:r>
                                <a:rPr lang="en-US" altLang="zh-CN" sz="2200" i="1" dirty="0">
                                  <a:latin typeface="Cambria Math" panose="02040503050406030204" pitchFamily="18" charset="0"/>
                                </a:rPr>
                                <m:t>0&lt;</m:t>
                              </m:r>
                              <m:sSubSup>
                                <m:sSubSupPr>
                                  <m:ctrlPr>
                                    <a:rPr lang="en-US" altLang="zh-CN" sz="22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zh-CN" altLang="en-US" sz="2200" i="1" dirty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sz="2200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altLang="zh-CN" sz="2200" i="1" dirty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  <m:r>
                                <a:rPr lang="en-US" altLang="zh-CN" sz="2200" i="1" dirty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altLang="zh-CN" sz="2200" i="1" dirty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e>
                              <m:r>
                                <a:rPr lang="en-US" altLang="zh-CN" sz="2200" i="1" dirty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CN" sz="22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200" i="1" dirty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p>
                                      <m:r>
                                        <a:rPr lang="en-US" altLang="zh-CN" sz="2200" i="1" dirty="0"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  <m:r>
                                    <a:rPr lang="en-US" altLang="zh-CN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altLang="zh-CN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2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sz="22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US" altLang="zh-CN" sz="22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200" i="1" dirty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p>
                                      <m:r>
                                        <a:rPr lang="en-US" altLang="zh-CN" sz="2200" i="1" dirty="0"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altLang="zh-CN" sz="2200" b="0" i="1" dirty="0" smtClean="0">
                                  <a:latin typeface="Cambria Math" panose="02040503050406030204" pitchFamily="18" charset="0"/>
                                </a:rPr>
                                <m:t>,  </m:t>
                              </m:r>
                              <m:sSubSup>
                                <m:sSubSupPr>
                                  <m:ctrlPr>
                                    <a:rPr lang="en-US" altLang="zh-CN" sz="22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zh-CN" altLang="en-US" sz="2200" i="1" dirty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sz="2200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altLang="zh-CN" sz="2200" i="1" dirty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  <m:r>
                                <a:rPr lang="en-US" altLang="zh-CN" sz="2200" i="1" dirty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sz="2200" i="1" dirty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altLang="zh-CN" sz="2200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25FB6617-485B-A35D-E684-4A64189902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578" y="5165019"/>
                <a:ext cx="5078239" cy="97167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FDA8AC49-842C-A3B0-39AD-D55D6639BF28}"/>
                  </a:ext>
                </a:extLst>
              </p:cNvPr>
              <p:cNvSpPr txBox="1"/>
              <p:nvPr/>
            </p:nvSpPr>
            <p:spPr>
              <a:xfrm>
                <a:off x="5633584" y="5480091"/>
                <a:ext cx="2557711" cy="4310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20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sz="2200" i="1" dirty="0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altLang="zh-CN" sz="2200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CN" sz="2200" i="1" dirty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altLang="zh-CN" sz="22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US" altLang="zh-CN" sz="22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</m:oMath>
                  </m:oMathPara>
                </a14:m>
                <a:endParaRPr lang="zh-CN" altLang="en-US" sz="22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FDA8AC49-842C-A3B0-39AD-D55D6639BF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3584" y="5480091"/>
                <a:ext cx="2557711" cy="431080"/>
              </a:xfrm>
              <a:prstGeom prst="rect">
                <a:avLst/>
              </a:prstGeom>
              <a:blipFill>
                <a:blip r:embed="rId3"/>
                <a:stretch>
                  <a:fillRect b="-70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DEF1EC3D-D351-A81A-2EE0-24A32F585D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80661DEE-55DF-9C4C-9E32-9432A9F8E9FC}" type="slidenum">
              <a:rPr lang="en-US" smtClean="0"/>
              <a:t>50</a:t>
            </a:fld>
            <a:endParaRPr lang="en-US" dirty="0"/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01088E74-7008-4F34-B149-A9B7E92E1213}"/>
              </a:ext>
            </a:extLst>
          </p:cNvPr>
          <p:cNvSpPr txBox="1"/>
          <p:nvPr/>
        </p:nvSpPr>
        <p:spPr>
          <a:xfrm>
            <a:off x="246609" y="1641123"/>
            <a:ext cx="8416541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b="1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线性</a:t>
            </a:r>
            <a:r>
              <a:rPr lang="en-US" altLang="zh-CN" sz="3200" b="1">
                <a:solidFill>
                  <a:schemeClr val="accent1">
                    <a:lumMod val="50000"/>
                  </a:schemeClr>
                </a:solidFill>
                <a:latin typeface="+mn-ea"/>
              </a:rPr>
              <a:t>SVM </a:t>
            </a:r>
            <a:r>
              <a:rPr lang="en-US" altLang="zh-CN" sz="3200" b="1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: </a:t>
            </a:r>
            <a:r>
              <a:rPr lang="zh-CN" altLang="en-US" sz="3200" b="1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对偶问题</a:t>
            </a:r>
            <a:endParaRPr lang="zh-CN" altLang="en-US" sz="3200" b="1" dirty="0">
              <a:solidFill>
                <a:schemeClr val="accent1">
                  <a:lumMod val="50000"/>
                </a:schemeClr>
              </a:solidFill>
              <a:latin typeface="+mn-ea"/>
              <a:ea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内容占位符 4">
                <a:extLst>
                  <a:ext uri="{FF2B5EF4-FFF2-40B4-BE49-F238E27FC236}">
                    <a16:creationId xmlns:a16="http://schemas.microsoft.com/office/drawing/2014/main" id="{481E8D12-8CCF-4513-A408-315F59D568D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11578" y="2488040"/>
                <a:ext cx="8337567" cy="1264863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zh-CN" altLang="en-US" sz="2200"/>
                  <a:t>设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2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22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p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=(</m:t>
                        </m:r>
                        <m:sSubSup>
                          <m:sSubSup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zh-CN" altLang="en-US" sz="22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zh-CN" altLang="en-US" sz="22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zh-CN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⋯,</m:t>
                        </m:r>
                        <m:sSubSup>
                          <m:sSubSup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zh-CN" alt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</m:sub>
                          <m:sup>
                            <m:r>
                              <a:rPr lang="en-US" altLang="zh-CN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2200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</m:oMath>
                </a14:m>
                <a:r>
                  <a:rPr lang="zh-CN" altLang="en-US" sz="2200"/>
                  <a:t>是线性支持向量机对偶问题的</a:t>
                </a:r>
                <a:r>
                  <a:rPr lang="zh-CN" altLang="en-US" sz="2200" dirty="0"/>
                  <a:t>一</a:t>
                </a:r>
                <a:r>
                  <a:rPr lang="zh-CN" altLang="en-US" sz="2200"/>
                  <a:t>个解</a:t>
                </a:r>
                <a:r>
                  <a:rPr lang="en-US" altLang="zh-CN" sz="2200"/>
                  <a:t>, </a:t>
                </a:r>
                <a:r>
                  <a:rPr lang="zh-CN" altLang="en-US" sz="2200"/>
                  <a:t>若</a:t>
                </a:r>
                <a:r>
                  <a:rPr lang="zh-CN" altLang="en-US" sz="2200" dirty="0"/>
                  <a:t>存在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200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p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zh-CN" altLang="en-US" sz="2200" dirty="0"/>
                  <a:t>的一个分量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2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sz="220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altLang="zh-CN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zh-CN" altLang="en-US" sz="2200" i="1">
                        <a:latin typeface="Cambria Math" panose="02040503050406030204" pitchFamily="18" charset="0"/>
                      </a:rPr>
                      <m:t>满足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 0&lt;</m:t>
                    </m:r>
                    <m:sSubSup>
                      <m:sSubSup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sz="2200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  <m:r>
                      <a:rPr lang="en-US" altLang="zh-CN" sz="22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zh-CN" altLang="en-US" sz="2200" dirty="0"/>
                  <a:t> 则原始问题的解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2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200" i="1" dirty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altLang="zh-CN" sz="2200" i="1" dirty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sz="2200" i="1" dirty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zh-CN" sz="22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200" i="1" dirty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altLang="zh-CN" sz="2200" i="1" dirty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sz="2200" b="0" i="1" dirty="0" smtClean="0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altLang="zh-CN" sz="2200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sz="2200" i="1" dirty="0"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lang="en-US" altLang="zh-CN" sz="2200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CN" sz="2200" i="1" dirty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zh-CN" altLang="en-US" sz="2200" i="1" dirty="0" smtClean="0">
                        <a:latin typeface="Cambria Math" panose="02040503050406030204" pitchFamily="18" charset="0"/>
                      </a:rPr>
                      <m:t>和</m:t>
                    </m:r>
                  </m:oMath>
                </a14:m>
                <a:r>
                  <a:rPr lang="zh-CN" altLang="en-US" sz="2200" dirty="0"/>
                  <a:t>拉格朗日乘子</a:t>
                </a:r>
                <a:r>
                  <a:rPr lang="en-US" altLang="zh-CN" sz="220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200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sz="2200" i="1" dirty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zh-CN" sz="2200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CN" sz="2200" i="1" dirty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zh-CN" altLang="en-US" sz="2200" i="1" dirty="0">
                        <a:latin typeface="Cambria Math" panose="02040503050406030204" pitchFamily="18" charset="0"/>
                      </a:rPr>
                      <m:t>为</m:t>
                    </m:r>
                  </m:oMath>
                </a14:m>
                <a:endParaRPr lang="en-US" altLang="zh-CN" sz="2200" i="1" dirty="0"/>
              </a:p>
            </p:txBody>
          </p:sp>
        </mc:Choice>
        <mc:Fallback xmlns="">
          <p:sp>
            <p:nvSpPr>
              <p:cNvPr id="8" name="内容占位符 4">
                <a:extLst>
                  <a:ext uri="{FF2B5EF4-FFF2-40B4-BE49-F238E27FC236}">
                    <a16:creationId xmlns:a16="http://schemas.microsoft.com/office/drawing/2014/main" id="{481E8D12-8CCF-4513-A408-315F59D568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11578" y="2488040"/>
                <a:ext cx="8337567" cy="1264863"/>
              </a:xfrm>
              <a:blipFill>
                <a:blip r:embed="rId4"/>
                <a:stretch>
                  <a:fillRect l="-878" t="-1442" b="-76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80703572-BFFF-4A9E-849F-B1C1AD969A1F}"/>
                  </a:ext>
                </a:extLst>
              </p:cNvPr>
              <p:cNvSpPr txBox="1"/>
              <p:nvPr/>
            </p:nvSpPr>
            <p:spPr>
              <a:xfrm>
                <a:off x="1113137" y="3901104"/>
                <a:ext cx="2340545" cy="10799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20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200" i="1" dirty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altLang="zh-CN" sz="2200" i="1" dirty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CN" sz="22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2200" b="0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200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200" b="0" i="1" dirty="0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200" b="0" i="1" dirty="0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Sup>
                            <m:sSubSupPr>
                              <m:ctrlP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CN" altLang="en-US" sz="22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80703572-BFFF-4A9E-849F-B1C1AD969A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3137" y="3901104"/>
                <a:ext cx="2340545" cy="107991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E714AA03-380E-4AB4-8873-6A7772CCE456}"/>
                  </a:ext>
                </a:extLst>
              </p:cNvPr>
              <p:cNvSpPr txBox="1"/>
              <p:nvPr/>
            </p:nvSpPr>
            <p:spPr>
              <a:xfrm>
                <a:off x="5114425" y="3901104"/>
                <a:ext cx="3400925" cy="10442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2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200" i="1" dirty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altLang="zh-CN" sz="2200" i="1" dirty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CN" sz="22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zh-CN" sz="2200" i="1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Sup>
                            <m:sSubSupPr>
                              <m:ctrlP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zh-CN" altLang="en-US" sz="22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E714AA03-380E-4AB4-8873-6A7772CCE4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4425" y="3901104"/>
                <a:ext cx="3400925" cy="104426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5471135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49A814DF-5354-D73C-17BD-753B43668207}"/>
              </a:ext>
            </a:extLst>
          </p:cNvPr>
          <p:cNvSpPr txBox="1"/>
          <p:nvPr/>
        </p:nvSpPr>
        <p:spPr>
          <a:xfrm>
            <a:off x="235785" y="1648749"/>
            <a:ext cx="8416541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b="1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线性</a:t>
            </a:r>
            <a:r>
              <a:rPr lang="en-US" altLang="zh-CN" sz="3200" b="1">
                <a:solidFill>
                  <a:schemeClr val="accent1">
                    <a:lumMod val="50000"/>
                  </a:schemeClr>
                </a:solidFill>
                <a:latin typeface="+mn-ea"/>
              </a:rPr>
              <a:t>SVM</a:t>
            </a:r>
            <a:r>
              <a:rPr lang="zh-CN" altLang="en-US" sz="3200" b="1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的学习算法</a:t>
            </a:r>
            <a:endParaRPr lang="zh-CN" altLang="en-US" sz="3200" b="1" dirty="0">
              <a:solidFill>
                <a:schemeClr val="accent1">
                  <a:lumMod val="50000"/>
                </a:schemeClr>
              </a:solidFill>
              <a:latin typeface="+mn-ea"/>
              <a:ea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6584E7BB-1D37-CFA2-EC4C-C078F0868CF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21128" y="2568996"/>
                <a:ext cx="8331198" cy="4152480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00000"/>
                  </a:lnSpc>
                  <a:buNone/>
                </a:pPr>
                <a:r>
                  <a:rPr lang="zh-CN" altLang="en-US" sz="2400" b="1">
                    <a:solidFill>
                      <a:srgbClr val="C00000"/>
                    </a:solidFill>
                  </a:rPr>
                  <a:t>算法</a:t>
                </a:r>
                <a:r>
                  <a:rPr lang="en-US" altLang="zh-CN" sz="2400" b="1">
                    <a:solidFill>
                      <a:srgbClr val="C00000"/>
                    </a:solidFill>
                  </a:rPr>
                  <a:t>7.3 (</a:t>
                </a:r>
                <a:r>
                  <a:rPr lang="zh-CN" altLang="en-US" sz="2400" b="1">
                    <a:solidFill>
                      <a:srgbClr val="C00000"/>
                    </a:solidFill>
                  </a:rPr>
                  <a:t>线性</a:t>
                </a:r>
                <a:r>
                  <a:rPr lang="en-US" altLang="zh-CN" sz="2400" b="1">
                    <a:solidFill>
                      <a:srgbClr val="C00000"/>
                    </a:solidFill>
                  </a:rPr>
                  <a:t>SVM</a:t>
                </a:r>
                <a:r>
                  <a:rPr lang="zh-CN" altLang="en-US" sz="2400" b="1">
                    <a:solidFill>
                      <a:srgbClr val="C00000"/>
                    </a:solidFill>
                  </a:rPr>
                  <a:t>学习对偶算法</a:t>
                </a:r>
                <a:r>
                  <a:rPr lang="en-US" altLang="zh-CN" sz="2400" b="1">
                    <a:solidFill>
                      <a:srgbClr val="C00000"/>
                    </a:solidFill>
                  </a:rPr>
                  <a:t>)</a:t>
                </a:r>
              </a:p>
              <a:p>
                <a:pPr>
                  <a:lnSpc>
                    <a:spcPct val="100000"/>
                  </a:lnSpc>
                </a:pPr>
                <a:r>
                  <a:rPr lang="zh-CN" altLang="en-US" sz="2000" b="1"/>
                  <a:t>输入</a:t>
                </a:r>
                <a:r>
                  <a:rPr lang="en-US" altLang="zh-CN" sz="2000" b="1"/>
                  <a:t>: </a:t>
                </a:r>
                <a:r>
                  <a:rPr lang="zh-CN" altLang="en-US" sz="2000"/>
                  <a:t>线性</a:t>
                </a:r>
                <a:r>
                  <a:rPr lang="zh-CN" altLang="en-US" sz="2000" dirty="0"/>
                  <a:t>不可分训练数据集</a:t>
                </a:r>
                <a14:m>
                  <m:oMath xmlns:m="http://schemas.openxmlformats.org/officeDocument/2006/math">
                    <m:r>
                      <a:rPr lang="zh-CN" altLang="en-US" sz="2000">
                        <a:latin typeface="Cambria Math" panose="02040503050406030204" pitchFamily="18" charset="0"/>
                      </a:rPr>
                      <m:t>𝑇</m:t>
                    </m:r>
                    <m:r>
                      <a:rPr lang="zh-CN" altLang="en-US" sz="200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zh-CN" alt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00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zh-CN" alt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00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zh-CN" altLang="en-US" sz="200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zh-CN" altLang="en-US" sz="200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zh-CN" alt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00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zh-CN" altLang="en-US" sz="200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zh-CN" altLang="en-US" sz="2000">
                            <a:latin typeface="Cambria Math" panose="02040503050406030204" pitchFamily="18" charset="0"/>
                          </a:rPr>
                          <m:t>),(</m:t>
                        </m:r>
                        <m:sSub>
                          <m:sSubPr>
                            <m:ctrlPr>
                              <a:rPr lang="zh-CN" alt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00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zh-CN" altLang="en-US" sz="200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zh-CN" altLang="en-US" sz="200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zh-CN" alt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00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zh-CN" altLang="en-US" sz="200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zh-CN" altLang="en-US" sz="2000">
                            <a:latin typeface="Cambria Math" panose="02040503050406030204" pitchFamily="18" charset="0"/>
                          </a:rPr>
                          <m:t>),⋯,(</m:t>
                        </m:r>
                        <m:sSub>
                          <m:sSubPr>
                            <m:ctrlPr>
                              <a:rPr lang="zh-CN" alt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00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zh-CN" altLang="en-US" sz="200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  <m:r>
                          <a:rPr lang="zh-CN" altLang="en-US" sz="200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zh-CN" alt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00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zh-CN" altLang="en-US" sz="200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  <m:r>
                          <a:rPr lang="zh-CN" altLang="en-US" sz="200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endParaRPr lang="en-US" altLang="zh-CN" sz="2000" dirty="0"/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zh-CN" altLang="en-US" sz="2000" dirty="0"/>
                  <a:t>        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zh-CN" altLang="en-US" sz="200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zh-CN" altLang="en-US" sz="200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zh-CN" altLang="en-US" sz="2000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nor/>
                      </m:rPr>
                      <a:rPr lang="en-US" altLang="zh-CN" sz="2000" i="1">
                        <a:latin typeface="Lucida Handwriting" panose="03010101010101010101" pitchFamily="66" charset="0"/>
                      </a:rPr>
                      <m:t>X</m:t>
                    </m:r>
                    <m:r>
                      <a:rPr lang="zh-CN" altLang="en-US" sz="200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zh-CN" alt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00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zh-CN" altLang="en-US" sz="200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m:rPr>
                        <m:nor/>
                      </m:rPr>
                      <a:rPr lang="zh-CN" altLang="en-US" sz="2000"/>
                      <m:t>    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zh-CN" alt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00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zh-CN" altLang="en-US" sz="200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zh-CN" altLang="en-US" sz="2000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nor/>
                      </m:rPr>
                      <a:rPr lang="en-US" altLang="zh-CN" sz="2000" i="1">
                        <a:latin typeface="Lucida Handwriting" panose="03010101010101010101" pitchFamily="66" charset="0"/>
                      </a:rPr>
                      <m:t>Y</m:t>
                    </m:r>
                    <m:r>
                      <a:rPr lang="zh-CN" altLang="en-US" sz="200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zh-CN" alt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000">
                            <a:latin typeface="Cambria Math" panose="02040503050406030204" pitchFamily="18" charset="0"/>
                          </a:rPr>
                          <m:t>−1,+1</m:t>
                        </m:r>
                      </m:e>
                    </m:d>
                    <m:r>
                      <a:rPr lang="zh-CN" altLang="en-US" sz="200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nor/>
                      </m:rPr>
                      <a:rPr lang="zh-CN" altLang="en-US" sz="2000"/>
                      <m:t>     </m:t>
                    </m:r>
                    <m:r>
                      <a:rPr lang="zh-CN" altLang="en-US" sz="2000">
                        <a:latin typeface="Cambria Math" panose="02040503050406030204" pitchFamily="18" charset="0"/>
                      </a:rPr>
                      <m:t>𝑖</m:t>
                    </m:r>
                    <m:r>
                      <a:rPr lang="zh-CN" altLang="en-US" sz="2000">
                        <a:latin typeface="Cambria Math" panose="02040503050406030204" pitchFamily="18" charset="0"/>
                      </a:rPr>
                      <m:t>=1, 2,⋯,</m:t>
                    </m:r>
                    <m:r>
                      <a:rPr lang="zh-CN" altLang="en-US" sz="200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US" altLang="zh-CN" sz="2000" dirty="0"/>
              </a:p>
              <a:p>
                <a:pPr>
                  <a:lnSpc>
                    <a:spcPct val="100000"/>
                  </a:lnSpc>
                </a:pPr>
                <a:r>
                  <a:rPr lang="zh-CN" altLang="en-US" sz="2000" b="1"/>
                  <a:t>输出</a:t>
                </a:r>
                <a:r>
                  <a:rPr lang="en-US" altLang="zh-CN" sz="2000" b="1"/>
                  <a:t>:</a:t>
                </a:r>
                <a:r>
                  <a:rPr lang="zh-CN" altLang="en-US" sz="2000" b="1" dirty="0"/>
                  <a:t> </a:t>
                </a:r>
                <a:r>
                  <a:rPr lang="zh-CN" altLang="en-US" sz="2000"/>
                  <a:t>分离超平面</a:t>
                </a:r>
                <a:r>
                  <a:rPr lang="zh-CN" altLang="en-US" sz="2000" dirty="0"/>
                  <a:t>和分类决策函数</a:t>
                </a:r>
                <a:endParaRPr lang="en-US" altLang="zh-CN" sz="2000" dirty="0"/>
              </a:p>
              <a:p>
                <a:pPr>
                  <a:lnSpc>
                    <a:spcPct val="100000"/>
                  </a:lnSpc>
                </a:pPr>
                <a:r>
                  <a:rPr lang="en-US" altLang="zh-CN" sz="2000"/>
                  <a:t>1. </a:t>
                </a:r>
                <a:r>
                  <a:rPr lang="zh-CN" altLang="en-US" sz="2000"/>
                  <a:t>构造</a:t>
                </a:r>
                <a:r>
                  <a:rPr lang="zh-CN" altLang="en-US" sz="2000" dirty="0"/>
                  <a:t>并求解约束最优化问题</a:t>
                </a:r>
                <a:endParaRPr lang="en-US" altLang="zh-CN" sz="2000" dirty="0"/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altLang="zh-CN" sz="2000" dirty="0"/>
                  <a:t>                              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sz="2000" i="1" dirty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sz="2000" i="1" dirty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sz="2000" dirty="0">
                                <a:latin typeface="Cambria Math" panose="02040503050406030204" pitchFamily="18" charset="0"/>
                              </a:rPr>
                              <m:t>m</m:t>
                            </m:r>
                            <m:r>
                              <m:rPr>
                                <m:sty m:val="p"/>
                              </m:rPr>
                              <a:rPr lang="en-US" altLang="zh-CN" sz="2000" i="0" dirty="0">
                                <a:latin typeface="Cambria Math" panose="02040503050406030204" pitchFamily="18" charset="0"/>
                              </a:rPr>
                              <m:t>in</m:t>
                            </m:r>
                          </m:e>
                          <m:lim>
                            <m:r>
                              <a:rPr lang="zh-CN" altLang="en-US" sz="2000" dirty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lim>
                        </m:limLow>
                      </m:fName>
                      <m:e>
                        <m:r>
                          <a:rPr lang="en-US" altLang="zh-CN" sz="2000" dirty="0">
                            <a:latin typeface="Cambria Math" panose="02040503050406030204" pitchFamily="18" charset="0"/>
                          </a:rPr>
                          <m:t>  </m:t>
                        </m:r>
                        <m:f>
                          <m:fPr>
                            <m:ctrlPr>
                              <a:rPr lang="zh-CN" altLang="en-US" sz="2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zh-CN" altLang="en-US" sz="200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zh-CN" altLang="en-US" sz="200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nary>
                          <m:naryPr>
                            <m:chr m:val="∑"/>
                            <m:ctrlPr>
                              <a:rPr lang="zh-CN" altLang="en-US" sz="20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zh-CN" sz="200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sz="200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CN" sz="200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  <m:e>
                            <m:nary>
                              <m:naryPr>
                                <m:chr m:val="∑"/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altLang="zh-CN" sz="200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altLang="zh-CN" sz="200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000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altLang="zh-CN" sz="200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000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altLang="zh-CN" sz="200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sz="200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sz="200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en-US" altLang="zh-CN" sz="200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200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nary>
                          </m:e>
                        </m:nary>
                        <m:r>
                          <a:rPr lang="en-US" altLang="zh-CN" sz="2000">
                            <a:latin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00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US" altLang="zh-CN" sz="2000"/>
                          <m:t>)</m:t>
                        </m:r>
                        <m:r>
                          <a:rPr lang="en-US" altLang="zh-CN" sz="2000">
                            <a:latin typeface="Cambria Math" panose="02040503050406030204" pitchFamily="18" charset="0"/>
                          </a:rPr>
                          <m:t>−</m:t>
                        </m:r>
                        <m:nary>
                          <m:naryPr>
                            <m:chr m:val="∑"/>
                            <m:ctrlPr>
                              <a:rPr lang="zh-CN" altLang="en-US" sz="20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zh-CN" altLang="en-US" sz="200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CN" sz="200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00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zh-CN" altLang="en-US" sz="200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e>
                    </m:func>
                  </m:oMath>
                </a14:m>
                <a:endParaRPr lang="en-US" altLang="zh-CN" sz="2000" dirty="0"/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altLang="zh-CN" sz="2000" dirty="0"/>
                  <a:t>                           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 i="0"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 altLang="zh-CN" sz="2000" i="0">
                        <a:latin typeface="Cambria Math" panose="02040503050406030204" pitchFamily="18" charset="0"/>
                      </a:rPr>
                      <m:t>.</m:t>
                    </m:r>
                    <m:r>
                      <m:rPr>
                        <m:sty m:val="p"/>
                      </m:rPr>
                      <a:rPr lang="en-US" altLang="zh-CN" sz="2000" i="0">
                        <a:latin typeface="Cambria Math" panose="02040503050406030204" pitchFamily="18" charset="0"/>
                      </a:rPr>
                      <m:t>t</m:t>
                    </m:r>
                    <m:r>
                      <a:rPr lang="en-US" altLang="zh-CN" sz="2000" i="0">
                        <a:latin typeface="Cambria Math" panose="02040503050406030204" pitchFamily="18" charset="0"/>
                      </a:rPr>
                      <m:t>.    </m:t>
                    </m:r>
                    <m:nary>
                      <m:naryPr>
                        <m:chr m:val="∑"/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00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00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00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00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sz="200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00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000">
                            <a:latin typeface="Cambria Math" panose="02040503050406030204" pitchFamily="18" charset="0"/>
                          </a:rPr>
                          <m:t>=0,  </m:t>
                        </m:r>
                      </m:e>
                    </m:nary>
                  </m:oMath>
                </a14:m>
                <a:r>
                  <a:rPr lang="en-US" altLang="zh-CN" sz="2000" dirty="0"/>
                  <a:t>                            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altLang="zh-CN" sz="2000" dirty="0"/>
                  <a:t>                  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>
                            <a:latin typeface="Cambria Math" panose="02040503050406030204" pitchFamily="18" charset="0"/>
                          </a:rPr>
                          <m:t>0≤</m:t>
                        </m:r>
                        <m:r>
                          <a:rPr lang="zh-CN" altLang="en-US" sz="200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sz="200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00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zh-CN" sz="200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altLang="zh-CN" sz="200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altLang="zh-CN" sz="200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sz="2000">
                        <a:latin typeface="Cambria Math" panose="02040503050406030204" pitchFamily="18" charset="0"/>
                      </a:rPr>
                      <m:t>=1,2, ⋯,</m:t>
                    </m:r>
                    <m:r>
                      <a:rPr lang="en-US" altLang="zh-CN" sz="200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US" altLang="zh-CN" sz="2000" dirty="0"/>
              </a:p>
              <a:p>
                <a:pPr>
                  <a:lnSpc>
                    <a:spcPct val="100000"/>
                  </a:lnSpc>
                </a:pPr>
                <a:r>
                  <a:rPr lang="en-US" altLang="zh-CN" sz="2000" dirty="0"/>
                  <a:t> </a:t>
                </a:r>
                <a:r>
                  <a:rPr lang="zh-CN" altLang="en-US" sz="2000" dirty="0"/>
                  <a:t>求得最优解：</a:t>
                </a:r>
                <a:r>
                  <a:rPr lang="en-US" altLang="zh-CN" sz="20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200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p>
                            <m:r>
                              <a:rPr lang="en-US" altLang="zh-CN" sz="200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altLang="zh-CN" sz="2000">
                            <a:latin typeface="Cambria Math" panose="02040503050406030204" pitchFamily="18" charset="0"/>
                          </a:rPr>
                          <m:t>=(</m:t>
                        </m:r>
                        <m:sSubSup>
                          <m:sSubSup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zh-CN" altLang="en-US" sz="200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sz="200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sz="200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altLang="zh-CN" sz="2000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zh-CN" altLang="en-US" sz="200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sz="200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zh-CN" sz="200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altLang="zh-CN" sz="2000">
                            <a:latin typeface="Cambria Math" panose="02040503050406030204" pitchFamily="18" charset="0"/>
                          </a:rPr>
                          <m:t>,⋯,</m:t>
                        </m:r>
                        <m:sSubSup>
                          <m:sSubSup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zh-CN" altLang="en-US" sz="200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  <m:sup>
                            <m:r>
                              <a:rPr lang="en-US" altLang="zh-CN" sz="200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altLang="zh-CN" sz="200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2000" i="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</m:oMath>
                </a14:m>
                <a:r>
                  <a:rPr lang="en-US" altLang="zh-CN" sz="2200" dirty="0"/>
                  <a:t> </a:t>
                </a:r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</p:txBody>
          </p:sp>
        </mc:Choice>
        <mc:Fallback xmlns="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6584E7BB-1D37-CFA2-EC4C-C078F0868CF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1128" y="2568996"/>
                <a:ext cx="8331198" cy="4152480"/>
              </a:xfrm>
              <a:blipFill>
                <a:blip r:embed="rId2"/>
                <a:stretch>
                  <a:fillRect l="-1171" t="-1173" b="-132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0E295B0A-9967-846E-05D2-CDDBB156C6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80661DEE-55DF-9C4C-9E32-9432A9F8E9FC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398221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AD615864-4A17-906D-9216-3E270DC7438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31529" y="2593486"/>
                <a:ext cx="8576686" cy="4035914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lnSpc>
                    <a:spcPct val="100000"/>
                  </a:lnSpc>
                  <a:buNone/>
                </a:pPr>
                <a:r>
                  <a:rPr lang="zh-CN" altLang="en-US" sz="2600" b="1">
                    <a:solidFill>
                      <a:srgbClr val="C00000"/>
                    </a:solidFill>
                  </a:rPr>
                  <a:t>算法</a:t>
                </a:r>
                <a:r>
                  <a:rPr lang="en-US" altLang="zh-CN" sz="2600" b="1">
                    <a:solidFill>
                      <a:srgbClr val="C00000"/>
                    </a:solidFill>
                  </a:rPr>
                  <a:t>7.3 (</a:t>
                </a:r>
                <a:r>
                  <a:rPr lang="zh-CN" altLang="en-US" sz="2600" b="1">
                    <a:solidFill>
                      <a:srgbClr val="C00000"/>
                    </a:solidFill>
                  </a:rPr>
                  <a:t>线性</a:t>
                </a:r>
                <a:r>
                  <a:rPr lang="en-US" altLang="zh-CN" sz="2600" b="1">
                    <a:solidFill>
                      <a:srgbClr val="C00000"/>
                    </a:solidFill>
                  </a:rPr>
                  <a:t>SVM</a:t>
                </a:r>
                <a:r>
                  <a:rPr lang="zh-CN" altLang="en-US" sz="2600" b="1">
                    <a:solidFill>
                      <a:srgbClr val="C00000"/>
                    </a:solidFill>
                  </a:rPr>
                  <a:t>学习对偶算法）</a:t>
                </a:r>
                <a:endParaRPr lang="en-US" altLang="zh-CN" sz="2600" b="1">
                  <a:solidFill>
                    <a:srgbClr val="C00000"/>
                  </a:solidFill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altLang="zh-CN" sz="2200"/>
                  <a:t>2. </a:t>
                </a:r>
                <a:r>
                  <a:rPr lang="zh-CN" altLang="en-US" sz="2200" dirty="0"/>
                  <a:t>计算</a:t>
                </a:r>
                <a14:m>
                  <m:oMath xmlns:m="http://schemas.openxmlformats.org/officeDocument/2006/math">
                    <m:r>
                      <a:rPr lang="en-US" altLang="zh-CN" sz="2200" b="0" i="0" dirty="0" smtClean="0">
                        <a:latin typeface="Cambria Math" panose="02040503050406030204" pitchFamily="18" charset="0"/>
                      </a:rPr>
                      <m:t>                          </m:t>
                    </m:r>
                  </m:oMath>
                </a14:m>
                <a:endParaRPr lang="en-US" altLang="zh-CN" sz="2200" b="0" dirty="0"/>
              </a:p>
              <a:p>
                <a:pPr marL="0" indent="0">
                  <a:lnSpc>
                    <a:spcPct val="100000"/>
                  </a:lnSpc>
                  <a:spcBef>
                    <a:spcPts val="6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200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200" i="1" dirty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altLang="zh-CN" sz="2200" b="0" i="1" dirty="0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CN" sz="22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2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2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Sup>
                            <m:sSubSupPr>
                              <m:ctrlP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altLang="zh-CN" sz="2200" dirty="0"/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zh-CN" altLang="en-US" sz="2200"/>
                  <a:t>        选择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2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200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p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altLang="zh-CN" sz="2200" dirty="0"/>
                  <a:t>, </a:t>
                </a:r>
                <a:r>
                  <a:rPr lang="zh-CN" altLang="en-US" sz="2200" dirty="0"/>
                  <a:t>适合条件</a:t>
                </a:r>
                <a14:m>
                  <m:oMath xmlns:m="http://schemas.openxmlformats.org/officeDocument/2006/math">
                    <m:r>
                      <a:rPr lang="en-US" altLang="zh-CN" sz="2200" i="1">
                        <a:latin typeface="Cambria Math" panose="02040503050406030204" pitchFamily="18" charset="0"/>
                      </a:rPr>
                      <m:t>0&lt;</m:t>
                    </m:r>
                    <m:sSubSup>
                      <m:sSubSup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sz="2200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altLang="zh-CN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altLang="zh-CN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altLang="zh-CN" sz="2200" dirty="0"/>
                  <a:t>, </a:t>
                </a:r>
                <a:r>
                  <a:rPr lang="zh-CN" altLang="en-US" sz="2200" dirty="0"/>
                  <a:t>计算</a:t>
                </a:r>
                <a:endParaRPr lang="en-US" altLang="zh-CN" sz="22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2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sz="22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CN" sz="2200" i="1">
                        <a:latin typeface="Cambria Math" panose="02040503050406030204" pitchFamily="18" charset="0"/>
                      </a:rPr>
                      <m:t>−</m:t>
                    </m:r>
                    <m:nary>
                      <m:naryPr>
                        <m:chr m:val="∑"/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2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bSup>
                          <m:sSubSup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zh-CN" altLang="en-US" sz="22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sSub>
                          <m:sSub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altLang="zh-CN" sz="2200" dirty="0"/>
                  <a:t> 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altLang="zh-CN" sz="2200"/>
                  <a:t>3. </a:t>
                </a:r>
                <a:r>
                  <a:rPr lang="zh-CN" altLang="en-US" sz="2200"/>
                  <a:t>求得</a:t>
                </a:r>
                <a:r>
                  <a:rPr lang="zh-CN" altLang="en-US" sz="2200" dirty="0"/>
                  <a:t>分离超平面</a:t>
                </a:r>
                <a:endParaRPr lang="en-US" altLang="zh-CN" sz="22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2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CN" sz="2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zh-CN" sz="22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CN" altLang="en-US" sz="220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CN" sz="2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altLang="zh-CN" sz="2200" dirty="0"/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altLang="zh-CN" sz="2200"/>
                  <a:t>        </a:t>
                </a:r>
                <a:r>
                  <a:rPr lang="zh-CN" altLang="en-US" sz="2200"/>
                  <a:t>分类</a:t>
                </a:r>
                <a:r>
                  <a:rPr lang="zh-CN" altLang="en-US" sz="2200" dirty="0"/>
                  <a:t>决策函数</a:t>
                </a:r>
                <a:endParaRPr lang="en-US" altLang="zh-CN" sz="22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2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2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sz="2200" i="0">
                          <a:latin typeface="Cambria Math" panose="02040503050406030204" pitchFamily="18" charset="0"/>
                        </a:rPr>
                        <m:t>sign</m:t>
                      </m:r>
                      <m:d>
                        <m:dPr>
                          <m:ctrlPr>
                            <a:rPr lang="en-US" altLang="zh-CN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altLang="zh-CN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altLang="zh-CN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zh-CN" altLang="en-US" sz="220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altLang="zh-CN" sz="2200" dirty="0"/>
              </a:p>
            </p:txBody>
          </p:sp>
        </mc:Choice>
        <mc:Fallback xmlns="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AD615864-4A17-906D-9216-3E270DC743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1529" y="2593486"/>
                <a:ext cx="8576686" cy="4035914"/>
              </a:xfrm>
              <a:blipFill>
                <a:blip r:embed="rId2"/>
                <a:stretch>
                  <a:fillRect l="-1066" t="-21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F3A61BA8-306D-F946-6871-526FD1EA58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80661DEE-55DF-9C4C-9E32-9432A9F8E9FC}" type="slidenum">
              <a:rPr lang="en-US" smtClean="0"/>
              <a:t>52</a:t>
            </a:fld>
            <a:endParaRPr lang="en-US" dirty="0"/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7A5DFBAA-4442-42DD-9010-5007C3A9C1F1}"/>
              </a:ext>
            </a:extLst>
          </p:cNvPr>
          <p:cNvSpPr txBox="1"/>
          <p:nvPr/>
        </p:nvSpPr>
        <p:spPr>
          <a:xfrm>
            <a:off x="235785" y="1648749"/>
            <a:ext cx="8416541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b="1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线性</a:t>
            </a:r>
            <a:r>
              <a:rPr lang="en-US" altLang="zh-CN" sz="3200" b="1">
                <a:solidFill>
                  <a:schemeClr val="accent1">
                    <a:lumMod val="50000"/>
                  </a:schemeClr>
                </a:solidFill>
                <a:latin typeface="+mn-ea"/>
              </a:rPr>
              <a:t>SVM</a:t>
            </a:r>
            <a:r>
              <a:rPr lang="zh-CN" altLang="en-US" sz="3200" b="1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的学习算法</a:t>
            </a:r>
            <a:endParaRPr lang="zh-CN" altLang="en-US" sz="3200" b="1" dirty="0">
              <a:solidFill>
                <a:schemeClr val="accent1">
                  <a:lumMod val="50000"/>
                </a:schemeClr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3690551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67D0C305-2754-8A5B-EC12-B3F976CF56DA}"/>
              </a:ext>
            </a:extLst>
          </p:cNvPr>
          <p:cNvSpPr txBox="1"/>
          <p:nvPr/>
        </p:nvSpPr>
        <p:spPr>
          <a:xfrm>
            <a:off x="235785" y="1647804"/>
            <a:ext cx="8416541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b="1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线性</a:t>
            </a:r>
            <a:r>
              <a:rPr lang="en-US" altLang="zh-CN" sz="3200" b="1">
                <a:solidFill>
                  <a:schemeClr val="accent1">
                    <a:lumMod val="50000"/>
                  </a:schemeClr>
                </a:solidFill>
                <a:latin typeface="+mn-ea"/>
              </a:rPr>
              <a:t>SVM</a:t>
            </a:r>
            <a:r>
              <a:rPr lang="zh-CN" altLang="en-US" sz="3200" b="1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的支持</a:t>
            </a:r>
            <a:r>
              <a:rPr lang="zh-CN" altLang="en-US" sz="3200" b="1" dirty="0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向量</a:t>
            </a:r>
          </a:p>
        </p:txBody>
      </p:sp>
      <p:pic>
        <p:nvPicPr>
          <p:cNvPr id="28" name="Picture 3">
            <a:extLst>
              <a:ext uri="{FF2B5EF4-FFF2-40B4-BE49-F238E27FC236}">
                <a16:creationId xmlns:a16="http://schemas.microsoft.com/office/drawing/2014/main" id="{E19B7B66-CFD4-87CB-BE23-1021E6F82A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7259" y="3274848"/>
            <a:ext cx="4280824" cy="31503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4E977E31-4F12-CE2E-34B4-E91A70CAEBBC}"/>
              </a:ext>
            </a:extLst>
          </p:cNvPr>
          <p:cNvCxnSpPr>
            <a:cxnSpLocks/>
          </p:cNvCxnSpPr>
          <p:nvPr/>
        </p:nvCxnSpPr>
        <p:spPr>
          <a:xfrm>
            <a:off x="3408337" y="3868528"/>
            <a:ext cx="4572130" cy="969322"/>
          </a:xfrm>
          <a:prstGeom prst="straightConnector1">
            <a:avLst/>
          </a:prstGeom>
          <a:ln w="28575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FD8BFA35-D522-B1F9-CD80-375B704BA496}"/>
              </a:ext>
            </a:extLst>
          </p:cNvPr>
          <p:cNvCxnSpPr>
            <a:cxnSpLocks/>
          </p:cNvCxnSpPr>
          <p:nvPr/>
        </p:nvCxnSpPr>
        <p:spPr>
          <a:xfrm>
            <a:off x="4973782" y="4397422"/>
            <a:ext cx="3151909" cy="911907"/>
          </a:xfrm>
          <a:prstGeom prst="straightConnector1">
            <a:avLst/>
          </a:prstGeom>
          <a:ln w="28575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EC105498-6DF7-652F-C071-FBA14791D9F7}"/>
              </a:ext>
            </a:extLst>
          </p:cNvPr>
          <p:cNvCxnSpPr>
            <a:cxnSpLocks/>
          </p:cNvCxnSpPr>
          <p:nvPr/>
        </p:nvCxnSpPr>
        <p:spPr>
          <a:xfrm flipV="1">
            <a:off x="2931419" y="4707420"/>
            <a:ext cx="3651394" cy="156511"/>
          </a:xfrm>
          <a:prstGeom prst="straightConnector1">
            <a:avLst/>
          </a:prstGeom>
          <a:ln w="28575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8AE59ECF-6E38-6A3A-298B-415BF42688CD}"/>
              </a:ext>
            </a:extLst>
          </p:cNvPr>
          <p:cNvCxnSpPr>
            <a:cxnSpLocks/>
          </p:cNvCxnSpPr>
          <p:nvPr/>
        </p:nvCxnSpPr>
        <p:spPr>
          <a:xfrm>
            <a:off x="3027218" y="5327073"/>
            <a:ext cx="3810000" cy="976096"/>
          </a:xfrm>
          <a:prstGeom prst="straightConnector1">
            <a:avLst/>
          </a:prstGeom>
          <a:ln w="28575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27C8D5A3-5B47-6A73-52BC-52AE3F265B23}"/>
              </a:ext>
            </a:extLst>
          </p:cNvPr>
          <p:cNvCxnSpPr>
            <a:cxnSpLocks/>
          </p:cNvCxnSpPr>
          <p:nvPr/>
        </p:nvCxnSpPr>
        <p:spPr>
          <a:xfrm flipV="1">
            <a:off x="3027218" y="5150871"/>
            <a:ext cx="3950453" cy="176202"/>
          </a:xfrm>
          <a:prstGeom prst="straightConnector1">
            <a:avLst/>
          </a:prstGeom>
          <a:ln w="28575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文本框 61">
                <a:extLst>
                  <a:ext uri="{FF2B5EF4-FFF2-40B4-BE49-F238E27FC236}">
                    <a16:creationId xmlns:a16="http://schemas.microsoft.com/office/drawing/2014/main" id="{63CC3E0A-94EA-4207-4B4C-E0A5E2755A3F}"/>
                  </a:ext>
                </a:extLst>
              </p:cNvPr>
              <p:cNvSpPr txBox="1"/>
              <p:nvPr/>
            </p:nvSpPr>
            <p:spPr>
              <a:xfrm>
                <a:off x="333693" y="3510549"/>
                <a:ext cx="4820198" cy="26789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200" dirty="0"/>
                  <a:t>若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2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sz="2200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zh-CN" altLang="en-US" sz="2200" dirty="0"/>
                  <a:t>   则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200"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lang="en-US" altLang="zh-CN" sz="220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altLang="zh-CN" sz="2200" dirty="0"/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200" dirty="0"/>
                  <a:t>若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2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sz="2200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zh-CN" altLang="en-US" sz="2200" dirty="0"/>
                  <a:t>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b="0" i="0" smtClean="0">
                            <a:latin typeface="Cambria Math" panose="02040503050406030204" pitchFamily="18" charset="0"/>
                          </a:rPr>
                          <m:t>0&lt;</m:t>
                        </m:r>
                        <m:r>
                          <a:rPr lang="zh-CN" altLang="en-US" sz="2200"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lang="en-US" altLang="zh-CN" sz="220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&lt;1</m:t>
                    </m:r>
                  </m:oMath>
                </a14:m>
                <a:r>
                  <a:rPr lang="en-US" altLang="zh-CN" sz="2200"/>
                  <a:t>, </a:t>
                </a:r>
                <a:r>
                  <a:rPr lang="zh-CN" altLang="en-US" sz="2200"/>
                  <a:t>则分类正确</a:t>
                </a:r>
                <a:endParaRPr lang="en-US" altLang="zh-CN" sz="2200" dirty="0"/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200" dirty="0"/>
                  <a:t>若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2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sz="2200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zh-CN" altLang="en-US" sz="2200" dirty="0"/>
                  <a:t>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200"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lang="en-US" altLang="zh-CN" sz="220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altLang="zh-CN" sz="2200" dirty="0"/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200" dirty="0"/>
                  <a:t>若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2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sz="2200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zh-CN" altLang="en-US" sz="2200" dirty="0"/>
                  <a:t>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200"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lang="en-US" altLang="zh-CN" sz="220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&gt;1</m:t>
                    </m:r>
                  </m:oMath>
                </a14:m>
                <a:endParaRPr lang="en-US" altLang="zh-CN" sz="22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zh-CN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zh-CN" altLang="en-US" dirty="0"/>
              </a:p>
            </p:txBody>
          </p:sp>
        </mc:Choice>
        <mc:Fallback xmlns="">
          <p:sp>
            <p:nvSpPr>
              <p:cNvPr id="62" name="文本框 61">
                <a:extLst>
                  <a:ext uri="{FF2B5EF4-FFF2-40B4-BE49-F238E27FC236}">
                    <a16:creationId xmlns:a16="http://schemas.microsoft.com/office/drawing/2014/main" id="{63CC3E0A-94EA-4207-4B4C-E0A5E2755A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693" y="3510549"/>
                <a:ext cx="4820198" cy="2678938"/>
              </a:xfrm>
              <a:prstGeom prst="rect">
                <a:avLst/>
              </a:prstGeom>
              <a:blipFill>
                <a:blip r:embed="rId3"/>
                <a:stretch>
                  <a:fillRect l="-151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9A39BF38-462A-F053-7F42-E1A242EE2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80661DEE-55DF-9C4C-9E32-9432A9F8E9FC}" type="slidenum">
              <a:rPr lang="en-US" smtClean="0"/>
              <a:t>53</a:t>
            </a:fld>
            <a:endParaRPr lang="en-US" dirty="0"/>
          </a:p>
        </p:txBody>
      </p: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B6483554-FC74-4D36-BC4F-F10A2076317A}"/>
              </a:ext>
            </a:extLst>
          </p:cNvPr>
          <p:cNvCxnSpPr>
            <a:cxnSpLocks/>
          </p:cNvCxnSpPr>
          <p:nvPr/>
        </p:nvCxnSpPr>
        <p:spPr>
          <a:xfrm>
            <a:off x="3408337" y="3868529"/>
            <a:ext cx="2819281" cy="8026"/>
          </a:xfrm>
          <a:prstGeom prst="straightConnector1">
            <a:avLst/>
          </a:prstGeom>
          <a:ln w="28575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AFD5C989-1648-4EFA-BCFC-8D9FC9A36335}"/>
                  </a:ext>
                </a:extLst>
              </p:cNvPr>
              <p:cNvSpPr/>
              <p:nvPr/>
            </p:nvSpPr>
            <p:spPr>
              <a:xfrm>
                <a:off x="333693" y="2662137"/>
                <a:ext cx="3507948" cy="43108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2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sz="2200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&gt;0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: </m:t>
                    </m:r>
                    <m:r>
                      <a:rPr lang="zh-CN" altLang="en-US" sz="2200" i="1">
                        <a:latin typeface="Cambria Math" panose="02040503050406030204" pitchFamily="18" charset="0"/>
                      </a:rPr>
                      <m:t>软间隔</m:t>
                    </m:r>
                  </m:oMath>
                </a14:m>
                <a:r>
                  <a:rPr lang="zh-CN" altLang="en-US" sz="2200">
                    <a:latin typeface="+mn-ea"/>
                  </a:rPr>
                  <a:t>支持向量</a:t>
                </a:r>
              </a:p>
            </p:txBody>
          </p:sp>
        </mc:Choice>
        <mc:Fallback xmlns="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AFD5C989-1648-4EFA-BCFC-8D9FC9A363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693" y="2662137"/>
                <a:ext cx="3507948" cy="431080"/>
              </a:xfrm>
              <a:prstGeom prst="rect">
                <a:avLst/>
              </a:prstGeom>
              <a:blipFill>
                <a:blip r:embed="rId4"/>
                <a:stretch>
                  <a:fillRect l="-2087" t="-8571" r="-1391" b="-3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38352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38D8EB4C-1254-CF16-BB93-653F6A4A36DE}"/>
              </a:ext>
            </a:extLst>
          </p:cNvPr>
          <p:cNvSpPr txBox="1"/>
          <p:nvPr/>
        </p:nvSpPr>
        <p:spPr>
          <a:xfrm>
            <a:off x="235785" y="1642454"/>
            <a:ext cx="8416541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b="1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合页损失函数</a:t>
            </a:r>
            <a:r>
              <a:rPr lang="en-US" altLang="zh-CN" sz="3200" b="1">
                <a:solidFill>
                  <a:schemeClr val="accent1">
                    <a:lumMod val="50000"/>
                  </a:schemeClr>
                </a:solidFill>
                <a:latin typeface="+mn-ea"/>
              </a:rPr>
              <a:t>hinge loss function</a:t>
            </a:r>
            <a:endParaRPr lang="zh-CN" altLang="en-US" sz="3200" b="1" dirty="0">
              <a:solidFill>
                <a:schemeClr val="accent1">
                  <a:lumMod val="50000"/>
                </a:schemeClr>
              </a:solidFill>
              <a:latin typeface="+mn-ea"/>
              <a:ea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7D2F5B42-430B-E1F5-8F19-03D6EAADF01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75556" y="2576269"/>
                <a:ext cx="8276769" cy="4073302"/>
              </a:xfrm>
            </p:spPr>
            <p:txBody>
              <a:bodyPr/>
              <a:lstStyle/>
              <a:p>
                <a:r>
                  <a:rPr lang="zh-CN" altLang="en-US" sz="2200" dirty="0"/>
                  <a:t>线性支持向量机原始最优化问题</a:t>
                </a:r>
                <a:r>
                  <a:rPr lang="en-US" altLang="zh-CN" sz="2200" dirty="0"/>
                  <a:t>:</a:t>
                </a:r>
              </a:p>
              <a:p>
                <a:endParaRPr lang="en-US" altLang="zh-CN" sz="2200" dirty="0"/>
              </a:p>
              <a:p>
                <a:endParaRPr lang="en-US" altLang="zh-CN" sz="2200" dirty="0"/>
              </a:p>
              <a:p>
                <a:endParaRPr lang="en-US" altLang="zh-CN" sz="2200" dirty="0"/>
              </a:p>
              <a:p>
                <a:endParaRPr lang="en-US" altLang="zh-CN" sz="2200" dirty="0"/>
              </a:p>
              <a:p>
                <a:pPr marL="0" indent="0">
                  <a:buNone/>
                </a:pPr>
                <a:endParaRPr lang="en-US" altLang="zh-CN" sz="2200" dirty="0"/>
              </a:p>
              <a:p>
                <a:r>
                  <a:rPr lang="zh-CN" altLang="en-US" sz="2200"/>
                  <a:t>等价于</a:t>
                </a:r>
                <a:r>
                  <a:rPr lang="en-US" altLang="zh-CN" sz="2200"/>
                  <a:t>:     </a:t>
                </a:r>
                <a:endParaRPr lang="en-US" altLang="zh-CN" sz="2200" dirty="0"/>
              </a:p>
              <a:p>
                <a:pPr marL="0" indent="0">
                  <a:buNone/>
                </a:pPr>
                <a:r>
                  <a:rPr lang="en-US" altLang="zh-CN" sz="2200"/>
                  <a:t>                         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sz="22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sz="220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sz="2200" i="0" smtClean="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lim>
                        </m:limLow>
                      </m:fName>
                      <m:e>
                        <m:nary>
                          <m:naryPr>
                            <m:chr m:val="∑"/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sSub>
                                  <m:sSubPr>
                                    <m:ctrlP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200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r>
                                      <a:rPr lang="zh-CN" altLang="en-US" sz="220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zh-CN" altLang="en-US" sz="220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22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sSub>
                                      <m:sSubPr>
                                        <m:ctrlPr>
                                          <a:rPr lang="zh-CN" altLang="en-US" sz="2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sz="2200">
                                            <a:latin typeface="Cambria Math" panose="02040503050406030204" pitchFamily="18" charset="0"/>
                                          </a:rPr>
                                          <m:t>∙</m:t>
                                        </m:r>
                                        <m:r>
                                          <a:rPr lang="zh-CN" altLang="en-US" sz="220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zh-CN" altLang="en-US" sz="220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zh-CN" altLang="en-US" sz="220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altLang="zh-CN" sz="2200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d>
                                <m: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e>
                              <m:sub>
                                <m: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b>
                            </m:sSub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  <m:sSup>
                              <m:sSupPr>
                                <m:ctrlP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altLang="zh-CN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22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e>
                    </m:func>
                  </m:oMath>
                </a14:m>
                <a:endParaRPr lang="zh-CN" altLang="en-US" sz="2200" dirty="0"/>
              </a:p>
            </p:txBody>
          </p:sp>
        </mc:Choice>
        <mc:Fallback xmlns="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7D2F5B42-430B-E1F5-8F19-03D6EAADF01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75556" y="2576269"/>
                <a:ext cx="8276769" cy="4073302"/>
              </a:xfrm>
              <a:blipFill>
                <a:blip r:embed="rId2"/>
                <a:stretch>
                  <a:fillRect l="-884" t="-1946" b="-40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B891A80B-225E-9ABE-91F0-1E2E8AD2BF44}"/>
                  </a:ext>
                </a:extLst>
              </p:cNvPr>
              <p:cNvSpPr txBox="1"/>
              <p:nvPr/>
            </p:nvSpPr>
            <p:spPr>
              <a:xfrm>
                <a:off x="1863223" y="3002996"/>
                <a:ext cx="6144501" cy="24367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22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220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20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zh-CN" altLang="en-US" sz="2200"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</m:lim>
                          </m:limLow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    </m:t>
                          </m:r>
                        </m:fName>
                        <m:e>
                          <m:f>
                            <m:fPr>
                              <m:ctrlP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sz="22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zh-CN" altLang="en-US" sz="22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p>
                            <m:sSupPr>
                              <m:ctrlP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zh-CN" alt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sz="220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d>
                            </m:e>
                            <m:sup>
                              <m:r>
                                <a:rPr lang="zh-CN" altLang="en-US" sz="22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  <m:nary>
                            <m:naryPr>
                              <m:chr m:val="∑"/>
                              <m:ctrlPr>
                                <a:rPr lang="zh-CN" altLang="en-US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sz="2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zh-CN" altLang="en-US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200">
                                      <a:latin typeface="Cambria Math" panose="02040503050406030204" pitchFamily="18" charset="0"/>
                                    </a:rPr>
                                    <m:t>𝜉</m:t>
                                  </m:r>
                                </m:e>
                                <m:sub>
                                  <m:r>
                                    <a:rPr lang="en-US" altLang="zh-CN" sz="220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e>
                      </m:func>
                    </m:oMath>
                  </m:oMathPara>
                </a14:m>
                <a:endParaRPr lang="en-US" altLang="zh-CN" sz="2200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200" b="0" i="0" smtClean="0"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lang="en-US" altLang="zh-CN" sz="2200" b="0" i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m:rPr>
                          <m:sty m:val="p"/>
                        </m:rPr>
                        <a:rPr lang="en-US" altLang="zh-CN" sz="2200" b="0" i="0" smtClean="0"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en-US" altLang="zh-CN" sz="2200" b="0" i="0" smtClean="0">
                          <a:latin typeface="Cambria Math" panose="02040503050406030204" pitchFamily="18" charset="0"/>
                        </a:rPr>
                        <m:t>.</m:t>
                      </m:r>
                      <m:sSub>
                        <m:sSubPr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b="0" i="0" smtClean="0">
                              <a:latin typeface="Cambria Math" panose="02040503050406030204" pitchFamily="18" charset="0"/>
                            </a:rPr>
                            <m:t>     </m:t>
                          </m:r>
                          <m:r>
                            <a:rPr lang="zh-CN" altLang="en-US" sz="220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zh-CN" altLang="en-US" sz="220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𝑤</m:t>
                          </m:r>
                          <m:sSub>
                            <m:sSubPr>
                              <m:ctrlP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200"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zh-CN" altLang="en-US" sz="220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zh-CN" altLang="en-US" sz="220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zh-CN" altLang="en-US" sz="220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altLang="zh-CN" sz="22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US" altLang="zh-CN" sz="2200">
                          <a:latin typeface="Cambria Math" panose="02040503050406030204" pitchFamily="18" charset="0"/>
                        </a:rPr>
                        <m:t>1−</m:t>
                      </m:r>
                      <m:r>
                        <m:rPr>
                          <m:nor/>
                        </m:rPr>
                        <a:rPr lang="en-US" altLang="zh-CN" sz="2200" dirty="0"/>
                        <m:t> </m:t>
                      </m:r>
                      <m:sSub>
                        <m:sSubPr>
                          <m:ctrlPr>
                            <a:rPr lang="en-US" altLang="zh-CN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200">
                              <a:latin typeface="Cambria Math" panose="02040503050406030204" pitchFamily="18" charset="0"/>
                            </a:rPr>
                            <m:t>𝜉</m:t>
                          </m:r>
                        </m:e>
                        <m:sub>
                          <m:r>
                            <a:rPr lang="en-US" altLang="zh-CN" sz="220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,     </m:t>
                      </m:r>
                      <m:r>
                        <a:rPr lang="en-US" altLang="zh-CN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altLang="zh-CN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=1, 2,⋯,</m:t>
                      </m:r>
                      <m:r>
                        <a:rPr lang="en-US" altLang="zh-CN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US" altLang="zh-CN" sz="2200" dirty="0"/>
              </a:p>
              <a:p>
                <a:pPr>
                  <a:lnSpc>
                    <a:spcPct val="150000"/>
                  </a:lnSpc>
                </a:pPr>
                <a:r>
                  <a:rPr lang="en-US" altLang="zh-CN" sz="2200"/>
                  <a:t>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200"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lang="en-US" altLang="zh-CN" sz="220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≥0,</m:t>
                    </m:r>
                  </m:oMath>
                </a14:m>
                <a:r>
                  <a:rPr lang="en-US" altLang="zh-CN" sz="22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altLang="zh-CN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=1, 2,⋯,</m:t>
                    </m:r>
                    <m:r>
                      <a:rPr lang="en-US" altLang="zh-CN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</m:oMath>
                </a14:m>
                <a:endParaRPr lang="en-US" altLang="zh-CN" sz="2200" dirty="0"/>
              </a:p>
              <a:p>
                <a:endParaRPr lang="zh-CN" altLang="en-US" sz="2200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B891A80B-225E-9ABE-91F0-1E2E8AD2BF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3223" y="3002996"/>
                <a:ext cx="6144501" cy="243675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224A1ED3-87E6-7365-A20B-C7C84B7DD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80661DEE-55DF-9C4C-9E32-9432A9F8E9FC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603732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EBF6E5A9-08EC-1D60-2BF9-BE8DDF30767D}"/>
              </a:ext>
            </a:extLst>
          </p:cNvPr>
          <p:cNvSpPr txBox="1"/>
          <p:nvPr/>
        </p:nvSpPr>
        <p:spPr>
          <a:xfrm>
            <a:off x="235785" y="1642194"/>
            <a:ext cx="8416541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b="1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合页损失函数</a:t>
            </a:r>
            <a:endParaRPr lang="zh-CN" altLang="en-US" sz="3200" b="1" dirty="0">
              <a:solidFill>
                <a:schemeClr val="accent1">
                  <a:lumMod val="50000"/>
                </a:schemeClr>
              </a:solidFill>
              <a:latin typeface="+mn-ea"/>
              <a:ea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E4012D15-319E-75C4-BBC0-AE8BC79A76F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63729" y="2453804"/>
                <a:ext cx="8416541" cy="4085110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zh-CN" altLang="en-US" sz="2200" dirty="0"/>
                  <a:t>第一项：</a:t>
                </a:r>
                <a14:m>
                  <m:oMath xmlns:m="http://schemas.openxmlformats.org/officeDocument/2006/math"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d>
                          <m:dPr>
                            <m:ctrlP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</m:e>
                    </m:d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d>
                          <m:dPr>
                            <m:ctrlPr>
                              <a:rPr lang="zh-CN" altLang="en-US" sz="2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en-US" altLang="zh-CN" sz="2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zh-CN" altLang="en-US" sz="220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]</m:t>
                        </m:r>
                      </m:e>
                      <m:sub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</m:oMath>
                </a14:m>
                <a:endParaRPr lang="en-US" altLang="zh-CN" sz="2200" dirty="0"/>
              </a:p>
              <a:p>
                <a:pPr marL="0" indent="0">
                  <a:lnSpc>
                    <a:spcPct val="110000"/>
                  </a:lnSpc>
                  <a:buNone/>
                </a:pPr>
                <a:r>
                  <a:rPr lang="zh-CN" altLang="en-US" sz="2200" dirty="0"/>
                  <a:t>    称为合页损失函数</a:t>
                </a:r>
                <a:endParaRPr lang="en-US" altLang="zh-CN" sz="2200" dirty="0"/>
              </a:p>
              <a:p>
                <a:pPr>
                  <a:lnSpc>
                    <a:spcPct val="110000"/>
                  </a:lnSpc>
                </a:pPr>
                <a:endParaRPr lang="en-US" altLang="zh-CN" sz="2200" dirty="0"/>
              </a:p>
              <a:p>
                <a:pPr>
                  <a:lnSpc>
                    <a:spcPct val="110000"/>
                  </a:lnSpc>
                </a:pPr>
                <a:endParaRPr lang="en-US" altLang="zh-CN" sz="2200" dirty="0"/>
              </a:p>
              <a:p>
                <a:pPr>
                  <a:lnSpc>
                    <a:spcPct val="110000"/>
                  </a:lnSpc>
                  <a:spcAft>
                    <a:spcPts val="1200"/>
                  </a:spcAft>
                </a:pPr>
                <a:r>
                  <a:rPr lang="zh-CN" altLang="en-US" sz="2200" dirty="0"/>
                  <a:t>这给出性支持向量机学习的另外一种解释</a:t>
                </a:r>
                <a:r>
                  <a:rPr lang="en-US" altLang="zh-CN" sz="2200" dirty="0"/>
                  <a:t>, </a:t>
                </a:r>
                <a:r>
                  <a:rPr lang="zh-CN" altLang="en-US" sz="2200" dirty="0"/>
                  <a:t>即最小化以下目标函数</a:t>
                </a:r>
                <a:r>
                  <a:rPr lang="en-US" altLang="zh-CN" sz="2200" dirty="0"/>
                  <a:t>(</a:t>
                </a:r>
                <a:r>
                  <a:rPr lang="zh-CN" altLang="en-US" sz="2200" dirty="0">
                    <a:solidFill>
                      <a:srgbClr val="FF0000"/>
                    </a:solidFill>
                  </a:rPr>
                  <a:t>正则化的合页损失</a:t>
                </a:r>
                <a:r>
                  <a:rPr lang="zh-CN" altLang="en-US" sz="2200" dirty="0"/>
                  <a:t>）</a:t>
                </a:r>
                <a:r>
                  <a:rPr lang="en-US" altLang="zh-CN" sz="2200" dirty="0"/>
                  <a:t>:</a:t>
                </a:r>
              </a:p>
              <a:p>
                <a:pPr marL="0" indent="0" algn="ctr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altLang="zh-CN" sz="2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2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sSub>
                                <m:sSubPr>
                                  <m:ctrlPr>
                                    <a:rPr lang="zh-CN" alt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20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zh-CN" altLang="en-US" sz="220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zh-CN" altLang="en-US" sz="220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zh-CN" alt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sSub>
                                    <m:sSubPr>
                                      <m:ctrlPr>
                                        <a:rPr lang="zh-CN" altLang="en-US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2200">
                                          <a:latin typeface="Cambria Math" panose="02040503050406030204" pitchFamily="18" charset="0"/>
                                        </a:rPr>
                                        <m:t>∙</m:t>
                                      </m:r>
                                      <m:r>
                                        <a:rPr lang="zh-CN" altLang="en-US" sz="220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zh-CN" altLang="en-US" sz="220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zh-CN" altLang="en-US" sz="220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d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e>
                            <m:sub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b>
                          </m:sSub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+ </m:t>
                          </m:r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𝜆</m:t>
                          </m:r>
                          <m:sSup>
                            <m:sSupPr>
                              <m:ctrlP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zh-CN" altLang="en-US" sz="2200" dirty="0"/>
              </a:p>
            </p:txBody>
          </p:sp>
        </mc:Choice>
        <mc:Fallback xmlns="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E4012D15-319E-75C4-BBC0-AE8BC79A76F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63729" y="2453804"/>
                <a:ext cx="8416541" cy="4085110"/>
              </a:xfrm>
              <a:blipFill>
                <a:blip r:embed="rId2"/>
                <a:stretch>
                  <a:fillRect l="-870" r="-58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0A360097-E20F-1A8B-332C-415B74370344}"/>
                  </a:ext>
                </a:extLst>
              </p:cNvPr>
              <p:cNvSpPr txBox="1"/>
              <p:nvPr/>
            </p:nvSpPr>
            <p:spPr>
              <a:xfrm>
                <a:off x="1568710" y="3414434"/>
                <a:ext cx="3153641" cy="11732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  <m:sub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  <m:r>
                        <a:rPr lang="en-US" altLang="zh-CN" sz="22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zh-CN" altLang="en-US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zh-CN" altLang="en-US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zh-CN" altLang="en-US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en-US" altLang="zh-CN" sz="2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altLang="zh-CN" sz="2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,  </m:t>
                              </m:r>
                              <m:r>
                                <a:rPr lang="en-US" altLang="zh-CN" sz="2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altLang="zh-CN" sz="2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&gt;0</m:t>
                              </m:r>
                            </m:e>
                            <m:e>
                              <m:r>
                                <m:rPr>
                                  <m:nor/>
                                </m:rPr>
                                <a:rPr lang="zh-CN" altLang="en-US" sz="2200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    </m:t>
                              </m:r>
                            </m:e>
                            <m:e>
                              <m:r>
                                <a:rPr lang="zh-CN" altLang="en-US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en-US" altLang="zh-CN" sz="2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zh-CN" altLang="en-US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US" altLang="zh-CN" sz="2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altLang="zh-CN" sz="2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sz="2200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0A360097-E20F-1A8B-332C-415B743703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8710" y="3414434"/>
                <a:ext cx="3153641" cy="1173206"/>
              </a:xfrm>
              <a:prstGeom prst="rect">
                <a:avLst/>
              </a:prstGeom>
              <a:blipFill>
                <a:blip r:embed="rId3"/>
                <a:stretch>
                  <a:fillRect l="-27309" t="-207447" r="-3614" b="-2968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6AAFE7A2-B33C-AF4C-995F-D74877D74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80661DEE-55DF-9C4C-9E32-9432A9F8E9FC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761564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C1BA391D-44E4-A95F-0544-4776184C26A4}"/>
              </a:ext>
            </a:extLst>
          </p:cNvPr>
          <p:cNvSpPr txBox="1"/>
          <p:nvPr/>
        </p:nvSpPr>
        <p:spPr>
          <a:xfrm>
            <a:off x="235785" y="1642293"/>
            <a:ext cx="8416541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b="1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合页损失函数</a:t>
            </a:r>
            <a:endParaRPr lang="zh-CN" altLang="en-US" sz="3200" b="1" dirty="0">
              <a:solidFill>
                <a:schemeClr val="accent1">
                  <a:lumMod val="50000"/>
                </a:schemeClr>
              </a:solidFill>
              <a:latin typeface="+mn-ea"/>
              <a:ea typeface="+mn-ea"/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788A2DFA-5810-80A6-AD3F-DFF0B75703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34" y="3451180"/>
            <a:ext cx="4105361" cy="19157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F6365282-7D77-4EF4-5B4F-E170DD113C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80661DEE-55DF-9C4C-9E32-9432A9F8E9FC}" type="slidenum">
              <a:rPr lang="en-US" smtClean="0"/>
              <a:t>56</a:t>
            </a:fld>
            <a:endParaRPr lang="en-US" dirty="0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43CB709D-983D-4105-83E7-05C814D02965}"/>
              </a:ext>
            </a:extLst>
          </p:cNvPr>
          <p:cNvGrpSpPr/>
          <p:nvPr/>
        </p:nvGrpSpPr>
        <p:grpSpPr>
          <a:xfrm>
            <a:off x="4503690" y="2813164"/>
            <a:ext cx="62345" cy="3172527"/>
            <a:chOff x="4636324" y="2866571"/>
            <a:chExt cx="62345" cy="3489780"/>
          </a:xfrm>
        </p:grpSpPr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86CDA8C5-6640-48EE-A384-5B5EBF63D5C9}"/>
                </a:ext>
              </a:extLst>
            </p:cNvPr>
            <p:cNvCxnSpPr/>
            <p:nvPr/>
          </p:nvCxnSpPr>
          <p:spPr>
            <a:xfrm>
              <a:off x="4636324" y="2866571"/>
              <a:ext cx="0" cy="348978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>
              <a:extLst>
                <a:ext uri="{FF2B5EF4-FFF2-40B4-BE49-F238E27FC236}">
                  <a16:creationId xmlns:a16="http://schemas.microsoft.com/office/drawing/2014/main" id="{FA71A13C-596E-4B16-88D9-4154D218BE7C}"/>
                </a:ext>
              </a:extLst>
            </p:cNvPr>
            <p:cNvCxnSpPr/>
            <p:nvPr/>
          </p:nvCxnSpPr>
          <p:spPr>
            <a:xfrm>
              <a:off x="4698669" y="2866571"/>
              <a:ext cx="0" cy="348978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图片 5">
            <a:extLst>
              <a:ext uri="{FF2B5EF4-FFF2-40B4-BE49-F238E27FC236}">
                <a16:creationId xmlns:a16="http://schemas.microsoft.com/office/drawing/2014/main" id="{ABE5E548-ECA7-9EDE-4867-19A1BFE569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8506" y="2639313"/>
            <a:ext cx="3636844" cy="2727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10502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2E94AF8E-3870-A916-F4DE-B361C02A4A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80661DEE-55DF-9C4C-9E32-9432A9F8E9FC}" type="slidenum">
              <a:rPr lang="en-US" smtClean="0"/>
              <a:t>57</a:t>
            </a:fld>
            <a:endParaRPr 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2FE0AF93-75E8-7F70-EAE5-1369D6C2C2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795" y="1759233"/>
            <a:ext cx="7886700" cy="994172"/>
          </a:xfrm>
        </p:spPr>
        <p:txBody>
          <a:bodyPr>
            <a:normAutofit/>
          </a:bodyPr>
          <a:lstStyle/>
          <a:p>
            <a:r>
              <a:rPr lang="zh-CN" altLang="en-US" sz="3200" b="1" dirty="0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提纲</a:t>
            </a:r>
          </a:p>
        </p:txBody>
      </p:sp>
      <p:sp>
        <p:nvSpPr>
          <p:cNvPr id="11" name="内容占位符 2">
            <a:extLst>
              <a:ext uri="{FF2B5EF4-FFF2-40B4-BE49-F238E27FC236}">
                <a16:creationId xmlns:a16="http://schemas.microsoft.com/office/drawing/2014/main" id="{C94C3E97-6DD4-0769-A9EF-7039BF9391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768" y="2707391"/>
            <a:ext cx="7627759" cy="364896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/>
              <a:t>线性可分支持向量机 </a:t>
            </a:r>
            <a:r>
              <a:rPr lang="en-US" altLang="zh-CN" sz="2000"/>
              <a:t>(</a:t>
            </a:r>
            <a:r>
              <a:rPr lang="zh-CN" altLang="en-US" sz="2000"/>
              <a:t>硬间隔</a:t>
            </a:r>
            <a:r>
              <a:rPr lang="en-US" altLang="zh-CN" sz="2000"/>
              <a:t>SVM)</a:t>
            </a:r>
          </a:p>
          <a:p>
            <a:pPr>
              <a:lnSpc>
                <a:spcPct val="150000"/>
              </a:lnSpc>
            </a:pPr>
            <a:r>
              <a:rPr lang="zh-CN" altLang="en-US" sz="2000"/>
              <a:t>线性支持向量机 </a:t>
            </a:r>
            <a:r>
              <a:rPr lang="en-US" altLang="zh-CN" sz="2000"/>
              <a:t>(</a:t>
            </a:r>
            <a:r>
              <a:rPr lang="zh-CN" altLang="en-US" sz="2000"/>
              <a:t>软间隔</a:t>
            </a:r>
            <a:r>
              <a:rPr lang="en-US" altLang="zh-CN" sz="2000"/>
              <a:t>SVM)</a:t>
            </a:r>
          </a:p>
          <a:p>
            <a:pPr>
              <a:lnSpc>
                <a:spcPct val="150000"/>
              </a:lnSpc>
            </a:pPr>
            <a:r>
              <a:rPr lang="zh-CN" altLang="en-US" sz="2000" b="1">
                <a:solidFill>
                  <a:srgbClr val="0070C0"/>
                </a:solidFill>
              </a:rPr>
              <a:t>核技巧与非线性支持向量机 </a:t>
            </a:r>
            <a:r>
              <a:rPr lang="en-US" altLang="zh-CN" sz="2000" b="1">
                <a:solidFill>
                  <a:srgbClr val="0070C0"/>
                </a:solidFill>
              </a:rPr>
              <a:t>(kernal-SVM)</a:t>
            </a:r>
          </a:p>
          <a:p>
            <a:pPr>
              <a:lnSpc>
                <a:spcPct val="150000"/>
              </a:lnSpc>
            </a:pPr>
            <a:r>
              <a:rPr lang="en-US" altLang="zh-CN" sz="2000"/>
              <a:t>*</a:t>
            </a:r>
            <a:r>
              <a:rPr lang="zh-CN" altLang="en-US" sz="2000"/>
              <a:t>多分类支持向量机 </a:t>
            </a:r>
            <a:r>
              <a:rPr lang="en-US" altLang="zh-CN" sz="2000"/>
              <a:t>(Multiclass SVM) </a:t>
            </a:r>
            <a:r>
              <a:rPr lang="zh-CN" altLang="en-US" sz="2000"/>
              <a:t>和支持向量回归 </a:t>
            </a:r>
            <a:r>
              <a:rPr lang="en-US" altLang="zh-CN" sz="2000"/>
              <a:t>(SVR) </a:t>
            </a:r>
            <a:r>
              <a:rPr lang="zh-CN" altLang="en-US" sz="2000"/>
              <a:t>简介</a:t>
            </a:r>
            <a:endParaRPr lang="en-US" altLang="zh-CN" sz="2000"/>
          </a:p>
          <a:p>
            <a:pPr>
              <a:lnSpc>
                <a:spcPct val="150000"/>
              </a:lnSpc>
            </a:pPr>
            <a:r>
              <a:rPr lang="en-US" altLang="zh-CN" sz="2000"/>
              <a:t>*</a:t>
            </a:r>
            <a:r>
              <a:rPr lang="zh-CN" altLang="en-US" sz="2000"/>
              <a:t>模型学习的最优化算法</a:t>
            </a:r>
            <a:r>
              <a:rPr lang="en-US" altLang="zh-CN" sz="2000"/>
              <a:t>: SMO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35539304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CEF1364A-8B1C-0A53-89C5-9B0766645008}"/>
              </a:ext>
            </a:extLst>
          </p:cNvPr>
          <p:cNvSpPr txBox="1"/>
          <p:nvPr/>
        </p:nvSpPr>
        <p:spPr>
          <a:xfrm>
            <a:off x="253714" y="1642241"/>
            <a:ext cx="8416541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b="1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非线性分类问题</a:t>
            </a:r>
            <a:endParaRPr lang="zh-CN" altLang="en-US" sz="3200" b="1" dirty="0">
              <a:solidFill>
                <a:schemeClr val="accent1">
                  <a:lumMod val="50000"/>
                </a:schemeClr>
              </a:solidFill>
              <a:latin typeface="+mn-ea"/>
              <a:ea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B16F080C-5F5E-6471-EB23-ECA930909DD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19100" y="2602140"/>
                <a:ext cx="8307300" cy="3754211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zh-CN" altLang="en-US" sz="2200"/>
                  <a:t>非线性</a:t>
                </a:r>
                <a:r>
                  <a:rPr lang="zh-CN" altLang="en-US" sz="2200" dirty="0"/>
                  <a:t>可</a:t>
                </a:r>
                <a:r>
                  <a:rPr lang="zh-CN" altLang="en-US" sz="2200"/>
                  <a:t>分问题</a:t>
                </a:r>
                <a:endParaRPr lang="en-US" altLang="zh-CN" sz="2200" dirty="0"/>
              </a:p>
              <a:p>
                <a:pPr>
                  <a:lnSpc>
                    <a:spcPct val="100000"/>
                  </a:lnSpc>
                </a:pPr>
                <a:r>
                  <a:rPr lang="zh-CN" altLang="en-US" sz="2200"/>
                  <a:t>如果</a:t>
                </a:r>
                <a:r>
                  <a:rPr lang="zh-CN" altLang="en-US" sz="2200" dirty="0"/>
                  <a:t>能用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2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zh-CN" altLang="en-US" sz="2200" dirty="0"/>
                  <a:t>中的一个超曲面将正负例</a:t>
                </a:r>
                <a:r>
                  <a:rPr lang="zh-CN" altLang="en-US" sz="2200"/>
                  <a:t>正确分开</a:t>
                </a:r>
                <a:r>
                  <a:rPr lang="en-US" altLang="zh-CN" sz="2200"/>
                  <a:t>, </a:t>
                </a:r>
                <a:r>
                  <a:rPr lang="zh-CN" altLang="en-US" sz="2200"/>
                  <a:t>则</a:t>
                </a:r>
                <a:r>
                  <a:rPr lang="zh-CN" altLang="en-US" sz="2200" dirty="0"/>
                  <a:t>称这个</a:t>
                </a:r>
                <a:r>
                  <a:rPr lang="zh-CN" altLang="en-US" sz="2200"/>
                  <a:t>问题为非线性</a:t>
                </a:r>
                <a:r>
                  <a:rPr lang="zh-CN" altLang="en-US" sz="2200" dirty="0"/>
                  <a:t>可</a:t>
                </a:r>
                <a:r>
                  <a:rPr lang="zh-CN" altLang="en-US" sz="2200"/>
                  <a:t>分问题</a:t>
                </a:r>
                <a:endParaRPr lang="en-US" altLang="zh-CN" sz="2200" dirty="0"/>
              </a:p>
            </p:txBody>
          </p:sp>
        </mc:Choice>
        <mc:Fallback xmlns="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B16F080C-5F5E-6471-EB23-ECA930909DD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19100" y="2602140"/>
                <a:ext cx="8307300" cy="3754211"/>
              </a:xfrm>
              <a:blipFill>
                <a:blip r:embed="rId2"/>
                <a:stretch>
                  <a:fillRect l="-881" t="-9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085F46BA-2A52-120A-AF0D-B880559D2E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80661DEE-55DF-9C4C-9E32-9432A9F8E9FC}" type="slidenum">
              <a:rPr lang="en-US" smtClean="0"/>
              <a:t>58</a:t>
            </a:fld>
            <a:endParaRPr lang="en-US" dirty="0"/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54299E77-16FF-45A6-89E8-BA1235CA1848}"/>
              </a:ext>
            </a:extLst>
          </p:cNvPr>
          <p:cNvCxnSpPr/>
          <p:nvPr/>
        </p:nvCxnSpPr>
        <p:spPr>
          <a:xfrm>
            <a:off x="3333750" y="3479800"/>
            <a:ext cx="806450" cy="0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>
            <a:extLst>
              <a:ext uri="{FF2B5EF4-FFF2-40B4-BE49-F238E27FC236}">
                <a16:creationId xmlns:a16="http://schemas.microsoft.com/office/drawing/2014/main" id="{4E3CA8AA-DB91-4395-BA21-C02BE89503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5545" y="4221588"/>
            <a:ext cx="2754759" cy="2066069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135D5C39-AE12-46AC-A35E-C39FD3A2E4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9680" y="4303738"/>
            <a:ext cx="2987344" cy="1824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924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9DDFC284-684A-407B-8D13-781BDA343810}"/>
                  </a:ext>
                </a:extLst>
              </p:cNvPr>
              <p:cNvSpPr/>
              <p:nvPr/>
            </p:nvSpPr>
            <p:spPr>
              <a:xfrm>
                <a:off x="4572000" y="3887889"/>
                <a:ext cx="3593981" cy="42101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p>
                        <m:sSup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p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p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altLang="zh-CN" sz="2000" dirty="0"/>
              </a:p>
            </p:txBody>
          </p:sp>
        </mc:Choice>
        <mc:Fallback xmlns="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9DDFC284-684A-407B-8D13-781BDA3438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3887889"/>
                <a:ext cx="3593981" cy="421013"/>
              </a:xfrm>
              <a:prstGeom prst="rect">
                <a:avLst/>
              </a:prstGeom>
              <a:blipFill>
                <a:blip r:embed="rId2"/>
                <a:stretch>
                  <a:fillRect b="-144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E495993C-C402-4175-B115-B30BBF261BAA}"/>
                  </a:ext>
                </a:extLst>
              </p:cNvPr>
              <p:cNvSpPr/>
              <p:nvPr/>
            </p:nvSpPr>
            <p:spPr>
              <a:xfrm>
                <a:off x="2863969" y="5221548"/>
                <a:ext cx="3593981" cy="96859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US" altLang="zh-CN" sz="2000" dirty="0">
                    <a:solidFill>
                      <a:srgbClr val="0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sz="2000" i="1" dirty="0">
                        <a:latin typeface="Cambria Math" panose="02040503050406030204" pitchFamily="18" charset="0"/>
                      </a:rPr>
                      <m:t>𝜙</m:t>
                    </m:r>
                    <m:r>
                      <m:rPr>
                        <m:nor/>
                      </m:rPr>
                      <a:rPr lang="en-US" altLang="zh-CN" sz="2000"/>
                      <m:t>:</m:t>
                    </m:r>
                    <m:r>
                      <m:rPr>
                        <m:nor/>
                      </m:rPr>
                      <a:rPr lang="en-US" altLang="zh-CN" sz="2000"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</m:oMath>
                </a14:m>
                <a:endParaRPr lang="en-US" altLang="zh-CN" sz="2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zh-CN" altLang="en-US" sz="2000" i="1" dirty="0"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altLang="zh-CN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sSup>
                                  <m:sSupPr>
                                    <m:ctrlPr>
                                      <a:rPr lang="en-US" altLang="zh-CN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altLang="zh-CN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altLang="zh-CN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  <m:r>
                                  <a:rPr lang="en-US" altLang="zh-CN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altLang="zh-CN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zh-CN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altLang="zh-CN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sSup>
                                  <m:sSupPr>
                                    <m:ctrlPr>
                                      <a:rPr lang="en-US" altLang="zh-CN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altLang="zh-CN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altLang="zh-CN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p>
                                <m:r>
                                  <a:rPr lang="en-US" altLang="zh-CN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altLang="zh-CN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m:rPr>
                            <m:sty m:val="p"/>
                          </m:rPr>
                          <a:rPr lang="en-US" altLang="zh-CN" sz="20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</m:oMath>
                </a14:m>
                <a:r>
                  <a:rPr lang="en-US" altLang="zh-CN" sz="2000" dirty="0"/>
                  <a:t>   </a:t>
                </a:r>
              </a:p>
            </p:txBody>
          </p:sp>
        </mc:Choice>
        <mc:Fallback xmlns="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E495993C-C402-4175-B115-B30BBF261B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3969" y="5221548"/>
                <a:ext cx="3593981" cy="9685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内容占位符 2">
            <a:extLst>
              <a:ext uri="{FF2B5EF4-FFF2-40B4-BE49-F238E27FC236}">
                <a16:creationId xmlns:a16="http://schemas.microsoft.com/office/drawing/2014/main" id="{0E81F309-1BF4-CC8A-96FD-645B65F112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0115" y="2532929"/>
            <a:ext cx="5973536" cy="464272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zh-CN" altLang="en-US" sz="2400" b="1" dirty="0">
                <a:solidFill>
                  <a:srgbClr val="C00000"/>
                </a:solidFill>
              </a:rPr>
              <a:t>例 </a:t>
            </a:r>
            <a:r>
              <a:rPr lang="en-US" altLang="zh-CN" sz="2400" b="1" dirty="0">
                <a:solidFill>
                  <a:srgbClr val="C00000"/>
                </a:solidFill>
              </a:rPr>
              <a:t>(</a:t>
            </a:r>
            <a:r>
              <a:rPr lang="zh-CN" altLang="en-US" sz="2400" b="1" dirty="0">
                <a:solidFill>
                  <a:srgbClr val="C00000"/>
                </a:solidFill>
              </a:rPr>
              <a:t>非线性可分问题转化为线性可分问题</a:t>
            </a:r>
            <a:r>
              <a:rPr lang="en-US" altLang="zh-CN" sz="2400" b="1" dirty="0">
                <a:solidFill>
                  <a:srgbClr val="C00000"/>
                </a:solidFill>
              </a:rPr>
              <a:t>)</a:t>
            </a:r>
          </a:p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endParaRPr lang="en-US" altLang="zh-CN" sz="2200" dirty="0">
              <a:solidFill>
                <a:srgbClr val="000000"/>
              </a:solidFill>
            </a:endParaRPr>
          </a:p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endParaRPr lang="en-US" altLang="zh-CN" sz="2200" dirty="0">
              <a:solidFill>
                <a:srgbClr val="000000"/>
              </a:solidFill>
            </a:endParaRPr>
          </a:p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endParaRPr lang="en-US" altLang="zh-CN" sz="2200" dirty="0">
              <a:solidFill>
                <a:srgbClr val="000000"/>
              </a:solidFill>
            </a:endParaRP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1980BE70-883F-F5A1-7C89-158B870509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80661DEE-55DF-9C4C-9E32-9432A9F8E9FC}" type="slidenum">
              <a:rPr lang="en-US" smtClean="0"/>
              <a:t>59</a:t>
            </a:fld>
            <a:endParaRPr lang="en-US" dirty="0"/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0C15EF52-5253-4AA1-B1A1-80B19C69A896}"/>
              </a:ext>
            </a:extLst>
          </p:cNvPr>
          <p:cNvSpPr txBox="1"/>
          <p:nvPr/>
        </p:nvSpPr>
        <p:spPr>
          <a:xfrm>
            <a:off x="253714" y="1642241"/>
            <a:ext cx="8416541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b="1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非线性分类问题</a:t>
            </a:r>
            <a:endParaRPr lang="zh-CN" altLang="en-US" sz="3200" b="1" dirty="0">
              <a:solidFill>
                <a:schemeClr val="accent1">
                  <a:lumMod val="50000"/>
                </a:schemeClr>
              </a:solidFill>
              <a:latin typeface="+mn-ea"/>
              <a:ea typeface="+mn-ea"/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DC5BAE90-3D1C-4A37-B16D-0E7AB4D9D1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065"/>
          <a:stretch/>
        </p:blipFill>
        <p:spPr bwMode="auto">
          <a:xfrm>
            <a:off x="1101144" y="3047362"/>
            <a:ext cx="2792136" cy="19562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27AE5EA4-6014-4C40-89FD-950D74CB0E69}"/>
                  </a:ext>
                </a:extLst>
              </p:cNvPr>
              <p:cNvSpPr/>
              <p:nvPr/>
            </p:nvSpPr>
            <p:spPr>
              <a:xfrm>
                <a:off x="3887723" y="5042020"/>
                <a:ext cx="5109139" cy="12777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2000" b="1" dirty="0"/>
                  <a:t>原输入空间</a:t>
                </a:r>
                <a:r>
                  <a:rPr lang="en-US" altLang="zh-CN" sz="2000" b="1" dirty="0"/>
                  <a:t>: </a:t>
                </a:r>
                <a14:m>
                  <m:oMath xmlns:m="http://schemas.openxmlformats.org/officeDocument/2006/math">
                    <m:r>
                      <a:rPr lang="en-US" altLang="zh-CN" sz="2000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zh-CN" sz="2000" i="1">
                        <a:latin typeface="Lucida Handwriting" panose="03010101010101010101" pitchFamily="66" charset="0"/>
                      </a:rPr>
                      <m:t>X</m:t>
                    </m:r>
                    <m:r>
                      <a:rPr lang="zh-CN" alt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⊂</m:t>
                    </m:r>
                    <m:sSup>
                      <m:sSupPr>
                        <m:ctrlPr>
                          <a:rPr lang="zh-CN" alt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0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p>
                        <m:r>
                          <a:rPr lang="en-US" altLang="zh-CN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altLang="zh-CN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altLang="zh-CN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</m:sup>
                            </m:sSup>
                            <m:r>
                              <a:rPr lang="en-US" altLang="zh-CN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altLang="zh-CN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altLang="zh-CN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d>
                              </m:sup>
                            </m:sSup>
                          </m:e>
                        </m:d>
                      </m:e>
                      <m:sup>
                        <m:r>
                          <m:rPr>
                            <m:sty m:val="p"/>
                          </m:rPr>
                          <a:rPr lang="en-US" altLang="zh-CN" sz="20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  <m:r>
                      <a:rPr lang="en-US" altLang="zh-CN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zh-CN" alt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nor/>
                      </m:rPr>
                      <a:rPr lang="en-US" altLang="zh-CN" sz="2000" i="1">
                        <a:latin typeface="Lucida Handwriting" panose="03010101010101010101" pitchFamily="66" charset="0"/>
                      </a:rPr>
                      <m:t>X</m:t>
                    </m:r>
                  </m:oMath>
                </a14:m>
                <a:endParaRPr lang="en-US" altLang="zh-CN" sz="2000" i="1" dirty="0"/>
              </a:p>
              <a:p>
                <a:pPr>
                  <a:lnSpc>
                    <a:spcPct val="150000"/>
                  </a:lnSpc>
                  <a:spcAft>
                    <a:spcPts val="1200"/>
                  </a:spcAft>
                </a:pPr>
                <a:r>
                  <a:rPr lang="zh-CN" altLang="en-US" sz="2000" b="1" dirty="0"/>
                  <a:t>新特征空间</a:t>
                </a:r>
                <a:r>
                  <a:rPr lang="en-US" altLang="zh-CN" sz="2000" b="1" dirty="0"/>
                  <a:t>: 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sz="2000" b="1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Z</m:t>
                    </m:r>
                    <m:r>
                      <a:rPr lang="zh-CN" alt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⊂</m:t>
                    </m:r>
                    <m:sSup>
                      <m:sSupPr>
                        <m:ctrlPr>
                          <a:rPr lang="zh-CN" alt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0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p>
                        <m:r>
                          <a:rPr lang="en-US" altLang="zh-CN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altLang="zh-CN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zh-CN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altLang="zh-CN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</m:sup>
                            </m:sSup>
                            <m:r>
                              <a:rPr lang="en-US" altLang="zh-CN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altLang="zh-CN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altLang="zh-CN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d>
                              </m:sup>
                            </m:sSup>
                          </m:e>
                        </m:d>
                      </m:e>
                      <m:sup>
                        <m:r>
                          <m:rPr>
                            <m:sty m:val="p"/>
                          </m:rPr>
                          <a:rPr lang="en-US" altLang="zh-CN" sz="20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  <m:r>
                      <a:rPr lang="en-US" altLang="zh-CN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zh-CN" alt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nor/>
                      </m:rPr>
                      <a:rPr lang="en-US" altLang="zh-CN" sz="20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zh-CN" sz="20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Z</m:t>
                    </m:r>
                  </m:oMath>
                </a14:m>
                <a:r>
                  <a:rPr lang="en-US" altLang="zh-CN" sz="2000" dirty="0"/>
                  <a:t> </a:t>
                </a:r>
              </a:p>
            </p:txBody>
          </p:sp>
        </mc:Choice>
        <mc:Fallback xmlns="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27AE5EA4-6014-4C40-89FD-950D74CB0E6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7723" y="5042020"/>
                <a:ext cx="5109139" cy="1277786"/>
              </a:xfrm>
              <a:prstGeom prst="rect">
                <a:avLst/>
              </a:prstGeom>
              <a:blipFill>
                <a:blip r:embed="rId5"/>
                <a:stretch>
                  <a:fillRect l="-1313" b="-61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7F4227EB-7B60-49E3-AB1C-ADCEFB316EFF}"/>
                  </a:ext>
                </a:extLst>
              </p:cNvPr>
              <p:cNvSpPr/>
              <p:nvPr/>
            </p:nvSpPr>
            <p:spPr>
              <a:xfrm>
                <a:off x="5018343" y="3895968"/>
                <a:ext cx="3063467" cy="41293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000" dirty="0">
                    <a:solidFill>
                      <a:srgbClr val="000000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altLang="zh-CN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(1)</m:t>
                        </m:r>
                      </m:sup>
                    </m:sSup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altLang="zh-CN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20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altLang="zh-CN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(2)</m:t>
                        </m:r>
                      </m:sup>
                    </m:sSup>
                    <m:r>
                      <a:rPr lang="en-US" altLang="zh-CN" sz="200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sz="200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zh-CN" sz="2000" dirty="0"/>
                  <a:t> </a:t>
                </a:r>
                <a:endParaRPr lang="zh-CN" altLang="en-US" sz="2000" dirty="0"/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7F4227EB-7B60-49E3-AB1C-ADCEFB316E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8343" y="3895968"/>
                <a:ext cx="3063467" cy="41293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2">
            <a:extLst>
              <a:ext uri="{FF2B5EF4-FFF2-40B4-BE49-F238E27FC236}">
                <a16:creationId xmlns:a16="http://schemas.microsoft.com/office/drawing/2014/main" id="{1C458519-4FA0-4E92-BCDE-FBBD585673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0" t="10892" r="1"/>
          <a:stretch/>
        </p:blipFill>
        <p:spPr bwMode="auto">
          <a:xfrm>
            <a:off x="489186" y="3417223"/>
            <a:ext cx="4425974" cy="1434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E1346106-05A4-4824-AA2A-988851058E35}"/>
                  </a:ext>
                </a:extLst>
              </p:cNvPr>
              <p:cNvSpPr/>
              <p:nvPr/>
            </p:nvSpPr>
            <p:spPr>
              <a:xfrm>
                <a:off x="325057" y="5293804"/>
                <a:ext cx="3593981" cy="96859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US" altLang="zh-CN" sz="2000" dirty="0">
                    <a:solidFill>
                      <a:srgbClr val="0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sz="2000" i="1" dirty="0">
                        <a:latin typeface="Cambria Math" panose="02040503050406030204" pitchFamily="18" charset="0"/>
                      </a:rPr>
                      <m:t>𝜙</m:t>
                    </m:r>
                    <m:r>
                      <m:rPr>
                        <m:nor/>
                      </m:rPr>
                      <a:rPr lang="en-US" altLang="zh-CN" sz="2000"/>
                      <m:t>:</m:t>
                    </m:r>
                    <m:r>
                      <m:rPr>
                        <m:nor/>
                      </m:rPr>
                      <a:rPr lang="en-US" altLang="zh-CN" sz="2000"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</m:oMath>
                </a14:m>
                <a:endParaRPr lang="en-US" altLang="zh-CN" sz="2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zh-CN" altLang="en-US" sz="2000" i="1" dirty="0"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altLang="zh-CN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sSup>
                                  <m:sSupPr>
                                    <m:ctrlPr>
                                      <a:rPr lang="en-US" altLang="zh-CN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altLang="zh-CN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altLang="zh-CN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  <m:r>
                                  <a:rPr lang="en-US" altLang="zh-CN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altLang="zh-CN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zh-CN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altLang="zh-CN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sSup>
                                  <m:sSupPr>
                                    <m:ctrlPr>
                                      <a:rPr lang="en-US" altLang="zh-CN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altLang="zh-CN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altLang="zh-CN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p>
                                <m:r>
                                  <a:rPr lang="en-US" altLang="zh-CN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altLang="zh-CN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m:rPr>
                            <m:sty m:val="p"/>
                          </m:rPr>
                          <a:rPr lang="en-US" altLang="zh-CN" sz="20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</m:oMath>
                </a14:m>
                <a:r>
                  <a:rPr lang="en-US" altLang="zh-CN" sz="2000" dirty="0"/>
                  <a:t>   </a:t>
                </a:r>
              </a:p>
            </p:txBody>
          </p:sp>
        </mc:Choice>
        <mc:Fallback xmlns="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E1346106-05A4-4824-AA2A-988851058E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057" y="5293804"/>
                <a:ext cx="3593981" cy="96859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04424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  <p:bldP spid="10" grpId="0"/>
      <p:bldP spid="10" grpId="1"/>
      <p:bldP spid="5" grpId="0" build="p"/>
      <p:bldP spid="3" grpId="0"/>
      <p:bldP spid="8" grpId="0"/>
      <p:bldP spid="1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2E94AF8E-3870-A916-F4DE-B361C02A4A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80661DEE-55DF-9C4C-9E32-9432A9F8E9FC}" type="slidenum">
              <a:rPr lang="en-US" smtClean="0"/>
              <a:t>6</a:t>
            </a:fld>
            <a:endParaRPr 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2FE0AF93-75E8-7F70-EAE5-1369D6C2C2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795" y="1759233"/>
            <a:ext cx="7886700" cy="994172"/>
          </a:xfrm>
        </p:spPr>
        <p:txBody>
          <a:bodyPr>
            <a:normAutofit/>
          </a:bodyPr>
          <a:lstStyle/>
          <a:p>
            <a:r>
              <a:rPr lang="zh-CN" altLang="en-US" sz="3200" b="1" dirty="0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机器学习十大经典算法</a:t>
            </a:r>
            <a:r>
              <a:rPr lang="en-US" altLang="zh-CN" sz="3200" b="1" dirty="0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(</a:t>
            </a:r>
            <a:r>
              <a:rPr lang="zh-CN" altLang="en-US" sz="3200" b="1" dirty="0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初学者</a:t>
            </a:r>
            <a:r>
              <a:rPr lang="en-US" altLang="zh-CN" sz="3200" b="1" dirty="0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)</a:t>
            </a:r>
            <a:endParaRPr lang="zh-CN" altLang="en-US" sz="3200" b="1" dirty="0">
              <a:solidFill>
                <a:schemeClr val="accent1">
                  <a:lumMod val="50000"/>
                </a:schemeClr>
              </a:solidFill>
              <a:latin typeface="+mn-ea"/>
              <a:ea typeface="+mn-ea"/>
            </a:endParaRPr>
          </a:p>
        </p:txBody>
      </p:sp>
      <p:pic>
        <p:nvPicPr>
          <p:cNvPr id="5" name="Picture 4" descr="Machine Learning Algorithms">
            <a:extLst>
              <a:ext uri="{FF2B5EF4-FFF2-40B4-BE49-F238E27FC236}">
                <a16:creationId xmlns:a16="http://schemas.microsoft.com/office/drawing/2014/main" id="{6F270ED6-1F32-A671-07D2-FB0DC14399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1610" y="0"/>
            <a:ext cx="186239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403BEF6E-8E33-E3F9-5225-DD680745BAFF}"/>
              </a:ext>
            </a:extLst>
          </p:cNvPr>
          <p:cNvSpPr txBox="1"/>
          <p:nvPr/>
        </p:nvSpPr>
        <p:spPr>
          <a:xfrm>
            <a:off x="967745" y="2120248"/>
            <a:ext cx="4731936" cy="487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endParaRPr lang="en-US" altLang="zh-CN" b="1" dirty="0">
              <a:solidFill>
                <a:schemeClr val="accent1">
                  <a:lumMod val="75000"/>
                </a:schemeClr>
              </a:solidFill>
            </a:endParaRPr>
          </a:p>
          <a:p>
            <a:pPr marL="342900" indent="-342900">
              <a:lnSpc>
                <a:spcPct val="125000"/>
              </a:lnSpc>
              <a:buAutoNum type="arabicPeriod"/>
            </a:pPr>
            <a:r>
              <a:rPr lang="zh-CN" altLang="en-US" b="1" dirty="0">
                <a:solidFill>
                  <a:srgbClr val="00B050"/>
                </a:solidFill>
              </a:rPr>
              <a:t>线性回归 </a:t>
            </a:r>
            <a:r>
              <a:rPr lang="en-US" altLang="zh-CN" b="1" dirty="0">
                <a:solidFill>
                  <a:srgbClr val="00B050"/>
                </a:solidFill>
              </a:rPr>
              <a:t>(done before learning this course)</a:t>
            </a:r>
          </a:p>
          <a:p>
            <a:pPr marL="342900" indent="-342900">
              <a:lnSpc>
                <a:spcPct val="125000"/>
              </a:lnSpc>
              <a:buAutoNum type="arabicPeriod"/>
            </a:pPr>
            <a:r>
              <a:rPr lang="zh-CN" altLang="en-US" b="1" dirty="0">
                <a:solidFill>
                  <a:srgbClr val="FFC000"/>
                </a:solidFill>
              </a:rPr>
              <a:t>逻辑斯蒂回归</a:t>
            </a:r>
            <a:r>
              <a:rPr lang="en-US" altLang="zh-CN" b="1" dirty="0">
                <a:solidFill>
                  <a:srgbClr val="FFC000"/>
                </a:solidFill>
              </a:rPr>
              <a:t>(done)</a:t>
            </a:r>
          </a:p>
          <a:p>
            <a:pPr marL="342900" indent="-342900">
              <a:lnSpc>
                <a:spcPct val="125000"/>
              </a:lnSpc>
              <a:buAutoNum type="arabicPeriod"/>
            </a:pPr>
            <a:r>
              <a:rPr lang="zh-CN" altLang="en-US" b="1" dirty="0">
                <a:solidFill>
                  <a:srgbClr val="FFC000"/>
                </a:solidFill>
              </a:rPr>
              <a:t>决策树 </a:t>
            </a:r>
            <a:r>
              <a:rPr lang="en-US" altLang="zh-CN" b="1" dirty="0">
                <a:solidFill>
                  <a:srgbClr val="FFC000"/>
                </a:solidFill>
              </a:rPr>
              <a:t>(done)</a:t>
            </a:r>
          </a:p>
          <a:p>
            <a:pPr marL="342900" indent="-342900">
              <a:lnSpc>
                <a:spcPct val="125000"/>
              </a:lnSpc>
              <a:buAutoNum type="arabicPeriod"/>
            </a:pPr>
            <a:r>
              <a:rPr lang="zh-CN" altLang="en-US" b="1" dirty="0">
                <a:solidFill>
                  <a:srgbClr val="C00000"/>
                </a:solidFill>
              </a:rPr>
              <a:t>支持向量机</a:t>
            </a:r>
            <a:endParaRPr lang="en-US" altLang="zh-CN" b="1" dirty="0">
              <a:solidFill>
                <a:srgbClr val="C00000"/>
              </a:solidFill>
            </a:endParaRPr>
          </a:p>
          <a:p>
            <a:pPr marL="342900" indent="-342900">
              <a:lnSpc>
                <a:spcPct val="125000"/>
              </a:lnSpc>
              <a:buFontTx/>
              <a:buAutoNum type="arabicPeriod"/>
            </a:pPr>
            <a:r>
              <a:rPr lang="zh-CN" altLang="en-US" b="1" dirty="0">
                <a:solidFill>
                  <a:srgbClr val="FFC000"/>
                </a:solidFill>
              </a:rPr>
              <a:t>朴素贝叶斯 </a:t>
            </a:r>
            <a:r>
              <a:rPr lang="en-US" altLang="zh-CN" b="1" dirty="0">
                <a:solidFill>
                  <a:srgbClr val="FFC000"/>
                </a:solidFill>
              </a:rPr>
              <a:t>(done)</a:t>
            </a:r>
          </a:p>
          <a:p>
            <a:pPr marL="342900" indent="-342900">
              <a:lnSpc>
                <a:spcPct val="125000"/>
              </a:lnSpc>
              <a:buAutoNum type="arabicPeriod"/>
            </a:pPr>
            <a:r>
              <a:rPr lang="en-US" altLang="zh-CN" b="1" dirty="0">
                <a:solidFill>
                  <a:srgbClr val="FFC000"/>
                </a:solidFill>
              </a:rPr>
              <a:t>K</a:t>
            </a:r>
            <a:r>
              <a:rPr lang="zh-CN" altLang="en-US" b="1" dirty="0">
                <a:solidFill>
                  <a:srgbClr val="FFC000"/>
                </a:solidFill>
              </a:rPr>
              <a:t>近邻分类器（</a:t>
            </a:r>
            <a:r>
              <a:rPr lang="en-US" altLang="zh-CN" b="1" dirty="0">
                <a:solidFill>
                  <a:srgbClr val="FFC000"/>
                </a:solidFill>
              </a:rPr>
              <a:t>done</a:t>
            </a:r>
            <a:r>
              <a:rPr lang="zh-CN" altLang="en-US" b="1" dirty="0">
                <a:solidFill>
                  <a:srgbClr val="FFC000"/>
                </a:solidFill>
              </a:rPr>
              <a:t>）</a:t>
            </a:r>
            <a:endParaRPr lang="en-US" altLang="zh-CN" b="1" dirty="0">
              <a:solidFill>
                <a:srgbClr val="FFC000"/>
              </a:solidFill>
            </a:endParaRPr>
          </a:p>
          <a:p>
            <a:pPr marL="342900" indent="-342900">
              <a:lnSpc>
                <a:spcPct val="125000"/>
              </a:lnSpc>
              <a:buAutoNum type="arabicPeriod"/>
            </a:pPr>
            <a:r>
              <a:rPr lang="en-US" altLang="zh-CN" b="1" dirty="0">
                <a:solidFill>
                  <a:schemeClr val="accent1">
                    <a:lumMod val="75000"/>
                  </a:schemeClr>
                </a:solidFill>
              </a:rPr>
              <a:t>K</a:t>
            </a: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</a:rPr>
              <a:t>均值聚类</a:t>
            </a:r>
            <a:endParaRPr lang="en-US" altLang="zh-CN" b="1" dirty="0">
              <a:solidFill>
                <a:schemeClr val="accent1">
                  <a:lumMod val="75000"/>
                </a:schemeClr>
              </a:solidFill>
            </a:endParaRPr>
          </a:p>
          <a:p>
            <a:pPr marL="342900" indent="-342900">
              <a:lnSpc>
                <a:spcPct val="125000"/>
              </a:lnSpc>
              <a:buAutoNum type="arabicPeriod"/>
            </a:pPr>
            <a:r>
              <a:rPr lang="zh-CN" altLang="en-US" b="1" dirty="0">
                <a:solidFill>
                  <a:srgbClr val="92D050"/>
                </a:solidFill>
              </a:rPr>
              <a:t>随机森林 </a:t>
            </a:r>
            <a:r>
              <a:rPr lang="en-US" altLang="zh-CN" b="1" dirty="0">
                <a:solidFill>
                  <a:srgbClr val="92D050"/>
                </a:solidFill>
              </a:rPr>
              <a:t>(brief introduction)</a:t>
            </a:r>
          </a:p>
          <a:p>
            <a:pPr marL="342900" indent="-342900">
              <a:lnSpc>
                <a:spcPct val="125000"/>
              </a:lnSpc>
              <a:buAutoNum type="arabicPeriod"/>
            </a:pP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</a:rPr>
              <a:t>降维算法</a:t>
            </a:r>
            <a:endParaRPr lang="en-US" altLang="zh-CN" b="1" dirty="0">
              <a:solidFill>
                <a:schemeClr val="accent1">
                  <a:lumMod val="75000"/>
                </a:schemeClr>
              </a:solidFill>
            </a:endParaRPr>
          </a:p>
          <a:p>
            <a:pPr marL="342900" indent="-342900">
              <a:lnSpc>
                <a:spcPct val="125000"/>
              </a:lnSpc>
              <a:buAutoNum type="arabicPeriod"/>
            </a:pP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</a:rPr>
              <a:t>梯度提升与</a:t>
            </a:r>
            <a:endParaRPr lang="en-US" altLang="zh-CN" b="1" dirty="0">
              <a:solidFill>
                <a:schemeClr val="accent1">
                  <a:lumMod val="75000"/>
                </a:schemeClr>
              </a:solidFill>
            </a:endParaRPr>
          </a:p>
          <a:p>
            <a:pPr>
              <a:lnSpc>
                <a:spcPct val="125000"/>
              </a:lnSpc>
            </a:pPr>
            <a:r>
              <a:rPr lang="en-US" altLang="zh-CN" b="1" dirty="0">
                <a:solidFill>
                  <a:schemeClr val="accent1">
                    <a:lumMod val="75000"/>
                  </a:schemeClr>
                </a:solidFill>
              </a:rPr>
              <a:t>       </a:t>
            </a: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</a:rPr>
              <a:t>自适应提升</a:t>
            </a:r>
            <a:endParaRPr lang="en-US" altLang="zh-CN" b="1" dirty="0">
              <a:solidFill>
                <a:schemeClr val="accent1">
                  <a:lumMod val="75000"/>
                </a:schemeClr>
              </a:solidFill>
            </a:endParaRPr>
          </a:p>
          <a:p>
            <a:pPr marL="342900" indent="-342900">
              <a:buAutoNum type="arabicPeriod"/>
            </a:pPr>
            <a:endParaRPr lang="en-US" altLang="zh-CN" dirty="0"/>
          </a:p>
          <a:p>
            <a:pPr marL="342900" indent="-342900">
              <a:buAutoNum type="arabicPeriod"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4547851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F0A6D279-878C-540D-CDA5-E679908840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820" r="46222"/>
          <a:stretch/>
        </p:blipFill>
        <p:spPr bwMode="auto">
          <a:xfrm>
            <a:off x="529707" y="3678214"/>
            <a:ext cx="3184774" cy="27803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id="{6E25C8E4-C455-D0E1-87B2-75BB2AFE3004}"/>
              </a:ext>
            </a:extLst>
          </p:cNvPr>
          <p:cNvSpPr txBox="1"/>
          <p:nvPr/>
        </p:nvSpPr>
        <p:spPr>
          <a:xfrm>
            <a:off x="235785" y="1651900"/>
            <a:ext cx="8416541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b="1" dirty="0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非线性分类问题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A8521D7F-C5E9-D441-D0A7-FFA6D0D4F3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74" y="2575771"/>
            <a:ext cx="8023676" cy="39575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2200" b="1">
                <a:solidFill>
                  <a:srgbClr val="C00000"/>
                </a:solidFill>
              </a:rPr>
              <a:t>例 </a:t>
            </a:r>
            <a:r>
              <a:rPr lang="en-US" altLang="zh-CN" sz="2200" b="1">
                <a:solidFill>
                  <a:srgbClr val="C00000"/>
                </a:solidFill>
              </a:rPr>
              <a:t>(</a:t>
            </a:r>
            <a:r>
              <a:rPr lang="zh-CN" altLang="en-US" sz="2200" b="1">
                <a:solidFill>
                  <a:srgbClr val="C00000"/>
                </a:solidFill>
              </a:rPr>
              <a:t>异或问题</a:t>
            </a:r>
            <a:r>
              <a:rPr lang="en-US" altLang="zh-CN" sz="2200" b="1">
                <a:solidFill>
                  <a:srgbClr val="C00000"/>
                </a:solidFill>
              </a:rPr>
              <a:t>)</a:t>
            </a:r>
            <a:endParaRPr lang="zh-CN" altLang="en-US" sz="2200" b="1" dirty="0">
              <a:solidFill>
                <a:srgbClr val="C00000"/>
              </a:solidFill>
            </a:endParaRP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3F0D197-23B8-5695-12CE-0B9452FF96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80661DEE-55DF-9C4C-9E32-9432A9F8E9FC}" type="slidenum">
              <a:rPr lang="en-US" smtClean="0"/>
              <a:t>60</a:t>
            </a:fld>
            <a:endParaRPr lang="en-US" dirty="0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EB9377A1-830D-4D23-876B-CEFAF10073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459" b="74102"/>
          <a:stretch/>
        </p:blipFill>
        <p:spPr bwMode="auto">
          <a:xfrm>
            <a:off x="1590593" y="3204719"/>
            <a:ext cx="2578471" cy="9469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8D35594D-4212-4E27-9A2F-B8BEA08D22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175" t="54048" r="26431" b="-1852"/>
          <a:stretch/>
        </p:blipFill>
        <p:spPr bwMode="auto">
          <a:xfrm>
            <a:off x="4572000" y="4406351"/>
            <a:ext cx="1103032" cy="19977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4547E48B-E5CB-4A58-A4FD-C503CC556DF4}"/>
              </a:ext>
            </a:extLst>
          </p:cNvPr>
          <p:cNvCxnSpPr>
            <a:cxnSpLocks/>
          </p:cNvCxnSpPr>
          <p:nvPr/>
        </p:nvCxnSpPr>
        <p:spPr>
          <a:xfrm>
            <a:off x="5916771" y="4637394"/>
            <a:ext cx="511081" cy="0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784269EA-85D1-4F70-A786-77B9228968D2}"/>
              </a:ext>
            </a:extLst>
          </p:cNvPr>
          <p:cNvGrpSpPr/>
          <p:nvPr/>
        </p:nvGrpSpPr>
        <p:grpSpPr>
          <a:xfrm>
            <a:off x="4732336" y="3840448"/>
            <a:ext cx="1832577" cy="532262"/>
            <a:chOff x="6799261" y="3373808"/>
            <a:chExt cx="1832577" cy="532262"/>
          </a:xfrm>
        </p:grpSpPr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D3BC2E98-2F60-4FFF-84E6-F6EEEFD9BD4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459" t="42232" r="12634" b="45930"/>
            <a:stretch/>
          </p:blipFill>
          <p:spPr bwMode="auto">
            <a:xfrm>
              <a:off x="7571388" y="3373808"/>
              <a:ext cx="1060450" cy="5322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9CF73BB3-3255-412C-A078-377AB238AFB7}"/>
                </a:ext>
              </a:extLst>
            </p:cNvPr>
            <p:cNvSpPr txBox="1"/>
            <p:nvPr/>
          </p:nvSpPr>
          <p:spPr>
            <a:xfrm>
              <a:off x="6799261" y="3441130"/>
              <a:ext cx="100171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/>
                <a:t>例</a:t>
              </a:r>
              <a:r>
                <a:rPr lang="en-US" altLang="zh-CN" sz="2000"/>
                <a:t>: </a:t>
              </a:r>
              <a:r>
                <a:rPr lang="zh-CN" altLang="en-US" sz="2000"/>
                <a:t>令</a:t>
              </a:r>
            </a:p>
          </p:txBody>
        </p:sp>
      </p:grp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6A39C230-7C98-4EB2-8B84-39CC6944D258}"/>
              </a:ext>
            </a:extLst>
          </p:cNvPr>
          <p:cNvCxnSpPr>
            <a:cxnSpLocks/>
          </p:cNvCxnSpPr>
          <p:nvPr/>
        </p:nvCxnSpPr>
        <p:spPr>
          <a:xfrm>
            <a:off x="5910418" y="5008740"/>
            <a:ext cx="511081" cy="0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E82E46A5-C724-40EC-8BC3-F27F30BC4E59}"/>
              </a:ext>
            </a:extLst>
          </p:cNvPr>
          <p:cNvCxnSpPr>
            <a:cxnSpLocks/>
          </p:cNvCxnSpPr>
          <p:nvPr/>
        </p:nvCxnSpPr>
        <p:spPr>
          <a:xfrm>
            <a:off x="5910419" y="5405206"/>
            <a:ext cx="511081" cy="0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D703FA3E-A31D-4D23-8E73-73DC9A3ACE13}"/>
              </a:ext>
            </a:extLst>
          </p:cNvPr>
          <p:cNvCxnSpPr>
            <a:cxnSpLocks/>
          </p:cNvCxnSpPr>
          <p:nvPr/>
        </p:nvCxnSpPr>
        <p:spPr>
          <a:xfrm>
            <a:off x="5910420" y="5780394"/>
            <a:ext cx="511081" cy="0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FBD03569-6E7E-41EF-8E6F-1BE1E0F3B7D0}"/>
              </a:ext>
            </a:extLst>
          </p:cNvPr>
          <p:cNvCxnSpPr>
            <a:cxnSpLocks/>
          </p:cNvCxnSpPr>
          <p:nvPr/>
        </p:nvCxnSpPr>
        <p:spPr>
          <a:xfrm>
            <a:off x="5916771" y="6167744"/>
            <a:ext cx="511081" cy="0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">
            <a:extLst>
              <a:ext uri="{FF2B5EF4-FFF2-40B4-BE49-F238E27FC236}">
                <a16:creationId xmlns:a16="http://schemas.microsoft.com/office/drawing/2014/main" id="{4B6D3948-A3BD-45BB-B08E-8F4E5256CC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400" t="52816" r="5415" b="-1852"/>
          <a:stretch/>
        </p:blipFill>
        <p:spPr bwMode="auto">
          <a:xfrm>
            <a:off x="6708326" y="4347664"/>
            <a:ext cx="1283145" cy="21150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3" name="矩形 22">
            <a:extLst>
              <a:ext uri="{FF2B5EF4-FFF2-40B4-BE49-F238E27FC236}">
                <a16:creationId xmlns:a16="http://schemas.microsoft.com/office/drawing/2014/main" id="{908FDAA1-FF3A-4131-B5D5-1FE4F57785CE}"/>
              </a:ext>
            </a:extLst>
          </p:cNvPr>
          <p:cNvSpPr/>
          <p:nvPr/>
        </p:nvSpPr>
        <p:spPr>
          <a:xfrm>
            <a:off x="4824348" y="2846946"/>
            <a:ext cx="2846452" cy="828420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DDC3BA0C-8AED-4C4E-BEFE-C41A52C56A50}"/>
                  </a:ext>
                </a:extLst>
              </p:cNvPr>
              <p:cNvSpPr txBox="1"/>
              <p:nvPr/>
            </p:nvSpPr>
            <p:spPr>
              <a:xfrm>
                <a:off x="4870394" y="2933639"/>
                <a:ext cx="295915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/>
                  <a:t>把</a:t>
                </a:r>
                <a:r>
                  <a:rPr lang="en-US" altLang="zh-CN" sz="2000"/>
                  <a:t>2</a:t>
                </a:r>
                <a:r>
                  <a:rPr lang="zh-CN" altLang="en-US" sz="2000"/>
                  <a:t>维空间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2000"/>
              </a:p>
              <a:p>
                <a:r>
                  <a:rPr lang="zh-CN" altLang="en-US" sz="2000"/>
                  <a:t>变为</a:t>
                </a:r>
                <a:r>
                  <a:rPr lang="en-US" altLang="zh-CN" sz="2000"/>
                  <a:t>3</a:t>
                </a:r>
                <a:r>
                  <a:rPr lang="zh-CN" altLang="en-US" sz="2000"/>
                  <a:t>维空间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0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CN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sz="2000"/>
              </a:p>
            </p:txBody>
          </p:sp>
        </mc:Choice>
        <mc:Fallback xmlns="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DDC3BA0C-8AED-4C4E-BEFE-C41A52C56A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0394" y="2933639"/>
                <a:ext cx="2959155" cy="707886"/>
              </a:xfrm>
              <a:prstGeom prst="rect">
                <a:avLst/>
              </a:prstGeom>
              <a:blipFill>
                <a:blip r:embed="rId4"/>
                <a:stretch>
                  <a:fillRect l="-2268" t="-4310" b="-146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任意形状 9">
            <a:extLst>
              <a:ext uri="{FF2B5EF4-FFF2-40B4-BE49-F238E27FC236}">
                <a16:creationId xmlns:a16="http://schemas.microsoft.com/office/drawing/2014/main" id="{CCFE47AB-C78B-B215-3843-CE0BB0C90D0A}"/>
              </a:ext>
            </a:extLst>
          </p:cNvPr>
          <p:cNvSpPr/>
          <p:nvPr/>
        </p:nvSpPr>
        <p:spPr>
          <a:xfrm>
            <a:off x="658368" y="4288536"/>
            <a:ext cx="2185416" cy="2011680"/>
          </a:xfrm>
          <a:custGeom>
            <a:avLst/>
            <a:gdLst>
              <a:gd name="connsiteX0" fmla="*/ 832104 w 2185416"/>
              <a:gd name="connsiteY0" fmla="*/ 0 h 2011680"/>
              <a:gd name="connsiteX1" fmla="*/ 914400 w 2185416"/>
              <a:gd name="connsiteY1" fmla="*/ 100584 h 2011680"/>
              <a:gd name="connsiteX2" fmla="*/ 950976 w 2185416"/>
              <a:gd name="connsiteY2" fmla="*/ 128016 h 2011680"/>
              <a:gd name="connsiteX3" fmla="*/ 1005840 w 2185416"/>
              <a:gd name="connsiteY3" fmla="*/ 182880 h 2011680"/>
              <a:gd name="connsiteX4" fmla="*/ 1060704 w 2185416"/>
              <a:gd name="connsiteY4" fmla="*/ 219456 h 2011680"/>
              <a:gd name="connsiteX5" fmla="*/ 1088136 w 2185416"/>
              <a:gd name="connsiteY5" fmla="*/ 246888 h 2011680"/>
              <a:gd name="connsiteX6" fmla="*/ 1143000 w 2185416"/>
              <a:gd name="connsiteY6" fmla="*/ 283464 h 2011680"/>
              <a:gd name="connsiteX7" fmla="*/ 1161288 w 2185416"/>
              <a:gd name="connsiteY7" fmla="*/ 310896 h 2011680"/>
              <a:gd name="connsiteX8" fmla="*/ 1207008 w 2185416"/>
              <a:gd name="connsiteY8" fmla="*/ 338328 h 2011680"/>
              <a:gd name="connsiteX9" fmla="*/ 1234440 w 2185416"/>
              <a:gd name="connsiteY9" fmla="*/ 356616 h 2011680"/>
              <a:gd name="connsiteX10" fmla="*/ 1261872 w 2185416"/>
              <a:gd name="connsiteY10" fmla="*/ 384048 h 2011680"/>
              <a:gd name="connsiteX11" fmla="*/ 1325880 w 2185416"/>
              <a:gd name="connsiteY11" fmla="*/ 429768 h 2011680"/>
              <a:gd name="connsiteX12" fmla="*/ 1371600 w 2185416"/>
              <a:gd name="connsiteY12" fmla="*/ 475488 h 2011680"/>
              <a:gd name="connsiteX13" fmla="*/ 1399032 w 2185416"/>
              <a:gd name="connsiteY13" fmla="*/ 502920 h 2011680"/>
              <a:gd name="connsiteX14" fmla="*/ 1426464 w 2185416"/>
              <a:gd name="connsiteY14" fmla="*/ 521208 h 2011680"/>
              <a:gd name="connsiteX15" fmla="*/ 1481328 w 2185416"/>
              <a:gd name="connsiteY15" fmla="*/ 576072 h 2011680"/>
              <a:gd name="connsiteX16" fmla="*/ 1499616 w 2185416"/>
              <a:gd name="connsiteY16" fmla="*/ 612648 h 2011680"/>
              <a:gd name="connsiteX17" fmla="*/ 1536192 w 2185416"/>
              <a:gd name="connsiteY17" fmla="*/ 630936 h 2011680"/>
              <a:gd name="connsiteX18" fmla="*/ 1591056 w 2185416"/>
              <a:gd name="connsiteY18" fmla="*/ 685800 h 2011680"/>
              <a:gd name="connsiteX19" fmla="*/ 1645920 w 2185416"/>
              <a:gd name="connsiteY19" fmla="*/ 731520 h 2011680"/>
              <a:gd name="connsiteX20" fmla="*/ 1691640 w 2185416"/>
              <a:gd name="connsiteY20" fmla="*/ 777240 h 2011680"/>
              <a:gd name="connsiteX21" fmla="*/ 1709928 w 2185416"/>
              <a:gd name="connsiteY21" fmla="*/ 804672 h 2011680"/>
              <a:gd name="connsiteX22" fmla="*/ 1764792 w 2185416"/>
              <a:gd name="connsiteY22" fmla="*/ 859536 h 2011680"/>
              <a:gd name="connsiteX23" fmla="*/ 1801368 w 2185416"/>
              <a:gd name="connsiteY23" fmla="*/ 914400 h 2011680"/>
              <a:gd name="connsiteX24" fmla="*/ 1819656 w 2185416"/>
              <a:gd name="connsiteY24" fmla="*/ 941832 h 2011680"/>
              <a:gd name="connsiteX25" fmla="*/ 1847088 w 2185416"/>
              <a:gd name="connsiteY25" fmla="*/ 969264 h 2011680"/>
              <a:gd name="connsiteX26" fmla="*/ 1883664 w 2185416"/>
              <a:gd name="connsiteY26" fmla="*/ 1024128 h 2011680"/>
              <a:gd name="connsiteX27" fmla="*/ 1920240 w 2185416"/>
              <a:gd name="connsiteY27" fmla="*/ 1078992 h 2011680"/>
              <a:gd name="connsiteX28" fmla="*/ 1938528 w 2185416"/>
              <a:gd name="connsiteY28" fmla="*/ 1106424 h 2011680"/>
              <a:gd name="connsiteX29" fmla="*/ 1956816 w 2185416"/>
              <a:gd name="connsiteY29" fmla="*/ 1133856 h 2011680"/>
              <a:gd name="connsiteX30" fmla="*/ 1965960 w 2185416"/>
              <a:gd name="connsiteY30" fmla="*/ 1161288 h 2011680"/>
              <a:gd name="connsiteX31" fmla="*/ 2002536 w 2185416"/>
              <a:gd name="connsiteY31" fmla="*/ 1216152 h 2011680"/>
              <a:gd name="connsiteX32" fmla="*/ 2039112 w 2185416"/>
              <a:gd name="connsiteY32" fmla="*/ 1271016 h 2011680"/>
              <a:gd name="connsiteX33" fmla="*/ 2066544 w 2185416"/>
              <a:gd name="connsiteY33" fmla="*/ 1325880 h 2011680"/>
              <a:gd name="connsiteX34" fmla="*/ 2103120 w 2185416"/>
              <a:gd name="connsiteY34" fmla="*/ 1417320 h 2011680"/>
              <a:gd name="connsiteX35" fmla="*/ 2121408 w 2185416"/>
              <a:gd name="connsiteY35" fmla="*/ 1444752 h 2011680"/>
              <a:gd name="connsiteX36" fmla="*/ 2139696 w 2185416"/>
              <a:gd name="connsiteY36" fmla="*/ 1499616 h 2011680"/>
              <a:gd name="connsiteX37" fmla="*/ 2148840 w 2185416"/>
              <a:gd name="connsiteY37" fmla="*/ 1527048 h 2011680"/>
              <a:gd name="connsiteX38" fmla="*/ 2167128 w 2185416"/>
              <a:gd name="connsiteY38" fmla="*/ 1563624 h 2011680"/>
              <a:gd name="connsiteX39" fmla="*/ 2185416 w 2185416"/>
              <a:gd name="connsiteY39" fmla="*/ 1673352 h 2011680"/>
              <a:gd name="connsiteX40" fmla="*/ 2176272 w 2185416"/>
              <a:gd name="connsiteY40" fmla="*/ 1828800 h 2011680"/>
              <a:gd name="connsiteX41" fmla="*/ 2157984 w 2185416"/>
              <a:gd name="connsiteY41" fmla="*/ 1883664 h 2011680"/>
              <a:gd name="connsiteX42" fmla="*/ 2148840 w 2185416"/>
              <a:gd name="connsiteY42" fmla="*/ 1911096 h 2011680"/>
              <a:gd name="connsiteX43" fmla="*/ 2121408 w 2185416"/>
              <a:gd name="connsiteY43" fmla="*/ 1929384 h 2011680"/>
              <a:gd name="connsiteX44" fmla="*/ 2103120 w 2185416"/>
              <a:gd name="connsiteY44" fmla="*/ 1956816 h 2011680"/>
              <a:gd name="connsiteX45" fmla="*/ 2048256 w 2185416"/>
              <a:gd name="connsiteY45" fmla="*/ 1984248 h 2011680"/>
              <a:gd name="connsiteX46" fmla="*/ 1993392 w 2185416"/>
              <a:gd name="connsiteY46" fmla="*/ 2011680 h 2011680"/>
              <a:gd name="connsiteX47" fmla="*/ 1810512 w 2185416"/>
              <a:gd name="connsiteY47" fmla="*/ 1984248 h 2011680"/>
              <a:gd name="connsiteX48" fmla="*/ 1755648 w 2185416"/>
              <a:gd name="connsiteY48" fmla="*/ 1965960 h 2011680"/>
              <a:gd name="connsiteX49" fmla="*/ 1700784 w 2185416"/>
              <a:gd name="connsiteY49" fmla="*/ 1938528 h 2011680"/>
              <a:gd name="connsiteX50" fmla="*/ 1673352 w 2185416"/>
              <a:gd name="connsiteY50" fmla="*/ 1920240 h 2011680"/>
              <a:gd name="connsiteX51" fmla="*/ 1645920 w 2185416"/>
              <a:gd name="connsiteY51" fmla="*/ 1911096 h 2011680"/>
              <a:gd name="connsiteX52" fmla="*/ 1591056 w 2185416"/>
              <a:gd name="connsiteY52" fmla="*/ 1874520 h 2011680"/>
              <a:gd name="connsiteX53" fmla="*/ 1554480 w 2185416"/>
              <a:gd name="connsiteY53" fmla="*/ 1847088 h 2011680"/>
              <a:gd name="connsiteX54" fmla="*/ 1527048 w 2185416"/>
              <a:gd name="connsiteY54" fmla="*/ 1837944 h 2011680"/>
              <a:gd name="connsiteX55" fmla="*/ 1490472 w 2185416"/>
              <a:gd name="connsiteY55" fmla="*/ 1819656 h 2011680"/>
              <a:gd name="connsiteX56" fmla="*/ 1435608 w 2185416"/>
              <a:gd name="connsiteY56" fmla="*/ 1783080 h 2011680"/>
              <a:gd name="connsiteX57" fmla="*/ 1408176 w 2185416"/>
              <a:gd name="connsiteY57" fmla="*/ 1764792 h 2011680"/>
              <a:gd name="connsiteX58" fmla="*/ 1380744 w 2185416"/>
              <a:gd name="connsiteY58" fmla="*/ 1737360 h 2011680"/>
              <a:gd name="connsiteX59" fmla="*/ 1344168 w 2185416"/>
              <a:gd name="connsiteY59" fmla="*/ 1719072 h 2011680"/>
              <a:gd name="connsiteX60" fmla="*/ 1289304 w 2185416"/>
              <a:gd name="connsiteY60" fmla="*/ 1682496 h 2011680"/>
              <a:gd name="connsiteX61" fmla="*/ 1261872 w 2185416"/>
              <a:gd name="connsiteY61" fmla="*/ 1664208 h 2011680"/>
              <a:gd name="connsiteX62" fmla="*/ 1225296 w 2185416"/>
              <a:gd name="connsiteY62" fmla="*/ 1645920 h 2011680"/>
              <a:gd name="connsiteX63" fmla="*/ 1170432 w 2185416"/>
              <a:gd name="connsiteY63" fmla="*/ 1609344 h 2011680"/>
              <a:gd name="connsiteX64" fmla="*/ 1115568 w 2185416"/>
              <a:gd name="connsiteY64" fmla="*/ 1572768 h 2011680"/>
              <a:gd name="connsiteX65" fmla="*/ 1088136 w 2185416"/>
              <a:gd name="connsiteY65" fmla="*/ 1554480 h 2011680"/>
              <a:gd name="connsiteX66" fmla="*/ 1060704 w 2185416"/>
              <a:gd name="connsiteY66" fmla="*/ 1536192 h 2011680"/>
              <a:gd name="connsiteX67" fmla="*/ 996696 w 2185416"/>
              <a:gd name="connsiteY67" fmla="*/ 1490472 h 2011680"/>
              <a:gd name="connsiteX68" fmla="*/ 905256 w 2185416"/>
              <a:gd name="connsiteY68" fmla="*/ 1426464 h 2011680"/>
              <a:gd name="connsiteX69" fmla="*/ 877824 w 2185416"/>
              <a:gd name="connsiteY69" fmla="*/ 1408176 h 2011680"/>
              <a:gd name="connsiteX70" fmla="*/ 850392 w 2185416"/>
              <a:gd name="connsiteY70" fmla="*/ 1389888 h 2011680"/>
              <a:gd name="connsiteX71" fmla="*/ 786384 w 2185416"/>
              <a:gd name="connsiteY71" fmla="*/ 1344168 h 2011680"/>
              <a:gd name="connsiteX72" fmla="*/ 740664 w 2185416"/>
              <a:gd name="connsiteY72" fmla="*/ 1298448 h 2011680"/>
              <a:gd name="connsiteX73" fmla="*/ 713232 w 2185416"/>
              <a:gd name="connsiteY73" fmla="*/ 1271016 h 2011680"/>
              <a:gd name="connsiteX74" fmla="*/ 658368 w 2185416"/>
              <a:gd name="connsiteY74" fmla="*/ 1234440 h 2011680"/>
              <a:gd name="connsiteX75" fmla="*/ 576072 w 2185416"/>
              <a:gd name="connsiteY75" fmla="*/ 1161288 h 2011680"/>
              <a:gd name="connsiteX76" fmla="*/ 530352 w 2185416"/>
              <a:gd name="connsiteY76" fmla="*/ 1124712 h 2011680"/>
              <a:gd name="connsiteX77" fmla="*/ 493776 w 2185416"/>
              <a:gd name="connsiteY77" fmla="*/ 1088136 h 2011680"/>
              <a:gd name="connsiteX78" fmla="*/ 438912 w 2185416"/>
              <a:gd name="connsiteY78" fmla="*/ 1051560 h 2011680"/>
              <a:gd name="connsiteX79" fmla="*/ 411480 w 2185416"/>
              <a:gd name="connsiteY79" fmla="*/ 1024128 h 2011680"/>
              <a:gd name="connsiteX80" fmla="*/ 329184 w 2185416"/>
              <a:gd name="connsiteY80" fmla="*/ 969264 h 2011680"/>
              <a:gd name="connsiteX81" fmla="*/ 301752 w 2185416"/>
              <a:gd name="connsiteY81" fmla="*/ 950976 h 2011680"/>
              <a:gd name="connsiteX82" fmla="*/ 274320 w 2185416"/>
              <a:gd name="connsiteY82" fmla="*/ 932688 h 2011680"/>
              <a:gd name="connsiteX83" fmla="*/ 219456 w 2185416"/>
              <a:gd name="connsiteY83" fmla="*/ 886968 h 2011680"/>
              <a:gd name="connsiteX84" fmla="*/ 192024 w 2185416"/>
              <a:gd name="connsiteY84" fmla="*/ 877824 h 2011680"/>
              <a:gd name="connsiteX85" fmla="*/ 109728 w 2185416"/>
              <a:gd name="connsiteY85" fmla="*/ 813816 h 2011680"/>
              <a:gd name="connsiteX86" fmla="*/ 82296 w 2185416"/>
              <a:gd name="connsiteY86" fmla="*/ 804672 h 2011680"/>
              <a:gd name="connsiteX87" fmla="*/ 54864 w 2185416"/>
              <a:gd name="connsiteY87" fmla="*/ 777240 h 2011680"/>
              <a:gd name="connsiteX88" fmla="*/ 0 w 2185416"/>
              <a:gd name="connsiteY88" fmla="*/ 749808 h 2011680"/>
              <a:gd name="connsiteX89" fmla="*/ 0 w 2185416"/>
              <a:gd name="connsiteY89" fmla="*/ 740664 h 2011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2185416" h="2011680">
                <a:moveTo>
                  <a:pt x="832104" y="0"/>
                </a:moveTo>
                <a:cubicBezTo>
                  <a:pt x="860090" y="37314"/>
                  <a:pt x="880111" y="71193"/>
                  <a:pt x="914400" y="100584"/>
                </a:cubicBezTo>
                <a:cubicBezTo>
                  <a:pt x="925971" y="110502"/>
                  <a:pt x="939648" y="117821"/>
                  <a:pt x="950976" y="128016"/>
                </a:cubicBezTo>
                <a:cubicBezTo>
                  <a:pt x="970200" y="145318"/>
                  <a:pt x="984321" y="168534"/>
                  <a:pt x="1005840" y="182880"/>
                </a:cubicBezTo>
                <a:cubicBezTo>
                  <a:pt x="1024128" y="195072"/>
                  <a:pt x="1045162" y="203914"/>
                  <a:pt x="1060704" y="219456"/>
                </a:cubicBezTo>
                <a:cubicBezTo>
                  <a:pt x="1069848" y="228600"/>
                  <a:pt x="1077928" y="238949"/>
                  <a:pt x="1088136" y="246888"/>
                </a:cubicBezTo>
                <a:cubicBezTo>
                  <a:pt x="1105486" y="260382"/>
                  <a:pt x="1143000" y="283464"/>
                  <a:pt x="1143000" y="283464"/>
                </a:cubicBezTo>
                <a:cubicBezTo>
                  <a:pt x="1149096" y="292608"/>
                  <a:pt x="1152944" y="303744"/>
                  <a:pt x="1161288" y="310896"/>
                </a:cubicBezTo>
                <a:cubicBezTo>
                  <a:pt x="1174782" y="322462"/>
                  <a:pt x="1191937" y="328908"/>
                  <a:pt x="1207008" y="338328"/>
                </a:cubicBezTo>
                <a:cubicBezTo>
                  <a:pt x="1216327" y="344153"/>
                  <a:pt x="1225997" y="349581"/>
                  <a:pt x="1234440" y="356616"/>
                </a:cubicBezTo>
                <a:cubicBezTo>
                  <a:pt x="1244374" y="364895"/>
                  <a:pt x="1252054" y="375632"/>
                  <a:pt x="1261872" y="384048"/>
                </a:cubicBezTo>
                <a:cubicBezTo>
                  <a:pt x="1281720" y="401061"/>
                  <a:pt x="1304170" y="415295"/>
                  <a:pt x="1325880" y="429768"/>
                </a:cubicBezTo>
                <a:cubicBezTo>
                  <a:pt x="1359408" y="480060"/>
                  <a:pt x="1325880" y="437388"/>
                  <a:pt x="1371600" y="475488"/>
                </a:cubicBezTo>
                <a:cubicBezTo>
                  <a:pt x="1381534" y="483767"/>
                  <a:pt x="1389098" y="494641"/>
                  <a:pt x="1399032" y="502920"/>
                </a:cubicBezTo>
                <a:cubicBezTo>
                  <a:pt x="1407475" y="509955"/>
                  <a:pt x="1418250" y="513907"/>
                  <a:pt x="1426464" y="521208"/>
                </a:cubicBezTo>
                <a:cubicBezTo>
                  <a:pt x="1445794" y="538391"/>
                  <a:pt x="1469762" y="552939"/>
                  <a:pt x="1481328" y="576072"/>
                </a:cubicBezTo>
                <a:cubicBezTo>
                  <a:pt x="1487424" y="588264"/>
                  <a:pt x="1489977" y="603009"/>
                  <a:pt x="1499616" y="612648"/>
                </a:cubicBezTo>
                <a:cubicBezTo>
                  <a:pt x="1509255" y="622287"/>
                  <a:pt x="1524000" y="624840"/>
                  <a:pt x="1536192" y="630936"/>
                </a:cubicBezTo>
                <a:cubicBezTo>
                  <a:pt x="1568386" y="679227"/>
                  <a:pt x="1538127" y="640432"/>
                  <a:pt x="1591056" y="685800"/>
                </a:cubicBezTo>
                <a:cubicBezTo>
                  <a:pt x="1652661" y="738604"/>
                  <a:pt x="1585291" y="691100"/>
                  <a:pt x="1645920" y="731520"/>
                </a:cubicBezTo>
                <a:cubicBezTo>
                  <a:pt x="1694688" y="804672"/>
                  <a:pt x="1630680" y="716280"/>
                  <a:pt x="1691640" y="777240"/>
                </a:cubicBezTo>
                <a:cubicBezTo>
                  <a:pt x="1699411" y="785011"/>
                  <a:pt x="1702627" y="796458"/>
                  <a:pt x="1709928" y="804672"/>
                </a:cubicBezTo>
                <a:cubicBezTo>
                  <a:pt x="1727111" y="824002"/>
                  <a:pt x="1750446" y="838017"/>
                  <a:pt x="1764792" y="859536"/>
                </a:cubicBezTo>
                <a:lnTo>
                  <a:pt x="1801368" y="914400"/>
                </a:lnTo>
                <a:cubicBezTo>
                  <a:pt x="1807464" y="923544"/>
                  <a:pt x="1811885" y="934061"/>
                  <a:pt x="1819656" y="941832"/>
                </a:cubicBezTo>
                <a:lnTo>
                  <a:pt x="1847088" y="969264"/>
                </a:lnTo>
                <a:cubicBezTo>
                  <a:pt x="1864576" y="1021727"/>
                  <a:pt x="1843709" y="972757"/>
                  <a:pt x="1883664" y="1024128"/>
                </a:cubicBezTo>
                <a:cubicBezTo>
                  <a:pt x="1897158" y="1041478"/>
                  <a:pt x="1908048" y="1060704"/>
                  <a:pt x="1920240" y="1078992"/>
                </a:cubicBezTo>
                <a:lnTo>
                  <a:pt x="1938528" y="1106424"/>
                </a:lnTo>
                <a:cubicBezTo>
                  <a:pt x="1944624" y="1115568"/>
                  <a:pt x="1953341" y="1123430"/>
                  <a:pt x="1956816" y="1133856"/>
                </a:cubicBezTo>
                <a:cubicBezTo>
                  <a:pt x="1959864" y="1143000"/>
                  <a:pt x="1961279" y="1152862"/>
                  <a:pt x="1965960" y="1161288"/>
                </a:cubicBezTo>
                <a:cubicBezTo>
                  <a:pt x="1976634" y="1180501"/>
                  <a:pt x="1995585" y="1195300"/>
                  <a:pt x="2002536" y="1216152"/>
                </a:cubicBezTo>
                <a:cubicBezTo>
                  <a:pt x="2015769" y="1255852"/>
                  <a:pt x="2004864" y="1236768"/>
                  <a:pt x="2039112" y="1271016"/>
                </a:cubicBezTo>
                <a:cubicBezTo>
                  <a:pt x="2072460" y="1371060"/>
                  <a:pt x="2019275" y="1219525"/>
                  <a:pt x="2066544" y="1325880"/>
                </a:cubicBezTo>
                <a:cubicBezTo>
                  <a:pt x="2104013" y="1410185"/>
                  <a:pt x="2065696" y="1351828"/>
                  <a:pt x="2103120" y="1417320"/>
                </a:cubicBezTo>
                <a:cubicBezTo>
                  <a:pt x="2108572" y="1426862"/>
                  <a:pt x="2116945" y="1434709"/>
                  <a:pt x="2121408" y="1444752"/>
                </a:cubicBezTo>
                <a:cubicBezTo>
                  <a:pt x="2129237" y="1462368"/>
                  <a:pt x="2133600" y="1481328"/>
                  <a:pt x="2139696" y="1499616"/>
                </a:cubicBezTo>
                <a:cubicBezTo>
                  <a:pt x="2142744" y="1508760"/>
                  <a:pt x="2144529" y="1518427"/>
                  <a:pt x="2148840" y="1527048"/>
                </a:cubicBezTo>
                <a:cubicBezTo>
                  <a:pt x="2154936" y="1539240"/>
                  <a:pt x="2162342" y="1550861"/>
                  <a:pt x="2167128" y="1563624"/>
                </a:cubicBezTo>
                <a:cubicBezTo>
                  <a:pt x="2178456" y="1593832"/>
                  <a:pt x="2182097" y="1646798"/>
                  <a:pt x="2185416" y="1673352"/>
                </a:cubicBezTo>
                <a:cubicBezTo>
                  <a:pt x="2182368" y="1725168"/>
                  <a:pt x="2182985" y="1777330"/>
                  <a:pt x="2176272" y="1828800"/>
                </a:cubicBezTo>
                <a:cubicBezTo>
                  <a:pt x="2173779" y="1847915"/>
                  <a:pt x="2164080" y="1865376"/>
                  <a:pt x="2157984" y="1883664"/>
                </a:cubicBezTo>
                <a:cubicBezTo>
                  <a:pt x="2154936" y="1892808"/>
                  <a:pt x="2156860" y="1905749"/>
                  <a:pt x="2148840" y="1911096"/>
                </a:cubicBezTo>
                <a:lnTo>
                  <a:pt x="2121408" y="1929384"/>
                </a:lnTo>
                <a:cubicBezTo>
                  <a:pt x="2115312" y="1938528"/>
                  <a:pt x="2110891" y="1949045"/>
                  <a:pt x="2103120" y="1956816"/>
                </a:cubicBezTo>
                <a:cubicBezTo>
                  <a:pt x="2076915" y="1983021"/>
                  <a:pt x="2078004" y="1969374"/>
                  <a:pt x="2048256" y="1984248"/>
                </a:cubicBezTo>
                <a:cubicBezTo>
                  <a:pt x="1977352" y="2019700"/>
                  <a:pt x="2062343" y="1988696"/>
                  <a:pt x="1993392" y="2011680"/>
                </a:cubicBezTo>
                <a:cubicBezTo>
                  <a:pt x="1939430" y="2006284"/>
                  <a:pt x="1862574" y="2001602"/>
                  <a:pt x="1810512" y="1984248"/>
                </a:cubicBezTo>
                <a:cubicBezTo>
                  <a:pt x="1792224" y="1978152"/>
                  <a:pt x="1771688" y="1976653"/>
                  <a:pt x="1755648" y="1965960"/>
                </a:cubicBezTo>
                <a:cubicBezTo>
                  <a:pt x="1677032" y="1913549"/>
                  <a:pt x="1776500" y="1976386"/>
                  <a:pt x="1700784" y="1938528"/>
                </a:cubicBezTo>
                <a:cubicBezTo>
                  <a:pt x="1690954" y="1933613"/>
                  <a:pt x="1683182" y="1925155"/>
                  <a:pt x="1673352" y="1920240"/>
                </a:cubicBezTo>
                <a:cubicBezTo>
                  <a:pt x="1664731" y="1915929"/>
                  <a:pt x="1654346" y="1915777"/>
                  <a:pt x="1645920" y="1911096"/>
                </a:cubicBezTo>
                <a:cubicBezTo>
                  <a:pt x="1626707" y="1900422"/>
                  <a:pt x="1608640" y="1887708"/>
                  <a:pt x="1591056" y="1874520"/>
                </a:cubicBezTo>
                <a:cubicBezTo>
                  <a:pt x="1578864" y="1865376"/>
                  <a:pt x="1567712" y="1854649"/>
                  <a:pt x="1554480" y="1847088"/>
                </a:cubicBezTo>
                <a:cubicBezTo>
                  <a:pt x="1546111" y="1842306"/>
                  <a:pt x="1535907" y="1841741"/>
                  <a:pt x="1527048" y="1837944"/>
                </a:cubicBezTo>
                <a:cubicBezTo>
                  <a:pt x="1514519" y="1832574"/>
                  <a:pt x="1502161" y="1826669"/>
                  <a:pt x="1490472" y="1819656"/>
                </a:cubicBezTo>
                <a:cubicBezTo>
                  <a:pt x="1471625" y="1808348"/>
                  <a:pt x="1453896" y="1795272"/>
                  <a:pt x="1435608" y="1783080"/>
                </a:cubicBezTo>
                <a:cubicBezTo>
                  <a:pt x="1426464" y="1776984"/>
                  <a:pt x="1415947" y="1772563"/>
                  <a:pt x="1408176" y="1764792"/>
                </a:cubicBezTo>
                <a:cubicBezTo>
                  <a:pt x="1399032" y="1755648"/>
                  <a:pt x="1391267" y="1744876"/>
                  <a:pt x="1380744" y="1737360"/>
                </a:cubicBezTo>
                <a:cubicBezTo>
                  <a:pt x="1369652" y="1729437"/>
                  <a:pt x="1355857" y="1726085"/>
                  <a:pt x="1344168" y="1719072"/>
                </a:cubicBezTo>
                <a:cubicBezTo>
                  <a:pt x="1325321" y="1707764"/>
                  <a:pt x="1307592" y="1694688"/>
                  <a:pt x="1289304" y="1682496"/>
                </a:cubicBezTo>
                <a:cubicBezTo>
                  <a:pt x="1280160" y="1676400"/>
                  <a:pt x="1271702" y="1669123"/>
                  <a:pt x="1261872" y="1664208"/>
                </a:cubicBezTo>
                <a:cubicBezTo>
                  <a:pt x="1249680" y="1658112"/>
                  <a:pt x="1236985" y="1652933"/>
                  <a:pt x="1225296" y="1645920"/>
                </a:cubicBezTo>
                <a:cubicBezTo>
                  <a:pt x="1206449" y="1634612"/>
                  <a:pt x="1188720" y="1621536"/>
                  <a:pt x="1170432" y="1609344"/>
                </a:cubicBezTo>
                <a:lnTo>
                  <a:pt x="1115568" y="1572768"/>
                </a:lnTo>
                <a:lnTo>
                  <a:pt x="1088136" y="1554480"/>
                </a:lnTo>
                <a:cubicBezTo>
                  <a:pt x="1078992" y="1548384"/>
                  <a:pt x="1068475" y="1543963"/>
                  <a:pt x="1060704" y="1536192"/>
                </a:cubicBezTo>
                <a:cubicBezTo>
                  <a:pt x="1017312" y="1492800"/>
                  <a:pt x="1040485" y="1505068"/>
                  <a:pt x="996696" y="1490472"/>
                </a:cubicBezTo>
                <a:cubicBezTo>
                  <a:pt x="942536" y="1449852"/>
                  <a:pt x="972800" y="1471494"/>
                  <a:pt x="905256" y="1426464"/>
                </a:cubicBezTo>
                <a:lnTo>
                  <a:pt x="877824" y="1408176"/>
                </a:lnTo>
                <a:cubicBezTo>
                  <a:pt x="868680" y="1402080"/>
                  <a:pt x="859184" y="1396482"/>
                  <a:pt x="850392" y="1389888"/>
                </a:cubicBezTo>
                <a:cubicBezTo>
                  <a:pt x="805024" y="1355862"/>
                  <a:pt x="826496" y="1370910"/>
                  <a:pt x="786384" y="1344168"/>
                </a:cubicBezTo>
                <a:cubicBezTo>
                  <a:pt x="752856" y="1293876"/>
                  <a:pt x="786384" y="1336548"/>
                  <a:pt x="740664" y="1298448"/>
                </a:cubicBezTo>
                <a:cubicBezTo>
                  <a:pt x="730730" y="1290169"/>
                  <a:pt x="723440" y="1278955"/>
                  <a:pt x="713232" y="1271016"/>
                </a:cubicBezTo>
                <a:cubicBezTo>
                  <a:pt x="695882" y="1257522"/>
                  <a:pt x="673910" y="1249982"/>
                  <a:pt x="658368" y="1234440"/>
                </a:cubicBezTo>
                <a:cubicBezTo>
                  <a:pt x="595733" y="1171805"/>
                  <a:pt x="625023" y="1193922"/>
                  <a:pt x="576072" y="1161288"/>
                </a:cubicBezTo>
                <a:cubicBezTo>
                  <a:pt x="531509" y="1094444"/>
                  <a:pt x="586565" y="1164864"/>
                  <a:pt x="530352" y="1124712"/>
                </a:cubicBezTo>
                <a:cubicBezTo>
                  <a:pt x="516322" y="1114690"/>
                  <a:pt x="507240" y="1098907"/>
                  <a:pt x="493776" y="1088136"/>
                </a:cubicBezTo>
                <a:cubicBezTo>
                  <a:pt x="476613" y="1074406"/>
                  <a:pt x="454454" y="1067102"/>
                  <a:pt x="438912" y="1051560"/>
                </a:cubicBezTo>
                <a:cubicBezTo>
                  <a:pt x="429768" y="1042416"/>
                  <a:pt x="421688" y="1032067"/>
                  <a:pt x="411480" y="1024128"/>
                </a:cubicBezTo>
                <a:lnTo>
                  <a:pt x="329184" y="969264"/>
                </a:lnTo>
                <a:lnTo>
                  <a:pt x="301752" y="950976"/>
                </a:lnTo>
                <a:cubicBezTo>
                  <a:pt x="292608" y="944880"/>
                  <a:pt x="282091" y="940459"/>
                  <a:pt x="274320" y="932688"/>
                </a:cubicBezTo>
                <a:cubicBezTo>
                  <a:pt x="254097" y="912465"/>
                  <a:pt x="244917" y="899699"/>
                  <a:pt x="219456" y="886968"/>
                </a:cubicBezTo>
                <a:cubicBezTo>
                  <a:pt x="210835" y="882657"/>
                  <a:pt x="201168" y="880872"/>
                  <a:pt x="192024" y="877824"/>
                </a:cubicBezTo>
                <a:cubicBezTo>
                  <a:pt x="168355" y="854155"/>
                  <a:pt x="142540" y="824753"/>
                  <a:pt x="109728" y="813816"/>
                </a:cubicBezTo>
                <a:lnTo>
                  <a:pt x="82296" y="804672"/>
                </a:lnTo>
                <a:cubicBezTo>
                  <a:pt x="73152" y="795528"/>
                  <a:pt x="65624" y="784413"/>
                  <a:pt x="54864" y="777240"/>
                </a:cubicBezTo>
                <a:cubicBezTo>
                  <a:pt x="10242" y="747492"/>
                  <a:pt x="43164" y="792972"/>
                  <a:pt x="0" y="749808"/>
                </a:cubicBezTo>
                <a:lnTo>
                  <a:pt x="0" y="740664"/>
                </a:lnTo>
              </a:path>
            </a:pathLst>
          </a:custGeom>
          <a:noFill/>
          <a:ln w="3810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73705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9" grpId="0"/>
      <p:bldP spid="10" grpId="0" animBg="1"/>
      <p:bldP spid="10" grpId="1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88E11DC1-B819-D4FB-3AA8-FADAAA92DF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866" y="3003103"/>
            <a:ext cx="5575300" cy="29905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标题 1">
            <a:extLst>
              <a:ext uri="{FF2B5EF4-FFF2-40B4-BE49-F238E27FC236}">
                <a16:creationId xmlns:a16="http://schemas.microsoft.com/office/drawing/2014/main" id="{39EABE28-B890-552C-9178-E8BFCEEA5818}"/>
              </a:ext>
            </a:extLst>
          </p:cNvPr>
          <p:cNvSpPr txBox="1"/>
          <p:nvPr/>
        </p:nvSpPr>
        <p:spPr>
          <a:xfrm>
            <a:off x="253714" y="1646281"/>
            <a:ext cx="8416541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b="1" dirty="0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非线性分类问题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93625E47-7B70-C03E-0B99-6050A56598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3745" y="2575771"/>
            <a:ext cx="7631012" cy="37805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2200" b="1">
                <a:solidFill>
                  <a:srgbClr val="C00000"/>
                </a:solidFill>
              </a:rPr>
              <a:t>例 </a:t>
            </a:r>
            <a:r>
              <a:rPr lang="en-US" altLang="zh-CN" sz="2200" b="1">
                <a:solidFill>
                  <a:srgbClr val="C00000"/>
                </a:solidFill>
              </a:rPr>
              <a:t>(</a:t>
            </a:r>
            <a:r>
              <a:rPr lang="zh-CN" altLang="en-US" sz="2200" b="1">
                <a:solidFill>
                  <a:srgbClr val="C00000"/>
                </a:solidFill>
              </a:rPr>
              <a:t>异或问题</a:t>
            </a:r>
            <a:r>
              <a:rPr lang="en-US" altLang="zh-CN" sz="2200" b="1">
                <a:solidFill>
                  <a:srgbClr val="C00000"/>
                </a:solidFill>
              </a:rPr>
              <a:t>)</a:t>
            </a:r>
            <a:endParaRPr lang="zh-CN" altLang="en-US" sz="2200" b="1" dirty="0">
              <a:solidFill>
                <a:srgbClr val="C00000"/>
              </a:solidFill>
            </a:endParaRP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602DB27-051E-8753-6FD1-08ACC844BA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80661DEE-55DF-9C4C-9E32-9432A9F8E9FC}" type="slidenum">
              <a:rPr lang="en-US" smtClean="0"/>
              <a:t>61</a:t>
            </a:fld>
            <a:endParaRPr 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3712E77-D395-4FD5-B325-C5C8FB2E7F1C}"/>
              </a:ext>
            </a:extLst>
          </p:cNvPr>
          <p:cNvSpPr/>
          <p:nvPr/>
        </p:nvSpPr>
        <p:spPr>
          <a:xfrm>
            <a:off x="4915717" y="5113554"/>
            <a:ext cx="3352417" cy="828420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AF39012-193F-4F4A-8C2B-A332E37ACDBC}"/>
              </a:ext>
            </a:extLst>
          </p:cNvPr>
          <p:cNvSpPr txBox="1"/>
          <p:nvPr/>
        </p:nvSpPr>
        <p:spPr>
          <a:xfrm>
            <a:off x="4880273" y="5165235"/>
            <a:ext cx="33063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/>
              <a:t>线性不可分数据映射到</a:t>
            </a:r>
            <a:endParaRPr lang="en-US" altLang="zh-CN" sz="2000" dirty="0"/>
          </a:p>
          <a:p>
            <a:pPr algn="ctr"/>
            <a:r>
              <a:rPr lang="zh-CN" altLang="en-US" sz="2000" dirty="0"/>
              <a:t>高维空间后变为线性可分</a:t>
            </a:r>
            <a:r>
              <a:rPr lang="en-US" altLang="zh-CN" sz="2000" dirty="0"/>
              <a:t>!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773301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2">
            <a:extLst>
              <a:ext uri="{FF2B5EF4-FFF2-40B4-BE49-F238E27FC236}">
                <a16:creationId xmlns:a16="http://schemas.microsoft.com/office/drawing/2014/main" id="{0E81F309-1BF4-CC8A-96FD-645B65F112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670" y="4459287"/>
            <a:ext cx="7880627" cy="2079626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zh-CN" altLang="en-US" sz="2200" dirty="0"/>
              <a:t>使用线性分类器解决非线性分类问题的通用方案</a:t>
            </a:r>
            <a:r>
              <a:rPr lang="en-US" altLang="zh-CN" sz="2200" dirty="0"/>
              <a:t>: </a:t>
            </a:r>
          </a:p>
          <a:p>
            <a:pPr lvl="1">
              <a:lnSpc>
                <a:spcPct val="110000"/>
              </a:lnSpc>
            </a:pPr>
            <a:r>
              <a:rPr lang="zh-CN" altLang="en-US" sz="2200" dirty="0"/>
              <a:t>使用一个</a:t>
            </a:r>
            <a:r>
              <a:rPr lang="zh-CN" altLang="en-US" sz="2200" b="1" dirty="0">
                <a:solidFill>
                  <a:srgbClr val="0070C0"/>
                </a:solidFill>
              </a:rPr>
              <a:t>非线性变换</a:t>
            </a:r>
            <a:r>
              <a:rPr lang="zh-CN" altLang="en-US" sz="2200" dirty="0"/>
              <a:t>将原</a:t>
            </a:r>
            <a:r>
              <a:rPr lang="zh-CN" altLang="en-US" sz="2200" b="1" dirty="0">
                <a:solidFill>
                  <a:srgbClr val="C00000"/>
                </a:solidFill>
              </a:rPr>
              <a:t>输入空间</a:t>
            </a:r>
            <a:r>
              <a:rPr lang="zh-CN" altLang="en-US" sz="2200" dirty="0"/>
              <a:t>的数据</a:t>
            </a:r>
            <a:r>
              <a:rPr lang="zh-CN" altLang="en-US" sz="2200" b="1" dirty="0">
                <a:solidFill>
                  <a:srgbClr val="0070C0"/>
                </a:solidFill>
              </a:rPr>
              <a:t>映射</a:t>
            </a:r>
            <a:r>
              <a:rPr lang="zh-CN" altLang="en-US" sz="2200" dirty="0"/>
              <a:t>到高维的新</a:t>
            </a:r>
            <a:r>
              <a:rPr lang="zh-CN" altLang="en-US" sz="2200" b="1" dirty="0">
                <a:solidFill>
                  <a:srgbClr val="C00000"/>
                </a:solidFill>
              </a:rPr>
              <a:t>特征空间</a:t>
            </a:r>
            <a:endParaRPr lang="en-US" altLang="zh-CN" sz="2200" dirty="0"/>
          </a:p>
          <a:p>
            <a:pPr lvl="1">
              <a:lnSpc>
                <a:spcPct val="110000"/>
              </a:lnSpc>
            </a:pPr>
            <a:r>
              <a:rPr lang="zh-CN" altLang="en-US" sz="2200" dirty="0"/>
              <a:t>在新特征空间里</a:t>
            </a:r>
            <a:r>
              <a:rPr lang="en-US" altLang="zh-CN" sz="2200" dirty="0"/>
              <a:t>, </a:t>
            </a:r>
            <a:r>
              <a:rPr lang="zh-CN" altLang="en-US" sz="2200" dirty="0"/>
              <a:t>用线性分类学习方法从训练数据中学习分类模型</a:t>
            </a:r>
            <a:endParaRPr lang="en-US" altLang="zh-CN" sz="2200" dirty="0"/>
          </a:p>
          <a:p>
            <a:pPr>
              <a:lnSpc>
                <a:spcPct val="110000"/>
              </a:lnSpc>
            </a:pPr>
            <a:endParaRPr lang="en-US" altLang="zh-CN" sz="2200" dirty="0"/>
          </a:p>
          <a:p>
            <a:pPr>
              <a:lnSpc>
                <a:spcPct val="110000"/>
              </a:lnSpc>
            </a:pPr>
            <a:endParaRPr lang="en-US" altLang="zh-CN" sz="2200" dirty="0"/>
          </a:p>
          <a:p>
            <a:pPr>
              <a:lnSpc>
                <a:spcPct val="110000"/>
              </a:lnSpc>
            </a:pPr>
            <a:endParaRPr lang="en-US" altLang="zh-CN" sz="1200" dirty="0"/>
          </a:p>
          <a:p>
            <a:pPr>
              <a:lnSpc>
                <a:spcPct val="110000"/>
              </a:lnSpc>
            </a:pPr>
            <a:endParaRPr lang="en-US" altLang="zh-CN" sz="2200" dirty="0"/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1980BE70-883F-F5A1-7C89-158B870509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80661DEE-55DF-9C4C-9E32-9432A9F8E9FC}" type="slidenum">
              <a:rPr lang="en-US" smtClean="0"/>
              <a:t>62</a:t>
            </a:fld>
            <a:endParaRPr lang="en-US" dirty="0"/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0C15EF52-5253-4AA1-B1A1-80B19C69A896}"/>
              </a:ext>
            </a:extLst>
          </p:cNvPr>
          <p:cNvSpPr txBox="1"/>
          <p:nvPr/>
        </p:nvSpPr>
        <p:spPr>
          <a:xfrm>
            <a:off x="253714" y="1642241"/>
            <a:ext cx="8416541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b="1" dirty="0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核方法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262325E-9FAF-46D5-9DD1-8CC865B44D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3750" y="2265507"/>
            <a:ext cx="2550244" cy="2044791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47AF3086-F471-4A6B-97BC-C498E50DE906}"/>
              </a:ext>
            </a:extLst>
          </p:cNvPr>
          <p:cNvSpPr/>
          <p:nvPr/>
        </p:nvSpPr>
        <p:spPr>
          <a:xfrm>
            <a:off x="539750" y="2505862"/>
            <a:ext cx="4953000" cy="15640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zh-CN" sz="2200" dirty="0"/>
              <a:t>Cover</a:t>
            </a:r>
            <a:r>
              <a:rPr lang="zh-CN" altLang="en-US" sz="2200" dirty="0"/>
              <a:t>定理</a:t>
            </a:r>
            <a:r>
              <a:rPr lang="en-US" altLang="zh-CN" sz="2200" dirty="0"/>
              <a:t>: </a:t>
            </a:r>
          </a:p>
          <a:p>
            <a:pPr>
              <a:lnSpc>
                <a:spcPct val="110000"/>
              </a:lnSpc>
            </a:pPr>
            <a:r>
              <a:rPr lang="en-US" altLang="zh-CN" sz="2200" dirty="0"/>
              <a:t>        </a:t>
            </a:r>
            <a:r>
              <a:rPr lang="zh-CN" altLang="en-US" sz="2200" dirty="0"/>
              <a:t>将复杂的模式分类问题</a:t>
            </a:r>
            <a:r>
              <a:rPr lang="zh-CN" altLang="en-US" sz="2200" b="1" dirty="0">
                <a:solidFill>
                  <a:srgbClr val="0070C0"/>
                </a:solidFill>
              </a:rPr>
              <a:t>非线性</a:t>
            </a:r>
            <a:r>
              <a:rPr lang="zh-CN" altLang="en-US" sz="2200" dirty="0"/>
              <a:t>地投射到</a:t>
            </a:r>
            <a:r>
              <a:rPr lang="zh-CN" altLang="en-US" sz="2200" b="1" dirty="0">
                <a:solidFill>
                  <a:srgbClr val="0070C0"/>
                </a:solidFill>
              </a:rPr>
              <a:t>高维空间</a:t>
            </a:r>
            <a:r>
              <a:rPr lang="zh-CN" altLang="en-US" sz="2200" dirty="0"/>
              <a:t>将比投射到低维空间更可能是线性可分的</a:t>
            </a:r>
            <a:endParaRPr lang="en-US" altLang="zh-CN" sz="2200" dirty="0"/>
          </a:p>
        </p:txBody>
      </p:sp>
    </p:spTree>
    <p:extLst>
      <p:ext uri="{BB962C8B-B14F-4D97-AF65-F5344CB8AC3E}">
        <p14:creationId xmlns:p14="http://schemas.microsoft.com/office/powerpoint/2010/main" val="1060762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0E81F309-1BF4-CC8A-96FD-645B65F1122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63729" y="2636413"/>
                <a:ext cx="8416541" cy="3419816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zh-CN" altLang="en-US" sz="2200" dirty="0"/>
                  <a:t>用</a:t>
                </a:r>
                <a:r>
                  <a:rPr lang="zh-CN" altLang="en-US" sz="2200" b="1" dirty="0">
                    <a:solidFill>
                      <a:srgbClr val="0070C0"/>
                    </a:solidFill>
                  </a:rPr>
                  <a:t>线性</a:t>
                </a:r>
                <a:r>
                  <a:rPr lang="en-US" altLang="zh-CN" sz="2200" b="1" dirty="0">
                    <a:solidFill>
                      <a:srgbClr val="0070C0"/>
                    </a:solidFill>
                  </a:rPr>
                  <a:t>SVM</a:t>
                </a:r>
                <a:r>
                  <a:rPr lang="zh-CN" altLang="en-US" sz="2200" dirty="0"/>
                  <a:t>解决非线性分类问题的基本思路</a:t>
                </a:r>
                <a:r>
                  <a:rPr lang="en-US" altLang="zh-CN" sz="2200" dirty="0"/>
                  <a:t>:</a:t>
                </a:r>
              </a:p>
              <a:p>
                <a:pPr>
                  <a:lnSpc>
                    <a:spcPct val="110000"/>
                  </a:lnSpc>
                </a:pPr>
                <a:r>
                  <a:rPr lang="zh-CN" altLang="en-US" sz="2200" dirty="0"/>
                  <a:t>寻找一个非线性变换</a:t>
                </a:r>
                <a:endParaRPr lang="en-US" altLang="zh-CN" sz="2200" dirty="0"/>
              </a:p>
              <a:p>
                <a:pPr marL="0" indent="0" algn="ctr">
                  <a:lnSpc>
                    <a:spcPct val="110000"/>
                  </a:lnSpc>
                  <a:buNone/>
                </a:pPr>
                <a14:m>
                  <m:oMath xmlns:m="http://schemas.openxmlformats.org/officeDocument/2006/math">
                    <m:r>
                      <a:rPr lang="zh-CN" altLang="en-US" sz="2200" i="1" dirty="0" smtClean="0"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altLang="zh-CN" sz="2200" b="0" i="1" dirty="0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zh-CN" altLang="en-US" sz="2200" b="0" i="1" dirty="0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zh-CN" sz="22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200" i="1" dirty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zh-CN" sz="2200" i="1" dirty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altLang="zh-CN" sz="22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m:rPr>
                        <m:nor/>
                      </m:rPr>
                      <a:rPr lang="en-US" altLang="zh-CN" sz="2200" i="1">
                        <a:latin typeface="Lucida Handwriting" panose="03010101010101010101" pitchFamily="66" charset="0"/>
                      </a:rPr>
                      <m:t>H</m:t>
                    </m:r>
                  </m:oMath>
                </a14:m>
                <a:r>
                  <a:rPr lang="en-US" altLang="zh-CN" sz="2200" dirty="0"/>
                  <a:t> </a:t>
                </a:r>
              </a:p>
              <a:p>
                <a:pPr marL="0" indent="0">
                  <a:lnSpc>
                    <a:spcPct val="110000"/>
                  </a:lnSpc>
                  <a:buNone/>
                </a:pPr>
                <a:r>
                  <a:rPr lang="zh-CN" altLang="en-US" sz="2200" dirty="0"/>
                  <a:t>    将</a:t>
                </a:r>
                <a:r>
                  <a:rPr lang="zh-CN" altLang="en-US" sz="2200" b="1" dirty="0">
                    <a:solidFill>
                      <a:srgbClr val="C00000"/>
                    </a:solidFill>
                  </a:rPr>
                  <a:t>输入空间 </a:t>
                </a:r>
                <a:r>
                  <a:rPr lang="en-US" altLang="zh-CN" sz="2200" dirty="0"/>
                  <a:t>(</a:t>
                </a:r>
                <a:r>
                  <a:rPr lang="zh-CN" altLang="en-US" sz="2200" dirty="0"/>
                  <a:t>欧氏空间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2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200" i="1" dirty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zh-CN" sz="2200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zh-CN" altLang="en-US" sz="2200" dirty="0"/>
                  <a:t>或离散集合</a:t>
                </a:r>
                <a:r>
                  <a:rPr lang="en-US" altLang="zh-CN" sz="2200" dirty="0"/>
                  <a:t>) </a:t>
                </a:r>
                <a:r>
                  <a:rPr lang="zh-CN" altLang="en-US" sz="2200" dirty="0"/>
                  <a:t>中的向量</a:t>
                </a:r>
                <a14:m>
                  <m:oMath xmlns:m="http://schemas.openxmlformats.org/officeDocument/2006/math">
                    <m:r>
                      <a:rPr lang="zh-CN" altLang="en-US" sz="2200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2200" dirty="0"/>
                  <a:t> 映射为</a:t>
                </a:r>
                <a:r>
                  <a:rPr lang="zh-CN" altLang="en-US" sz="2200" b="1" dirty="0">
                    <a:solidFill>
                      <a:srgbClr val="C00000"/>
                    </a:solidFill>
                  </a:rPr>
                  <a:t>特征空间 </a:t>
                </a:r>
                <a:endParaRPr lang="en-US" altLang="zh-CN" sz="2200" b="1" dirty="0">
                  <a:solidFill>
                    <a:srgbClr val="C00000"/>
                  </a:solidFill>
                </a:endParaRPr>
              </a:p>
              <a:p>
                <a:pPr marL="0" indent="0">
                  <a:lnSpc>
                    <a:spcPct val="110000"/>
                  </a:lnSpc>
                  <a:buNone/>
                </a:pPr>
                <a:r>
                  <a:rPr lang="zh-CN" altLang="en-US" sz="2200" b="1" dirty="0">
                    <a:solidFill>
                      <a:srgbClr val="C00000"/>
                    </a:solidFill>
                  </a:rPr>
                  <a:t>    </a:t>
                </a:r>
                <a:r>
                  <a:rPr lang="en-US" altLang="zh-CN" sz="2200" dirty="0"/>
                  <a:t>(</a:t>
                </a:r>
                <a:r>
                  <a:rPr lang="zh-CN" altLang="en-US" sz="2200" dirty="0"/>
                  <a:t>希尔伯特空间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sz="2200" i="1">
                        <a:latin typeface="Lucida Handwriting" panose="03010101010101010101" pitchFamily="66" charset="0"/>
                      </a:rPr>
                      <m:t>H</m:t>
                    </m:r>
                  </m:oMath>
                </a14:m>
                <a:r>
                  <a:rPr lang="en-US" altLang="zh-CN" sz="2200" dirty="0"/>
                  <a:t> )</a:t>
                </a:r>
                <a:r>
                  <a:rPr lang="zh-CN" altLang="en-US" sz="2200" dirty="0"/>
                  <a:t> 中的向量 </a:t>
                </a:r>
                <a14:m>
                  <m:oMath xmlns:m="http://schemas.openxmlformats.org/officeDocument/2006/math">
                    <m:r>
                      <a:rPr lang="en-US" altLang="zh-CN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altLang="zh-CN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2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2200" dirty="0"/>
              </a:p>
              <a:p>
                <a:pPr>
                  <a:lnSpc>
                    <a:spcPct val="110000"/>
                  </a:lnSpc>
                </a:pPr>
                <a:endParaRPr lang="en-US" altLang="zh-CN" sz="2200" dirty="0"/>
              </a:p>
              <a:p>
                <a:pPr>
                  <a:lnSpc>
                    <a:spcPct val="110000"/>
                  </a:lnSpc>
                </a:pPr>
                <a:r>
                  <a:rPr lang="zh-CN" altLang="en-US" sz="2200" dirty="0"/>
                  <a:t>输入空间中的</a:t>
                </a:r>
                <a:r>
                  <a:rPr lang="zh-CN" altLang="en-US" sz="2200" b="1" dirty="0">
                    <a:solidFill>
                      <a:srgbClr val="0070C0"/>
                    </a:solidFill>
                  </a:rPr>
                  <a:t>超曲面模型</a:t>
                </a:r>
                <a:r>
                  <a:rPr lang="zh-CN" altLang="en-US" sz="2200" dirty="0"/>
                  <a:t>对应于特征空间中的</a:t>
                </a:r>
                <a:r>
                  <a:rPr lang="zh-CN" altLang="en-US" sz="2200" b="1" dirty="0">
                    <a:solidFill>
                      <a:srgbClr val="0070C0"/>
                    </a:solidFill>
                  </a:rPr>
                  <a:t>超平面模型 </a:t>
                </a:r>
                <a:r>
                  <a:rPr lang="en-US" altLang="zh-CN" sz="2200" b="1" dirty="0">
                    <a:solidFill>
                      <a:srgbClr val="0070C0"/>
                    </a:solidFill>
                  </a:rPr>
                  <a:t>(SVM)</a:t>
                </a:r>
                <a:r>
                  <a:rPr lang="zh-CN" altLang="en-US" sz="2200" b="1" dirty="0">
                    <a:solidFill>
                      <a:srgbClr val="0070C0"/>
                    </a:solidFill>
                  </a:rPr>
                  <a:t>，</a:t>
                </a:r>
                <a:r>
                  <a:rPr lang="zh-CN" altLang="en-US" sz="2200" dirty="0"/>
                  <a:t>分类问题的学习任务通过在</a:t>
                </a:r>
                <a:r>
                  <a:rPr lang="zh-CN" altLang="en-US" sz="2200" b="1" dirty="0">
                    <a:solidFill>
                      <a:srgbClr val="C00000"/>
                    </a:solidFill>
                  </a:rPr>
                  <a:t>特征空间</a:t>
                </a:r>
                <a:r>
                  <a:rPr lang="zh-CN" altLang="en-US" sz="2200" dirty="0"/>
                  <a:t>中求解</a:t>
                </a:r>
                <a:r>
                  <a:rPr lang="zh-CN" altLang="en-US" sz="2200" b="1" dirty="0">
                    <a:solidFill>
                      <a:srgbClr val="0070C0"/>
                    </a:solidFill>
                  </a:rPr>
                  <a:t>线性</a:t>
                </a:r>
                <a:r>
                  <a:rPr lang="en-US" altLang="zh-CN" sz="2200" b="1" dirty="0">
                    <a:solidFill>
                      <a:srgbClr val="0070C0"/>
                    </a:solidFill>
                  </a:rPr>
                  <a:t>SVM</a:t>
                </a:r>
                <a:r>
                  <a:rPr lang="zh-CN" altLang="en-US" sz="2200" dirty="0"/>
                  <a:t>完成</a:t>
                </a:r>
                <a:endParaRPr lang="en-US" altLang="zh-CN" sz="2200" dirty="0"/>
              </a:p>
            </p:txBody>
          </p:sp>
        </mc:Choice>
        <mc:Fallback xmlns="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0E81F309-1BF4-CC8A-96FD-645B65F1122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63729" y="2636413"/>
                <a:ext cx="8416541" cy="3419816"/>
              </a:xfrm>
              <a:blipFill>
                <a:blip r:embed="rId2"/>
                <a:stretch>
                  <a:fillRect l="-870" t="-713" r="-1449" b="-146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1980BE70-883F-F5A1-7C89-158B870509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80661DEE-55DF-9C4C-9E32-9432A9F8E9FC}" type="slidenum">
              <a:rPr lang="en-US" smtClean="0"/>
              <a:t>63</a:t>
            </a:fld>
            <a:endParaRPr lang="en-US" dirty="0"/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C8AE6B5E-2BAB-48D8-AF6B-873B93FBDE12}"/>
              </a:ext>
            </a:extLst>
          </p:cNvPr>
          <p:cNvSpPr txBox="1"/>
          <p:nvPr/>
        </p:nvSpPr>
        <p:spPr>
          <a:xfrm>
            <a:off x="253714" y="1642241"/>
            <a:ext cx="8416541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b="1" dirty="0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核方法</a:t>
            </a:r>
          </a:p>
        </p:txBody>
      </p:sp>
    </p:spTree>
    <p:extLst>
      <p:ext uri="{BB962C8B-B14F-4D97-AF65-F5344CB8AC3E}">
        <p14:creationId xmlns:p14="http://schemas.microsoft.com/office/powerpoint/2010/main" val="323439561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C958680B-F1E6-3723-22BD-F60FAB4DB8A5}"/>
                  </a:ext>
                </a:extLst>
              </p:cNvPr>
              <p:cNvSpPr txBox="1"/>
              <p:nvPr/>
            </p:nvSpPr>
            <p:spPr>
              <a:xfrm>
                <a:off x="590930" y="2867701"/>
                <a:ext cx="7962139" cy="22047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200000"/>
                  </a:lnSpc>
                </a:pPr>
                <a:r>
                  <a:rPr lang="zh-CN" altLang="en-US" sz="2400" b="1" dirty="0">
                    <a:solidFill>
                      <a:srgbClr val="0070C0"/>
                    </a:solidFill>
                  </a:rPr>
                  <a:t>问题</a:t>
                </a:r>
                <a:r>
                  <a:rPr lang="en-US" altLang="zh-CN" sz="2400" b="1" dirty="0">
                    <a:solidFill>
                      <a:srgbClr val="0070C0"/>
                    </a:solidFill>
                  </a:rPr>
                  <a:t>: </a:t>
                </a:r>
                <a:r>
                  <a:rPr lang="zh-CN" altLang="en-US" sz="2400" b="1" dirty="0">
                    <a:solidFill>
                      <a:srgbClr val="C00000"/>
                    </a:solidFill>
                  </a:rPr>
                  <a:t>如何找到满足要求的非线性变换？</a:t>
                </a:r>
                <a:endParaRPr lang="en-US" altLang="zh-CN" sz="2400" b="1" dirty="0">
                  <a:solidFill>
                    <a:srgbClr val="C00000"/>
                  </a:solidFill>
                </a:endParaRPr>
              </a:p>
              <a:p>
                <a:pPr marL="342900" indent="-34290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zh-CN" alt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满足</m:t>
                    </m:r>
                    <m:r>
                      <a:rPr lang="zh-CN" altLang="en-US" sz="24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条件的</m:t>
                    </m:r>
                    <m:r>
                      <m:rPr>
                        <m:nor/>
                      </m:rPr>
                      <a:rPr lang="zh-CN" altLang="en-US" sz="2400"/>
                      <m:t>非线性变换</m:t>
                    </m:r>
                    <m:r>
                      <m:rPr>
                        <m:nor/>
                      </m:rPr>
                      <a:rPr lang="en-US" altLang="zh-CN" sz="2400" b="0" i="0" smtClean="0"/>
                      <m:t> (</m:t>
                    </m:r>
                  </m:oMath>
                </a14:m>
                <a:r>
                  <a:rPr lang="zh-CN" altLang="en-US" sz="2400" dirty="0"/>
                  <a:t>特征空间</a:t>
                </a:r>
                <a:r>
                  <a:rPr lang="en-US" altLang="zh-CN" sz="2400" dirty="0"/>
                  <a:t>) </a:t>
                </a:r>
                <a:r>
                  <a:rPr lang="zh-CN" altLang="en-US" sz="2400" dirty="0"/>
                  <a:t>非唯一</a:t>
                </a:r>
                <a:endParaRPr lang="en-US" altLang="zh-CN" sz="2400" dirty="0"/>
              </a:p>
              <a:p>
                <a:pPr marL="342900" indent="-34290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400" dirty="0"/>
                  <a:t>特征</a:t>
                </a:r>
                <a14:m>
                  <m:oMath xmlns:m="http://schemas.openxmlformats.org/officeDocument/2006/math">
                    <m:r>
                      <a:rPr lang="zh-CN" altLang="en-US" sz="2400" i="1" dirty="0">
                        <a:latin typeface="Cambria Math" panose="02040503050406030204" pitchFamily="18" charset="0"/>
                      </a:rPr>
                      <m:t>空间可能维数</m:t>
                    </m:r>
                  </m:oMath>
                </a14:m>
                <a:r>
                  <a:rPr lang="zh-CN" altLang="en-US" sz="2400" dirty="0"/>
                  <a:t>很高</a:t>
                </a:r>
                <a:r>
                  <a:rPr lang="en-US" altLang="zh-CN" sz="2400" dirty="0"/>
                  <a:t>, </a:t>
                </a:r>
                <a:r>
                  <a:rPr lang="zh-CN" altLang="en-US" sz="2400" dirty="0"/>
                  <a:t>甚至是无穷维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C958680B-F1E6-3723-22BD-F60FAB4DB8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930" y="2867701"/>
                <a:ext cx="7962139" cy="2204706"/>
              </a:xfrm>
              <a:prstGeom prst="rect">
                <a:avLst/>
              </a:prstGeom>
              <a:blipFill>
                <a:blip r:embed="rId2"/>
                <a:stretch>
                  <a:fillRect l="-1225" b="-55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标题 1">
            <a:extLst>
              <a:ext uri="{FF2B5EF4-FFF2-40B4-BE49-F238E27FC236}">
                <a16:creationId xmlns:a16="http://schemas.microsoft.com/office/drawing/2014/main" id="{E7DA0FB6-92D3-47E2-B72D-491A02F54348}"/>
              </a:ext>
            </a:extLst>
          </p:cNvPr>
          <p:cNvSpPr txBox="1"/>
          <p:nvPr/>
        </p:nvSpPr>
        <p:spPr>
          <a:xfrm>
            <a:off x="253714" y="1642241"/>
            <a:ext cx="8416541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b="1" dirty="0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核技巧</a:t>
            </a:r>
          </a:p>
        </p:txBody>
      </p:sp>
    </p:spTree>
    <p:extLst>
      <p:ext uri="{BB962C8B-B14F-4D97-AF65-F5344CB8AC3E}">
        <p14:creationId xmlns:p14="http://schemas.microsoft.com/office/powerpoint/2010/main" val="167259804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014861FF-3E4D-1C5A-F3D8-50FCA5E8AAE3}"/>
              </a:ext>
            </a:extLst>
          </p:cNvPr>
          <p:cNvSpPr txBox="1"/>
          <p:nvPr/>
        </p:nvSpPr>
        <p:spPr>
          <a:xfrm>
            <a:off x="253714" y="1646068"/>
            <a:ext cx="8416541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b="1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核技巧</a:t>
            </a:r>
            <a:endParaRPr lang="zh-CN" altLang="en-US" sz="3200" b="1" dirty="0">
              <a:solidFill>
                <a:schemeClr val="accent1">
                  <a:lumMod val="50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AC70DF66-35B6-14EB-D08B-D17FFCB929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9144" y="2485557"/>
            <a:ext cx="8245712" cy="48365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zh-CN" altLang="en-US" sz="2200" dirty="0"/>
              <a:t>回顾</a:t>
            </a:r>
            <a:r>
              <a:rPr lang="en-US" altLang="zh-CN" sz="2200" dirty="0"/>
              <a:t>: </a:t>
            </a:r>
            <a:r>
              <a:rPr lang="zh-CN" altLang="en-US" sz="2200" dirty="0"/>
              <a:t>线性</a:t>
            </a:r>
            <a:r>
              <a:rPr lang="en-US" altLang="zh-CN" sz="2200" dirty="0"/>
              <a:t>SVM (</a:t>
            </a:r>
            <a:r>
              <a:rPr lang="zh-CN" altLang="en-US" sz="2200" dirty="0"/>
              <a:t>对偶形式</a:t>
            </a:r>
            <a:r>
              <a:rPr lang="en-US" altLang="zh-CN" sz="2200" dirty="0"/>
              <a:t>)</a:t>
            </a:r>
            <a:endParaRPr lang="en-US" altLang="zh-CN" sz="2200" b="1" dirty="0">
              <a:solidFill>
                <a:srgbClr val="0070C0"/>
              </a:solidFill>
            </a:endParaRPr>
          </a:p>
          <a:p>
            <a:pPr>
              <a:lnSpc>
                <a:spcPct val="100000"/>
              </a:lnSpc>
            </a:pPr>
            <a:endParaRPr lang="en-US" altLang="zh-CN" sz="2200" dirty="0"/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5C67FFDE-7FE7-B891-A429-A55A169578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80661DEE-55DF-9C4C-9E32-9432A9F8E9FC}" type="slidenum">
              <a:rPr lang="en-US" smtClean="0"/>
              <a:t>65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8EAC3F40-85B9-4EF0-AAA5-F56EFC141633}"/>
                  </a:ext>
                </a:extLst>
              </p:cNvPr>
              <p:cNvSpPr/>
              <p:nvPr/>
            </p:nvSpPr>
            <p:spPr>
              <a:xfrm>
                <a:off x="2352089" y="3302248"/>
                <a:ext cx="4506298" cy="9926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2000" i="1" dirty="0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2000" i="1" dirty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000" dirty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zh-CN" altLang="en-US" sz="2000" i="1" dirty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lim>
                          </m:limLow>
                        </m:fName>
                        <m:e>
                          <m: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altLang="zh-CN" sz="2000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f>
                            <m:fPr>
                              <m:ctrlP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sz="20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zh-CN" altLang="en-US" sz="20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nary>
                                <m:naryPr>
                                  <m:chr m:val="∑"/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2000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2000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</m:nary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US" altLang="zh-CN" sz="200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nary>
                            <m:naryPr>
                              <m:chr m:val="∑"/>
                              <m:ctrlP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zh-CN" alt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zh-CN" alt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e>
                      </m:func>
                    </m:oMath>
                  </m:oMathPara>
                </a14:m>
                <a:endParaRPr lang="zh-CN" altLang="en-US" sz="2200" dirty="0"/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8EAC3F40-85B9-4EF0-AAA5-F56EFC1416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2089" y="3302248"/>
                <a:ext cx="4506298" cy="99264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DB32EE46-EA9E-4639-818E-C584F177870B}"/>
                  </a:ext>
                </a:extLst>
              </p:cNvPr>
              <p:cNvSpPr/>
              <p:nvPr/>
            </p:nvSpPr>
            <p:spPr>
              <a:xfrm>
                <a:off x="784252" y="4564291"/>
                <a:ext cx="4041042" cy="10831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sz="2000">
                          <a:latin typeface="Cambria Math" panose="02040503050406030204" pitchFamily="18" charset="0"/>
                        </a:rPr>
                        <m:t>sign</m:t>
                      </m:r>
                      <m:d>
                        <m:d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zh-CN" altLang="en-US" sz="20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altLang="zh-CN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CN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20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altLang="zh-CN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m:rPr>
                                  <m:nor/>
                                </m:rPr>
                                <a:rPr lang="en-US" altLang="zh-CN" sz="20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zh-CN" altLang="en-US" sz="200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nary>
                        </m:e>
                      </m:d>
                    </m:oMath>
                  </m:oMathPara>
                </a14:m>
                <a:endParaRPr lang="en-US" altLang="zh-CN" sz="2000" dirty="0"/>
              </a:p>
            </p:txBody>
          </p:sp>
        </mc:Choice>
        <mc:Fallback xmlns="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DB32EE46-EA9E-4639-818E-C584F17787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252" y="4564291"/>
                <a:ext cx="4041042" cy="108318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82C23AEF-EF58-49B1-94E2-6EE71C089B81}"/>
                  </a:ext>
                </a:extLst>
              </p:cNvPr>
              <p:cNvSpPr txBox="1"/>
              <p:nvPr/>
            </p:nvSpPr>
            <p:spPr>
              <a:xfrm>
                <a:off x="5160402" y="4596639"/>
                <a:ext cx="3400925" cy="9578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zh-CN" alt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Sup>
                            <m:sSubSup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zh-CN" altLang="en-US" sz="22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82C23AEF-EF58-49B1-94E2-6EE71C089B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0402" y="4596639"/>
                <a:ext cx="3400925" cy="95782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E44CC568-467C-43D7-9ABA-3E1EAC648080}"/>
              </a:ext>
            </a:extLst>
          </p:cNvPr>
          <p:cNvCxnSpPr/>
          <p:nvPr/>
        </p:nvCxnSpPr>
        <p:spPr>
          <a:xfrm>
            <a:off x="5081543" y="4038176"/>
            <a:ext cx="614852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E037B295-7168-4478-A498-F04AFB4191EA}"/>
              </a:ext>
            </a:extLst>
          </p:cNvPr>
          <p:cNvCxnSpPr/>
          <p:nvPr/>
        </p:nvCxnSpPr>
        <p:spPr>
          <a:xfrm>
            <a:off x="3291918" y="5339294"/>
            <a:ext cx="614852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A10F1B0E-AB1C-4CC3-B06E-5C1F5EEA26CA}"/>
              </a:ext>
            </a:extLst>
          </p:cNvPr>
          <p:cNvCxnSpPr/>
          <p:nvPr/>
        </p:nvCxnSpPr>
        <p:spPr>
          <a:xfrm>
            <a:off x="7527293" y="5331631"/>
            <a:ext cx="614852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>
            <a:extLst>
              <a:ext uri="{FF2B5EF4-FFF2-40B4-BE49-F238E27FC236}">
                <a16:creationId xmlns:a16="http://schemas.microsoft.com/office/drawing/2014/main" id="{D8633BB3-2447-42F9-B9AA-09572A7D6A94}"/>
              </a:ext>
            </a:extLst>
          </p:cNvPr>
          <p:cNvSpPr/>
          <p:nvPr/>
        </p:nvSpPr>
        <p:spPr>
          <a:xfrm>
            <a:off x="469635" y="2969208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/>
              <a:t>学习过程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E95F6C86-8313-4B7C-B736-C9F319E43F71}"/>
              </a:ext>
            </a:extLst>
          </p:cNvPr>
          <p:cNvSpPr/>
          <p:nvPr/>
        </p:nvSpPr>
        <p:spPr>
          <a:xfrm>
            <a:off x="469635" y="4173448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/>
              <a:t>预测过程</a:t>
            </a:r>
          </a:p>
        </p:txBody>
      </p:sp>
      <p:sp>
        <p:nvSpPr>
          <p:cNvPr id="16" name="内容占位符 2">
            <a:extLst>
              <a:ext uri="{FF2B5EF4-FFF2-40B4-BE49-F238E27FC236}">
                <a16:creationId xmlns:a16="http://schemas.microsoft.com/office/drawing/2014/main" id="{40CC1A19-79C6-46E1-868C-E26A856DB41B}"/>
              </a:ext>
            </a:extLst>
          </p:cNvPr>
          <p:cNvSpPr txBox="1">
            <a:spLocks/>
          </p:cNvSpPr>
          <p:nvPr/>
        </p:nvSpPr>
        <p:spPr>
          <a:xfrm>
            <a:off x="448737" y="5800523"/>
            <a:ext cx="8066613" cy="8320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zh-CN" altLang="en-US" sz="2200" dirty="0"/>
              <a:t>线性</a:t>
            </a:r>
            <a:r>
              <a:rPr lang="en-US" altLang="zh-CN" sz="2200" dirty="0"/>
              <a:t>SVM</a:t>
            </a:r>
            <a:r>
              <a:rPr lang="zh-CN" altLang="en-US" sz="2200" dirty="0"/>
              <a:t>对偶问题学习过程的目标函数和最终获得的决策函数只涉及</a:t>
            </a:r>
            <a:r>
              <a:rPr lang="zh-CN" altLang="en-US" sz="2200" b="1" dirty="0">
                <a:solidFill>
                  <a:srgbClr val="0070C0"/>
                </a:solidFill>
              </a:rPr>
              <a:t>实例和实例之间的内积</a:t>
            </a:r>
            <a:endParaRPr lang="en-US" altLang="zh-CN" sz="2200" dirty="0"/>
          </a:p>
        </p:txBody>
      </p:sp>
    </p:spTree>
    <p:extLst>
      <p:ext uri="{BB962C8B-B14F-4D97-AF65-F5344CB8AC3E}">
        <p14:creationId xmlns:p14="http://schemas.microsoft.com/office/powerpoint/2010/main" val="852501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7" grpId="0"/>
      <p:bldP spid="3" grpId="0"/>
      <p:bldP spid="9" grpId="0"/>
      <p:bldP spid="13" grpId="0"/>
      <p:bldP spid="14" grpId="0"/>
      <p:bldP spid="16" grpId="0" build="p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42653603-AFF4-A18E-E6AB-01A93EA911A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17176" y="2538141"/>
                <a:ext cx="8309648" cy="3920310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24000"/>
                  </a:lnSpc>
                </a:pPr>
                <a:r>
                  <a:rPr lang="zh-CN" altLang="en-US" sz="2200" dirty="0"/>
                  <a:t>核技巧 </a:t>
                </a:r>
                <a:r>
                  <a:rPr lang="en-US" altLang="zh-CN" sz="2200" dirty="0"/>
                  <a:t>(kernel trick):</a:t>
                </a:r>
                <a:r>
                  <a:rPr lang="zh-CN" altLang="en-US" sz="2200" dirty="0"/>
                  <a:t> </a:t>
                </a:r>
                <a:r>
                  <a:rPr lang="zh-CN" altLang="en-US" sz="2200" dirty="0">
                    <a:solidFill>
                      <a:schemeClr val="tx1"/>
                    </a:solidFill>
                  </a:rPr>
                  <a:t>在学习与预测中不显式地定义映射函数 </a:t>
                </a:r>
                <a14:m>
                  <m:oMath xmlns:m="http://schemas.openxmlformats.org/officeDocument/2006/math">
                    <m:r>
                      <a:rPr lang="en-US" altLang="zh-CN" sz="2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altLang="zh-CN" sz="2200" dirty="0">
                    <a:solidFill>
                      <a:schemeClr val="tx1"/>
                    </a:solidFill>
                  </a:rPr>
                  <a:t>, </a:t>
                </a:r>
                <a:r>
                  <a:rPr lang="zh-CN" altLang="en-US" sz="2200" dirty="0">
                    <a:solidFill>
                      <a:schemeClr val="tx1"/>
                    </a:solidFill>
                  </a:rPr>
                  <a:t>只定义</a:t>
                </a:r>
                <a:r>
                  <a:rPr lang="zh-CN" altLang="en-US" sz="2200" b="1" dirty="0">
                    <a:solidFill>
                      <a:srgbClr val="C00000"/>
                    </a:solidFill>
                  </a:rPr>
                  <a:t>核函数</a:t>
                </a:r>
                <a:r>
                  <a:rPr lang="zh-CN" altLang="en-US" sz="2200" b="1" dirty="0">
                    <a:solidFill>
                      <a:schemeClr val="tx1"/>
                    </a:solidFill>
                  </a:rPr>
                  <a:t> </a:t>
                </a:r>
                <a:endParaRPr lang="en-US" altLang="zh-CN" sz="2200" b="1" dirty="0">
                  <a:solidFill>
                    <a:schemeClr val="tx1"/>
                  </a:solidFill>
                </a:endParaRPr>
              </a:p>
              <a:p>
                <a:pPr marL="0" indent="0">
                  <a:lnSpc>
                    <a:spcPct val="124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altLang="zh-CN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m:rPr>
                          <m:nor/>
                        </m:rPr>
                        <a:rPr lang="en-US" altLang="zh-CN" sz="2200" i="1">
                          <a:latin typeface="Lucida Handwriting" panose="03010101010101010101" pitchFamily="66" charset="0"/>
                        </a:rPr>
                        <m:t>X</m:t>
                      </m:r>
                      <m:r>
                        <m:rPr>
                          <m:nor/>
                        </m:rPr>
                        <a:rPr lang="en-US" altLang="zh-CN" sz="2200" b="0" i="1" smtClean="0">
                          <a:latin typeface="Lucida Handwriting" panose="03010101010101010101" pitchFamily="66" charset="0"/>
                        </a:rPr>
                        <m:t> </m:t>
                      </m:r>
                      <m:r>
                        <a:rPr lang="en-US" altLang="zh-CN" sz="2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m:rPr>
                          <m:nor/>
                        </m:rPr>
                        <a:rPr lang="en-US" altLang="zh-CN" sz="2200" i="1">
                          <a:latin typeface="Lucida Handwriting" panose="03010101010101010101" pitchFamily="66" charset="0"/>
                        </a:rPr>
                        <m:t>X</m:t>
                      </m:r>
                      <m:r>
                        <m:rPr>
                          <m:nor/>
                        </m:rPr>
                        <a:rPr lang="en-US" altLang="zh-CN" sz="2200" b="0" i="1" smtClean="0">
                          <a:latin typeface="Lucida Handwriting" panose="03010101010101010101" pitchFamily="66" charset="0"/>
                        </a:rPr>
                        <m:t> </m:t>
                      </m:r>
                      <m:r>
                        <a:rPr lang="en-US" altLang="zh-CN" sz="2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altLang="zh-CN" sz="2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𝑹</m:t>
                      </m:r>
                    </m:oMath>
                  </m:oMathPara>
                </a14:m>
                <a:endParaRPr lang="en-US" altLang="zh-CN" sz="2200" b="1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24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𝐾</m:t>
                      </m:r>
                      <m:d>
                        <m:dPr>
                          <m:ctrlPr>
                            <a:rPr lang="en-US" altLang="zh-CN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altLang="zh-CN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altLang="zh-CN" sz="2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2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r>
                        <a:rPr lang="en-US" altLang="zh-CN" sz="2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zh-CN" sz="2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zh-CN" sz="2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r>
                        <a:rPr lang="en-US" altLang="zh-CN" sz="2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zh-CN" sz="2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2200" dirty="0">
                  <a:solidFill>
                    <a:schemeClr val="tx1"/>
                  </a:solidFill>
                </a:endParaRPr>
              </a:p>
              <a:p>
                <a:pPr marL="0" indent="0">
                  <a:lnSpc>
                    <a:spcPct val="124000"/>
                  </a:lnSpc>
                  <a:buNone/>
                </a:pPr>
                <a:r>
                  <a:rPr lang="zh-CN" altLang="en-US" sz="2200" dirty="0">
                    <a:ea typeface="Cambria Math" panose="02040503050406030204" pitchFamily="18" charset="0"/>
                  </a:rPr>
                  <a:t>   </a:t>
                </a:r>
                <a14:m>
                  <m:oMath xmlns:m="http://schemas.openxmlformats.org/officeDocument/2006/math">
                    <m:r>
                      <a:rPr lang="en-US" altLang="zh-CN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altLang="zh-CN" sz="2200" dirty="0"/>
                  <a:t> </a:t>
                </a:r>
                <a:r>
                  <a:rPr lang="zh-CN" altLang="en-US" sz="2200" dirty="0"/>
                  <a:t>是输入空间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2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200" b="1" i="1" dirty="0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p>
                        <m:r>
                          <a:rPr lang="en-US" altLang="zh-CN" sz="2200" i="1" dirty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zh-CN" altLang="en-US" sz="2200" i="1" dirty="0">
                        <a:latin typeface="Cambria Math" panose="02040503050406030204" pitchFamily="18" charset="0"/>
                      </a:rPr>
                      <m:t>高维</m:t>
                    </m:r>
                  </m:oMath>
                </a14:m>
                <a:r>
                  <a:rPr lang="zh-CN" altLang="en-US" sz="2200" dirty="0"/>
                  <a:t>特征空间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sz="2200" i="1">
                        <a:latin typeface="Lucida Handwriting" panose="03010101010101010101" pitchFamily="66" charset="0"/>
                      </a:rPr>
                      <m:t>H</m:t>
                    </m:r>
                  </m:oMath>
                </a14:m>
                <a:r>
                  <a:rPr lang="zh-CN" altLang="en-US" sz="2200" dirty="0"/>
                  <a:t> 的映射</a:t>
                </a:r>
                <a:endParaRPr lang="en-US" altLang="zh-CN" sz="2200" dirty="0"/>
              </a:p>
              <a:p>
                <a:pPr>
                  <a:lnSpc>
                    <a:spcPct val="100000"/>
                  </a:lnSpc>
                </a:pPr>
                <a:endParaRPr lang="en-US" altLang="zh-CN" sz="1800" dirty="0"/>
              </a:p>
              <a:p>
                <a:pPr>
                  <a:lnSpc>
                    <a:spcPct val="100000"/>
                  </a:lnSpc>
                </a:pPr>
                <a:r>
                  <a:rPr lang="zh-CN" altLang="en-US" sz="2200"/>
                  <a:t>当输入空间为</a:t>
                </a:r>
                <a:r>
                  <a:rPr lang="zh-CN" altLang="en-US" sz="2200" b="1">
                    <a:solidFill>
                      <a:srgbClr val="0070C0"/>
                    </a:solidFill>
                  </a:rPr>
                  <a:t>欧氏空间</a:t>
                </a:r>
                <a:r>
                  <a:rPr lang="zh-CN" altLang="en-US" sz="2200"/>
                  <a:t>或</a:t>
                </a:r>
                <a:r>
                  <a:rPr lang="zh-CN" altLang="en-US" sz="2200" b="1">
                    <a:solidFill>
                      <a:srgbClr val="0070C0"/>
                    </a:solidFill>
                  </a:rPr>
                  <a:t>离散集合</a:t>
                </a:r>
                <a:r>
                  <a:rPr lang="zh-CN" altLang="en-US" sz="2200"/>
                  <a:t>、特征空间为</a:t>
                </a:r>
                <a:r>
                  <a:rPr lang="zh-CN" altLang="en-US" sz="2200" b="1">
                    <a:solidFill>
                      <a:srgbClr val="0070C0"/>
                    </a:solidFill>
                  </a:rPr>
                  <a:t>希尔伯特空间</a:t>
                </a:r>
                <a:r>
                  <a:rPr lang="zh-CN" altLang="en-US" sz="2200"/>
                  <a:t>时，</a:t>
                </a:r>
                <a:r>
                  <a:rPr lang="zh-CN" altLang="en-US" sz="2200" b="1">
                    <a:solidFill>
                      <a:srgbClr val="C00000"/>
                    </a:solidFill>
                  </a:rPr>
                  <a:t>核函数 </a:t>
                </a:r>
                <a:r>
                  <a:rPr lang="en-US" altLang="zh-CN" sz="2200"/>
                  <a:t>(kernel function) </a:t>
                </a:r>
                <a:r>
                  <a:rPr lang="zh-CN" altLang="en-US" sz="2200"/>
                  <a:t>将 </a:t>
                </a:r>
                <a:r>
                  <a:rPr lang="en-US" altLang="zh-CN" sz="2200" b="1">
                    <a:solidFill>
                      <a:srgbClr val="0070C0"/>
                    </a:solidFill>
                  </a:rPr>
                  <a:t>(</a:t>
                </a:r>
                <a:r>
                  <a:rPr lang="zh-CN" altLang="en-US" sz="2200" b="1">
                    <a:solidFill>
                      <a:srgbClr val="0070C0"/>
                    </a:solidFill>
                  </a:rPr>
                  <a:t>一对</a:t>
                </a:r>
                <a:r>
                  <a:rPr lang="en-US" altLang="zh-CN" sz="2200" b="1">
                    <a:solidFill>
                      <a:srgbClr val="0070C0"/>
                    </a:solidFill>
                  </a:rPr>
                  <a:t>) </a:t>
                </a:r>
                <a:r>
                  <a:rPr lang="zh-CN" altLang="en-US" sz="2200" b="1">
                    <a:solidFill>
                      <a:srgbClr val="0070C0"/>
                    </a:solidFill>
                  </a:rPr>
                  <a:t>输入向量</a:t>
                </a:r>
                <a:r>
                  <a:rPr lang="zh-CN" altLang="en-US" sz="2200"/>
                  <a:t>从输入空间映射到特征空间中相应的一对特征向量的</a:t>
                </a:r>
                <a:r>
                  <a:rPr lang="zh-CN" altLang="en-US" sz="2200" b="1">
                    <a:solidFill>
                      <a:srgbClr val="0070C0"/>
                    </a:solidFill>
                  </a:rPr>
                  <a:t>内积</a:t>
                </a:r>
                <a:endParaRPr lang="en-US" altLang="zh-CN" sz="2200" b="1">
                  <a:solidFill>
                    <a:srgbClr val="0070C0"/>
                  </a:solidFill>
                </a:endParaRPr>
              </a:p>
              <a:p>
                <a:pPr>
                  <a:lnSpc>
                    <a:spcPct val="124000"/>
                  </a:lnSpc>
                </a:pPr>
                <a:endParaRPr lang="en-US" altLang="zh-CN" sz="2200" dirty="0"/>
              </a:p>
            </p:txBody>
          </p:sp>
        </mc:Choice>
        <mc:Fallback xmlns="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42653603-AFF4-A18E-E6AB-01A93EA911A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17176" y="2538141"/>
                <a:ext cx="8309648" cy="3920310"/>
              </a:xfrm>
              <a:blipFill>
                <a:blip r:embed="rId2"/>
                <a:stretch>
                  <a:fillRect l="-806" r="-3372" b="-279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16F462B9-30A9-A021-004E-7625F83381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80661DEE-55DF-9C4C-9E32-9432A9F8E9FC}" type="slidenum">
              <a:rPr lang="en-US" smtClean="0"/>
              <a:t>66</a:t>
            </a:fld>
            <a:endParaRPr lang="en-US" dirty="0"/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46A2D4C9-FA0D-4AEB-B721-E0CA1DC50633}"/>
              </a:ext>
            </a:extLst>
          </p:cNvPr>
          <p:cNvSpPr txBox="1"/>
          <p:nvPr/>
        </p:nvSpPr>
        <p:spPr>
          <a:xfrm>
            <a:off x="253714" y="1646068"/>
            <a:ext cx="8416541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b="1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核技巧</a:t>
            </a:r>
            <a:endParaRPr lang="zh-CN" altLang="en-US" sz="3200" b="1" dirty="0">
              <a:solidFill>
                <a:schemeClr val="accent1">
                  <a:lumMod val="50000"/>
                </a:schemeClr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88908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3F47FE2-7C2C-AD43-E7C1-A78A6044F257}"/>
              </a:ext>
            </a:extLst>
          </p:cNvPr>
          <p:cNvSpPr txBox="1"/>
          <p:nvPr/>
        </p:nvSpPr>
        <p:spPr>
          <a:xfrm>
            <a:off x="235785" y="1648581"/>
            <a:ext cx="8416541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b="1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核技巧</a:t>
            </a:r>
            <a:endParaRPr lang="zh-CN" altLang="en-US" sz="3200" b="1" dirty="0">
              <a:solidFill>
                <a:schemeClr val="accent1">
                  <a:lumMod val="50000"/>
                </a:schemeClr>
              </a:solidFill>
              <a:latin typeface="+mn-ea"/>
              <a:ea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18EB1C6E-25A3-8704-E486-1FEE517DC8B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99953" y="2473619"/>
                <a:ext cx="8608261" cy="4102741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zh-CN" altLang="en-US" sz="2200"/>
                  <a:t>通过</a:t>
                </a:r>
                <a:r>
                  <a:rPr lang="zh-CN" altLang="en-US" sz="2200" dirty="0"/>
                  <a:t>使用核函数可以学习非线性支持</a:t>
                </a:r>
                <a:r>
                  <a:rPr lang="zh-CN" altLang="en-US" sz="2200"/>
                  <a:t>向量机</a:t>
                </a:r>
                <a:r>
                  <a:rPr lang="en-US" altLang="zh-CN" sz="2200"/>
                  <a:t>, </a:t>
                </a:r>
                <a:r>
                  <a:rPr lang="zh-CN" altLang="en-US" sz="2200"/>
                  <a:t>等价</a:t>
                </a:r>
                <a:r>
                  <a:rPr lang="zh-CN" altLang="en-US" sz="2200" dirty="0"/>
                  <a:t>于</a:t>
                </a:r>
                <a:r>
                  <a:rPr lang="zh-CN" altLang="en-US" sz="2200" b="1" dirty="0">
                    <a:solidFill>
                      <a:srgbClr val="0070C0"/>
                    </a:solidFill>
                  </a:rPr>
                  <a:t>隐式</a:t>
                </a:r>
                <a:r>
                  <a:rPr lang="zh-CN" altLang="en-US" sz="2200" dirty="0"/>
                  <a:t>地在高维的特征空间中学习线性支持</a:t>
                </a:r>
                <a:r>
                  <a:rPr lang="zh-CN" altLang="en-US" sz="2200"/>
                  <a:t>向量机</a:t>
                </a:r>
                <a:r>
                  <a:rPr lang="en-US" altLang="zh-CN" sz="2200"/>
                  <a:t>, </a:t>
                </a:r>
                <a:r>
                  <a:rPr lang="zh-CN" altLang="en-US" sz="2200"/>
                  <a:t>这样</a:t>
                </a:r>
                <a:r>
                  <a:rPr lang="zh-CN" altLang="en-US" sz="2200" dirty="0"/>
                  <a:t>的方法称为</a:t>
                </a:r>
                <a:r>
                  <a:rPr lang="zh-CN" altLang="en-US" sz="2200" b="1">
                    <a:solidFill>
                      <a:srgbClr val="C00000"/>
                    </a:solidFill>
                  </a:rPr>
                  <a:t>核技巧</a:t>
                </a:r>
                <a:endParaRPr lang="en-US" altLang="zh-CN" sz="2200" b="1">
                  <a:solidFill>
                    <a:srgbClr val="C00000"/>
                  </a:solidFill>
                </a:endParaRPr>
              </a:p>
              <a:p>
                <a:pPr>
                  <a:lnSpc>
                    <a:spcPct val="124000"/>
                  </a:lnSpc>
                </a:pPr>
                <a:r>
                  <a:rPr lang="zh-CN" altLang="en-US" sz="2200"/>
                  <a:t>对于</a:t>
                </a:r>
                <a:r>
                  <a:rPr lang="zh-CN" altLang="en-US" sz="2200" dirty="0"/>
                  <a:t>给定的核 </a:t>
                </a:r>
                <a14:m>
                  <m:oMath xmlns:m="http://schemas.openxmlformats.org/officeDocument/2006/math">
                    <m:r>
                      <a:rPr lang="en-US" altLang="zh-CN" sz="2200" i="1" dirty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altLang="zh-CN" sz="22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200" i="1" dirty="0" err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200" i="1" dirty="0" err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200" i="1" dirty="0" err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zh-CN" sz="22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200" dirty="0"/>
                  <a:t>, </a:t>
                </a:r>
                <a:r>
                  <a:rPr lang="zh-CN" altLang="en-US" sz="2200" dirty="0"/>
                  <a:t>特征空间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sz="2200" i="1">
                        <a:latin typeface="Lucida Handwriting" panose="03010101010101010101" pitchFamily="66" charset="0"/>
                      </a:rPr>
                      <m:t>H</m:t>
                    </m:r>
                  </m:oMath>
                </a14:m>
                <a:r>
                  <a:rPr lang="zh-CN" altLang="en-US" sz="2200" dirty="0"/>
                  <a:t>  和映射函数</a:t>
                </a:r>
                <a:r>
                  <a:rPr lang="en-US" altLang="zh-CN" sz="22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altLang="zh-CN" sz="2200" dirty="0"/>
                  <a:t> </a:t>
                </a:r>
                <a:r>
                  <a:rPr lang="zh-CN" altLang="en-US" sz="2200" dirty="0"/>
                  <a:t>的取法可以不同</a:t>
                </a:r>
              </a:p>
              <a:p>
                <a:pPr>
                  <a:lnSpc>
                    <a:spcPct val="124000"/>
                  </a:lnSpc>
                </a:pPr>
                <a:r>
                  <a:rPr lang="zh-CN" altLang="en-US" sz="2200" dirty="0"/>
                  <a:t>通常直接计算 </a:t>
                </a:r>
                <a14:m>
                  <m:oMath xmlns:m="http://schemas.openxmlformats.org/officeDocument/2006/math">
                    <m:r>
                      <a:rPr lang="en-US" altLang="zh-CN" sz="2200" i="1" dirty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altLang="zh-CN" sz="22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200" i="1" dirty="0" err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200" i="1" dirty="0" err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200" i="1" dirty="0" err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zh-CN" sz="22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200" dirty="0"/>
                  <a:t> 比较容易</a:t>
                </a:r>
                <a:r>
                  <a:rPr lang="en-US" altLang="zh-CN" sz="2200" dirty="0"/>
                  <a:t>, </a:t>
                </a:r>
                <a:r>
                  <a:rPr lang="zh-CN" altLang="en-US" sz="2200" dirty="0"/>
                  <a:t>而 </a:t>
                </a:r>
                <a14:m>
                  <m:oMath xmlns:m="http://schemas.openxmlformats.org/officeDocument/2006/math">
                    <m:r>
                      <a:rPr lang="en-US" altLang="zh-CN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zh-CN" altLang="en-US" sz="2200" dirty="0"/>
                  <a:t> 和 </a:t>
                </a:r>
                <a14:m>
                  <m:oMath xmlns:m="http://schemas.openxmlformats.org/officeDocument/2006/math">
                    <m:r>
                      <a:rPr lang="en-US" altLang="zh-CN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zh-CN" altLang="en-US" sz="2200" dirty="0"/>
                  <a:t> 计算并不容易</a:t>
                </a:r>
                <a:endParaRPr lang="en-US" altLang="zh-CN" sz="2200" dirty="0"/>
              </a:p>
              <a:p>
                <a:pPr>
                  <a:lnSpc>
                    <a:spcPct val="100000"/>
                  </a:lnSpc>
                </a:pPr>
                <a:endParaRPr lang="en-US" altLang="zh-CN" sz="2200" b="1" dirty="0">
                  <a:solidFill>
                    <a:srgbClr val="C00000"/>
                  </a:solidFill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altLang="zh-CN" sz="2200" b="1">
                    <a:solidFill>
                      <a:srgbClr val="C00000"/>
                    </a:solidFill>
                  </a:rPr>
                  <a:t>*</a:t>
                </a:r>
                <a:r>
                  <a:rPr lang="zh-CN" altLang="en-US" sz="2200" b="1">
                    <a:solidFill>
                      <a:srgbClr val="C00000"/>
                    </a:solidFill>
                  </a:rPr>
                  <a:t>核方法 </a:t>
                </a:r>
                <a:r>
                  <a:rPr lang="en-US" altLang="zh-CN" sz="2200"/>
                  <a:t>(</a:t>
                </a:r>
                <a:r>
                  <a:rPr lang="en-US" altLang="zh-CN" sz="2200" dirty="0"/>
                  <a:t>kernel </a:t>
                </a:r>
                <a:r>
                  <a:rPr lang="en-US" altLang="zh-CN" sz="2200"/>
                  <a:t>method) </a:t>
                </a:r>
                <a:r>
                  <a:rPr lang="zh-CN" altLang="en-US" sz="2200"/>
                  <a:t>是</a:t>
                </a:r>
                <a:r>
                  <a:rPr lang="zh-CN" altLang="en-US" sz="2200" dirty="0"/>
                  <a:t>比支持向量机更为一般的</a:t>
                </a:r>
                <a:r>
                  <a:rPr lang="zh-CN" altLang="en-US" sz="2200"/>
                  <a:t>机器学习方法</a:t>
                </a:r>
                <a:endParaRPr lang="en-US" altLang="zh-CN" sz="2200"/>
              </a:p>
              <a:p>
                <a:pPr lvl="1">
                  <a:lnSpc>
                    <a:spcPct val="100000"/>
                  </a:lnSpc>
                </a:pPr>
                <a:r>
                  <a:rPr lang="zh-CN" altLang="en-US" sz="2200"/>
                  <a:t>径向基函数</a:t>
                </a:r>
                <a:r>
                  <a:rPr lang="en-US" altLang="zh-CN" sz="2200"/>
                  <a:t>(Radial Basis Function, RBF)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zh-CN" altLang="en-US" sz="2200"/>
                  <a:t>高斯过程 </a:t>
                </a:r>
                <a:r>
                  <a:rPr lang="en-US" altLang="zh-CN" sz="2200"/>
                  <a:t>(Gaussian Processes)</a:t>
                </a:r>
                <a:endParaRPr lang="zh-CN" altLang="en-US" sz="2200" dirty="0"/>
              </a:p>
            </p:txBody>
          </p:sp>
        </mc:Choice>
        <mc:Fallback xmlns="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18EB1C6E-25A3-8704-E486-1FEE517DC8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99953" y="2473619"/>
                <a:ext cx="8608261" cy="4102741"/>
              </a:xfrm>
              <a:blipFill>
                <a:blip r:embed="rId2"/>
                <a:stretch>
                  <a:fillRect l="-779" t="-104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F72A97A2-6882-7A0D-E43E-8CB29126F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80661DEE-55DF-9C4C-9E32-9432A9F8E9FC}" type="slidenum">
              <a:rPr lang="en-US" smtClean="0"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6465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3D603D55-E594-02E2-7A46-EE3377096EA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80999" y="2506662"/>
                <a:ext cx="8232649" cy="4028250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zh-CN" altLang="en-US" sz="2400" b="1" dirty="0">
                    <a:solidFill>
                      <a:srgbClr val="C00000"/>
                    </a:solidFill>
                  </a:rPr>
                  <a:t>例</a:t>
                </a:r>
                <a:r>
                  <a:rPr lang="en-US" altLang="zh-CN" sz="2400" b="1" dirty="0">
                    <a:solidFill>
                      <a:srgbClr val="C00000"/>
                    </a:solidFill>
                  </a:rPr>
                  <a:t>7.3</a:t>
                </a:r>
              </a:p>
              <a:p>
                <a:pPr>
                  <a:lnSpc>
                    <a:spcPct val="110000"/>
                  </a:lnSpc>
                </a:pPr>
                <a:r>
                  <a:rPr lang="zh-CN" altLang="en-US" sz="2200" dirty="0"/>
                  <a:t>假设输入空间是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2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200" b="1" i="1" dirty="0" smtClean="0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p>
                        <m:r>
                          <a:rPr lang="en-US" altLang="zh-CN" sz="22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sz="2200" dirty="0"/>
                  <a:t>, </a:t>
                </a:r>
                <a:r>
                  <a:rPr lang="zh-CN" altLang="en-US" sz="2200" dirty="0"/>
                  <a:t>核函数是 </a:t>
                </a:r>
                <a14:m>
                  <m:oMath xmlns:m="http://schemas.openxmlformats.org/officeDocument/2006/math">
                    <m:r>
                      <a:rPr lang="en-US" altLang="zh-CN" sz="2200" i="1" dirty="0">
                        <a:latin typeface="Cambria Math" panose="02040503050406030204" pitchFamily="18" charset="0"/>
                      </a:rPr>
                      <m:t>𝐾</m:t>
                    </m:r>
                    <m:d>
                      <m:dPr>
                        <m:ctrlPr>
                          <a:rPr lang="en-US" altLang="zh-CN" sz="22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200" i="1" dirty="0" err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2200" i="1" dirty="0" err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200" i="1" dirty="0" err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altLang="zh-CN" sz="2200" b="0" i="1" dirty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2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200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2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22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altLang="zh-CN" sz="22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  <m:r>
                          <a:rPr lang="en-US" altLang="zh-CN" sz="22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zh-CN" sz="22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zh-CN" altLang="en-US" sz="2200" dirty="0"/>
                  <a:t> </a:t>
                </a:r>
                <a:r>
                  <a:rPr lang="en-US" altLang="zh-CN" sz="2200" dirty="0"/>
                  <a:t>, </a:t>
                </a:r>
                <a:r>
                  <a:rPr lang="zh-CN" altLang="en-US" sz="2200" dirty="0"/>
                  <a:t>试找出其相关的特征空间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sz="2200" i="1">
                        <a:latin typeface="Lucida Handwriting" panose="03010101010101010101" pitchFamily="66" charset="0"/>
                      </a:rPr>
                      <m:t>H</m:t>
                    </m:r>
                  </m:oMath>
                </a14:m>
                <a:r>
                  <a:rPr lang="en-US" altLang="zh-CN" sz="2200" dirty="0"/>
                  <a:t> </a:t>
                </a:r>
                <a:r>
                  <a:rPr lang="zh-CN" altLang="en-US" sz="2200" dirty="0"/>
                  <a:t>和映射</a:t>
                </a:r>
                <a14:m>
                  <m:oMath xmlns:m="http://schemas.openxmlformats.org/officeDocument/2006/math">
                    <m:r>
                      <a:rPr lang="en-US" altLang="zh-CN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altLang="zh-CN" sz="22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200" b="1" i="1" dirty="0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p>
                        <m:r>
                          <a:rPr lang="en-US" altLang="zh-CN" sz="2200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zh-CN" altLang="en-US" sz="2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m:rPr>
                        <m:nor/>
                      </m:rPr>
                      <a:rPr lang="en-US" altLang="zh-CN" sz="2200" i="1">
                        <a:latin typeface="Lucida Handwriting" panose="03010101010101010101" pitchFamily="66" charset="0"/>
                      </a:rPr>
                      <m:t>H</m:t>
                    </m:r>
                  </m:oMath>
                </a14:m>
                <a:endParaRPr lang="en-US" altLang="zh-CN" sz="2200" dirty="0"/>
              </a:p>
              <a:p>
                <a:pPr>
                  <a:lnSpc>
                    <a:spcPct val="100000"/>
                  </a:lnSpc>
                </a:pPr>
                <a:r>
                  <a:rPr lang="zh-CN" altLang="en-US" sz="2200" dirty="0"/>
                  <a:t>解</a:t>
                </a:r>
                <a:r>
                  <a:rPr lang="en-US" altLang="zh-CN" sz="2200" dirty="0"/>
                  <a:t>:  </a:t>
                </a:r>
                <a:r>
                  <a:rPr lang="zh-CN" altLang="en-US" sz="2200" dirty="0"/>
                  <a:t>取特征空间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sz="2200" i="1">
                        <a:latin typeface="Lucida Handwriting" panose="03010101010101010101" pitchFamily="66" charset="0"/>
                      </a:rPr>
                      <m:t>H</m:t>
                    </m:r>
                    <m:r>
                      <a:rPr lang="en-US" altLang="zh-CN" sz="22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2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2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𝑹</m:t>
                        </m:r>
                      </m:e>
                      <m:sup>
                        <m:r>
                          <a:rPr lang="en-US" altLang="zh-CN" sz="22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altLang="zh-CN" sz="2200" dirty="0"/>
                  <a:t>, </a:t>
                </a:r>
                <a:r>
                  <a:rPr lang="zh-CN" altLang="en-US" sz="2200" dirty="0"/>
                  <a:t>记 </a:t>
                </a:r>
                <a14:m>
                  <m:oMath xmlns:m="http://schemas.openxmlformats.org/officeDocument/2006/math"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p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  <m:t>(2)</m:t>
                            </m:r>
                          </m:sup>
                        </m:sSup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2200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p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(2)</m:t>
                            </m:r>
                          </m:sup>
                        </m:sSup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altLang="zh-CN" sz="2200" dirty="0"/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200" i="1" dirty="0">
                          <a:latin typeface="Cambria Math" panose="02040503050406030204" pitchFamily="18" charset="0"/>
                        </a:rPr>
                        <m:t>𝐾</m:t>
                      </m:r>
                      <m:d>
                        <m:dPr>
                          <m:ctrlPr>
                            <a:rPr lang="en-US" altLang="zh-CN" sz="22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200" i="1" dirty="0" err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200" i="1" dirty="0" err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200" i="1" dirty="0" err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altLang="zh-CN" sz="22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p>
                                <m:sSupPr>
                                  <m:ctrlP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altLang="zh-CN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2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p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p>
                                <m:sSupPr>
                                  <m:ctrlP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  <m:t>(2)</m:t>
                                  </m:r>
                                </m:sup>
                              </m:sSup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(2)</m:t>
                              </m:r>
                            </m:sup>
                          </m:sSup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altLang="zh-CN" sz="2200" b="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200" i="1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d>
                              <m:dPr>
                                <m:ctrlP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220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d>
                              <m:dPr>
                                <m:ctrlP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+2</m:t>
                    </m:r>
                    <m:sSup>
                      <m:sSup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(1)</m:t>
                        </m:r>
                      </m:sup>
                    </m:sSup>
                  </m:oMath>
                </a14:m>
                <a:r>
                  <a:rPr lang="en-US" altLang="zh-CN" sz="22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(1)</m:t>
                        </m:r>
                      </m:sup>
                    </m:sSup>
                  </m:oMath>
                </a14:m>
                <a:r>
                  <a:rPr lang="en-US" altLang="zh-CN" sz="22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(2)</m:t>
                        </m:r>
                      </m:sup>
                    </m:sSup>
                  </m:oMath>
                </a14:m>
                <a:r>
                  <a:rPr lang="en-US" altLang="zh-CN" sz="22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(2)</m:t>
                        </m:r>
                      </m:sup>
                    </m:sSup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200" i="1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d>
                              <m:dPr>
                                <m:ctrlP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2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2200" i="1">
                        <a:latin typeface="Cambria Math" panose="02040503050406030204" pitchFamily="18" charset="0"/>
                      </a:rPr>
                      <m:t> (</m:t>
                    </m:r>
                    <m:sSup>
                      <m:sSup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d>
                              <m:dPr>
                                <m:ctrlP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2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altLang="zh-CN" sz="2200" dirty="0"/>
              </a:p>
              <a:p>
                <a:pPr>
                  <a:lnSpc>
                    <a:spcPct val="100000"/>
                  </a:lnSpc>
                </a:pPr>
                <a:r>
                  <a:rPr lang="zh-CN" altLang="en-US" sz="2200" dirty="0"/>
                  <a:t>可以取</a:t>
                </a:r>
                <a:r>
                  <a:rPr lang="en-US" altLang="zh-CN" sz="2200" dirty="0"/>
                  <a:t>:            </a:t>
                </a:r>
                <a14:m>
                  <m:oMath xmlns:m="http://schemas.openxmlformats.org/officeDocument/2006/math">
                    <m:r>
                      <a:rPr lang="en-US" altLang="zh-CN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sz="2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US" altLang="zh-CN" sz="2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altLang="zh-CN" sz="2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  <m:r>
                                  <a:rPr lang="en-US" altLang="zh-CN" sz="2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altLang="zh-CN" sz="2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zh-CN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ad>
                              <m:radPr>
                                <m:degHide m:val="on"/>
                                <m:ctrlPr>
                                  <a:rPr lang="en-US" altLang="zh-CN" sz="2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altLang="zh-CN" sz="2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rad>
                            <m:sSup>
                              <m:sSupPr>
                                <m:ctrlPr>
                                  <a:rPr lang="en-US" altLang="zh-CN" sz="2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altLang="zh-CN" sz="2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(1)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altLang="zh-CN" sz="2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altLang="zh-CN" sz="2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(2)</m:t>
                                </m:r>
                              </m:sup>
                            </m:sSup>
                            <m:r>
                              <a:rPr lang="en-US" altLang="zh-CN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altLang="zh-CN" sz="2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US" altLang="zh-CN" sz="2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en-US" altLang="zh-CN" sz="2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sz="2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en-US" altLang="zh-CN" sz="2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altLang="zh-CN" sz="2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m:rPr>
                            <m:sty m:val="p"/>
                          </m:rPr>
                          <a:rPr lang="en-US" altLang="zh-CN" sz="22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T</m:t>
                        </m:r>
                      </m:sup>
                    </m:sSup>
                  </m:oMath>
                </a14:m>
                <a:endParaRPr lang="en-US" altLang="zh-CN" sz="2200" dirty="0"/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zh-CN" altLang="en-US" sz="2200" dirty="0"/>
                  <a:t>   使得</a:t>
                </a:r>
                <a:r>
                  <a:rPr lang="en-US" altLang="zh-CN" sz="2200" dirty="0"/>
                  <a:t>:                       </a:t>
                </a:r>
                <a14:m>
                  <m:oMath xmlns:m="http://schemas.openxmlformats.org/officeDocument/2006/math">
                    <m:r>
                      <a:rPr lang="en-US" altLang="zh-CN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altLang="zh-CN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2200" dirty="0"/>
              </a:p>
            </p:txBody>
          </p:sp>
        </mc:Choice>
        <mc:Fallback xmlns="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3D603D55-E594-02E2-7A46-EE3377096EA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0999" y="2506662"/>
                <a:ext cx="8232649" cy="4028250"/>
              </a:xfrm>
              <a:blipFill>
                <a:blip r:embed="rId2"/>
                <a:stretch>
                  <a:fillRect l="-1077" t="-1887" r="-769" b="-12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E9BC5E9-5273-7B2F-FCF5-41E4309A1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80661DEE-55DF-9C4C-9E32-9432A9F8E9FC}" type="slidenum">
              <a:rPr lang="en-US" smtClean="0"/>
              <a:t>68</a:t>
            </a:fld>
            <a:endParaRPr lang="en-US" dirty="0"/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309BA4FC-3E6C-4FF4-8185-CE8776CB79F7}"/>
              </a:ext>
            </a:extLst>
          </p:cNvPr>
          <p:cNvSpPr txBox="1"/>
          <p:nvPr/>
        </p:nvSpPr>
        <p:spPr>
          <a:xfrm>
            <a:off x="253714" y="1646068"/>
            <a:ext cx="8416541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b="1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核技巧</a:t>
            </a:r>
            <a:endParaRPr lang="zh-CN" altLang="en-US" sz="3200" b="1" dirty="0">
              <a:solidFill>
                <a:schemeClr val="accent1">
                  <a:lumMod val="50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4" name="弧形 3">
            <a:extLst>
              <a:ext uri="{FF2B5EF4-FFF2-40B4-BE49-F238E27FC236}">
                <a16:creationId xmlns:a16="http://schemas.microsoft.com/office/drawing/2014/main" id="{EFAA0B32-D231-4F29-8264-A10CC0344D76}"/>
              </a:ext>
            </a:extLst>
          </p:cNvPr>
          <p:cNvSpPr/>
          <p:nvPr/>
        </p:nvSpPr>
        <p:spPr>
          <a:xfrm rot="5400000">
            <a:off x="4155762" y="4667931"/>
            <a:ext cx="334793" cy="1081881"/>
          </a:xfrm>
          <a:prstGeom prst="arc">
            <a:avLst>
              <a:gd name="adj1" fmla="val 16200000"/>
              <a:gd name="adj2" fmla="val 5338618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弧形 7">
            <a:extLst>
              <a:ext uri="{FF2B5EF4-FFF2-40B4-BE49-F238E27FC236}">
                <a16:creationId xmlns:a16="http://schemas.microsoft.com/office/drawing/2014/main" id="{4F932E4C-4B91-4A4B-9D00-AC997805C1B2}"/>
              </a:ext>
            </a:extLst>
          </p:cNvPr>
          <p:cNvSpPr/>
          <p:nvPr/>
        </p:nvSpPr>
        <p:spPr>
          <a:xfrm rot="5400000">
            <a:off x="4625662" y="4672197"/>
            <a:ext cx="334793" cy="1081881"/>
          </a:xfrm>
          <a:prstGeom prst="arc">
            <a:avLst>
              <a:gd name="adj1" fmla="val 16200000"/>
              <a:gd name="adj2" fmla="val 5338618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AE6FBA27-2F6E-48FD-B7DC-80DF8B59CE6E}"/>
              </a:ext>
            </a:extLst>
          </p:cNvPr>
          <p:cNvCxnSpPr/>
          <p:nvPr/>
        </p:nvCxnSpPr>
        <p:spPr>
          <a:xfrm>
            <a:off x="1587500" y="5283200"/>
            <a:ext cx="635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55C5B8A8-079F-43A9-9809-E73CA54007B3}"/>
              </a:ext>
            </a:extLst>
          </p:cNvPr>
          <p:cNvCxnSpPr/>
          <p:nvPr/>
        </p:nvCxnSpPr>
        <p:spPr>
          <a:xfrm>
            <a:off x="2444750" y="5283200"/>
            <a:ext cx="635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F184AB82-FD77-44E3-998D-7240F7312110}"/>
              </a:ext>
            </a:extLst>
          </p:cNvPr>
          <p:cNvCxnSpPr/>
          <p:nvPr/>
        </p:nvCxnSpPr>
        <p:spPr>
          <a:xfrm>
            <a:off x="6076950" y="5283200"/>
            <a:ext cx="635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3548E3EA-12AB-47CC-8C37-0352C8FAB69D}"/>
              </a:ext>
            </a:extLst>
          </p:cNvPr>
          <p:cNvCxnSpPr/>
          <p:nvPr/>
        </p:nvCxnSpPr>
        <p:spPr>
          <a:xfrm>
            <a:off x="6946900" y="5289550"/>
            <a:ext cx="635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8233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2">
            <a:extLst>
              <a:ext uri="{FF2B5EF4-FFF2-40B4-BE49-F238E27FC236}">
                <a16:creationId xmlns:a16="http://schemas.microsoft.com/office/drawing/2014/main" id="{4577073F-AA64-5EB5-06D8-FBA5463E0A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0825" y="2329434"/>
            <a:ext cx="8126186" cy="1517048"/>
          </a:xfrm>
        </p:spPr>
        <p:txBody>
          <a:bodyPr>
            <a:normAutofit/>
          </a:bodyPr>
          <a:lstStyle/>
          <a:p>
            <a:pPr marL="0" indent="0">
              <a:lnSpc>
                <a:spcPct val="160000"/>
              </a:lnSpc>
              <a:buNone/>
            </a:pPr>
            <a:r>
              <a:rPr lang="zh-CN" altLang="en-US" sz="2400" b="1" dirty="0">
                <a:solidFill>
                  <a:srgbClr val="C00000"/>
                </a:solidFill>
              </a:rPr>
              <a:t>例</a:t>
            </a:r>
            <a:r>
              <a:rPr lang="en-US" altLang="zh-CN" sz="2400" b="1" dirty="0">
                <a:solidFill>
                  <a:srgbClr val="C00000"/>
                </a:solidFill>
              </a:rPr>
              <a:t>7.3</a:t>
            </a:r>
          </a:p>
          <a:p>
            <a:pPr>
              <a:lnSpc>
                <a:spcPct val="160000"/>
              </a:lnSpc>
            </a:pPr>
            <a:r>
              <a:rPr lang="zh-CN" altLang="en-US" sz="2200"/>
              <a:t>同样</a:t>
            </a:r>
            <a:r>
              <a:rPr lang="en-US" altLang="zh-CN" sz="2200"/>
              <a:t>:</a:t>
            </a:r>
            <a:endParaRPr lang="en-US" altLang="zh-CN" sz="2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B325B9B4-1D10-BC93-9868-412A7A33A888}"/>
                  </a:ext>
                </a:extLst>
              </p:cNvPr>
              <p:cNvSpPr txBox="1"/>
              <p:nvPr/>
            </p:nvSpPr>
            <p:spPr>
              <a:xfrm>
                <a:off x="257840" y="3584962"/>
                <a:ext cx="7587316" cy="814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d>
                        <m:dPr>
                          <m:ctrlPr>
                            <a:rPr lang="en-US" altLang="zh-CN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2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sSup>
                        <m:sSupPr>
                          <m:ctrlPr>
                            <a:rPr lang="en-US" altLang="zh-CN" sz="2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22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CN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altLang="zh-CN" sz="2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CN" sz="22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en-US" altLang="zh-CN" sz="2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zh-CN" sz="2200" i="1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</m:e>
                                  </m:d>
                                </m:e>
                                <m:sup>
                                  <m: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CN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altLang="zh-CN" sz="2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CN" sz="22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en-US" altLang="zh-CN" sz="2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zh-CN" sz="2200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</m:e>
                                  </m:d>
                                </m:e>
                                <m:sup>
                                  <m: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,2</m:t>
                              </m:r>
                              <m:sSup>
                                <m:sSupPr>
                                  <m:ctrlP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  <m:t>(1)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  <m:t>(2)</m:t>
                                  </m:r>
                                </m:sup>
                              </m:sSup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CN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altLang="zh-CN" sz="2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CN" sz="22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en-US" altLang="zh-CN" sz="2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zh-CN" sz="2200" i="1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</m:e>
                                  </m:d>
                                </m:e>
                                <m:sup>
                                  <m: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CN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altLang="zh-CN" sz="2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CN" sz="22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en-US" altLang="zh-CN" sz="2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zh-CN" sz="2200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</m:e>
                                  </m:d>
                                </m:e>
                                <m:sup>
                                  <m: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en-US" altLang="zh-CN" sz="2200" i="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</m:oMath>
                  </m:oMathPara>
                </a14:m>
                <a:endParaRPr lang="zh-CN" altLang="en-US" sz="22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B325B9B4-1D10-BC93-9868-412A7A33A8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840" y="3584962"/>
                <a:ext cx="7587316" cy="814325"/>
              </a:xfrm>
              <a:prstGeom prst="rect">
                <a:avLst/>
              </a:prstGeom>
              <a:blipFill>
                <a:blip r:embed="rId2"/>
                <a:stretch>
                  <a:fillRect b="-30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6CE57C62-A33F-F2EB-4675-71F8C98FA85C}"/>
                  </a:ext>
                </a:extLst>
              </p:cNvPr>
              <p:cNvSpPr txBox="1"/>
              <p:nvPr/>
            </p:nvSpPr>
            <p:spPr>
              <a:xfrm>
                <a:off x="1708342" y="4477168"/>
                <a:ext cx="5886612" cy="6729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18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22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US" altLang="zh-CN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2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altLang="zh-CN" sz="2200" i="1"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  <m: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p>
                              <m:sSupPr>
                                <m:ctrlP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  <m:t>(1)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  <m:t>(2)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p>
                                  <m:sSupPr>
                                    <m:ctrlPr>
                                      <a:rPr lang="en-US" altLang="zh-CN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2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altLang="zh-CN" sz="2200" i="1"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lang="en-US" altLang="zh-CN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2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altLang="zh-CN" sz="2200" i="1"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p>
                                <m: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  <m:t>,(</m:t>
                                </m:r>
                                <m:sSup>
                                  <m:sSupPr>
                                    <m:ctrlPr>
                                      <a:rPr lang="en-US" altLang="zh-CN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2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en-US" altLang="zh-CN" sz="2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sz="22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m:rPr>
                            <m:sty m:val="p"/>
                          </m:rPr>
                          <a:rPr lang="en-US" altLang="zh-CN" sz="2200" i="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</m:oMath>
                </a14:m>
                <a:endParaRPr lang="zh-CN" altLang="en-US" sz="22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6CE57C62-A33F-F2EB-4675-71F8C98FA8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8342" y="4477168"/>
                <a:ext cx="5886612" cy="67294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3E983015-016A-6373-EE4C-901A3D9F10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80661DEE-55DF-9C4C-9E32-9432A9F8E9FC}" type="slidenum">
              <a:rPr lang="en-US" smtClean="0"/>
              <a:t>69</a:t>
            </a:fld>
            <a:endParaRPr 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33F6F26-4B17-4C11-B2ED-C4C60304FDCA}"/>
              </a:ext>
            </a:extLst>
          </p:cNvPr>
          <p:cNvSpPr txBox="1"/>
          <p:nvPr/>
        </p:nvSpPr>
        <p:spPr>
          <a:xfrm>
            <a:off x="4378508" y="5231295"/>
            <a:ext cx="11308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i="1">
                <a:latin typeface="Cambria Math" panose="02040503050406030204" pitchFamily="18" charset="0"/>
                <a:ea typeface="Cambria Math" panose="02040503050406030204" pitchFamily="18" charset="0"/>
              </a:rPr>
              <a:t>……</a:t>
            </a:r>
            <a:endParaRPr lang="zh-CN" altLang="en-US" sz="2200" i="1" dirty="0"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7A8140A2-3106-4F1D-A17B-9F81B3F95228}"/>
                  </a:ext>
                </a:extLst>
              </p:cNvPr>
              <p:cNvSpPr/>
              <p:nvPr/>
            </p:nvSpPr>
            <p:spPr>
              <a:xfrm>
                <a:off x="7752324" y="4628972"/>
                <a:ext cx="1177310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sz="2200" i="1" smtClean="0">
                          <a:latin typeface="Lucida Handwriting" panose="03010101010101010101" pitchFamily="66" charset="0"/>
                        </a:rPr>
                        <m:t>H</m:t>
                      </m:r>
                      <m:r>
                        <a:rPr lang="en-US" altLang="zh-CN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altLang="zh-CN" sz="2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zh-CN" altLang="en-US" sz="2200"/>
              </a:p>
            </p:txBody>
          </p:sp>
        </mc:Choice>
        <mc:Fallback xmlns="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7A8140A2-3106-4F1D-A17B-9F81B3F952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2324" y="4628972"/>
                <a:ext cx="1177310" cy="430887"/>
              </a:xfrm>
              <a:prstGeom prst="rect">
                <a:avLst/>
              </a:prstGeom>
              <a:blipFill>
                <a:blip r:embed="rId4"/>
                <a:stretch>
                  <a:fillRect b="-56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92066A8B-BFB8-4E77-BF5C-DD6470289973}"/>
                  </a:ext>
                </a:extLst>
              </p:cNvPr>
              <p:cNvSpPr/>
              <p:nvPr/>
            </p:nvSpPr>
            <p:spPr>
              <a:xfrm>
                <a:off x="7783357" y="3785104"/>
                <a:ext cx="1177310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sz="2200" i="1">
                          <a:latin typeface="Lucida Handwriting" panose="03010101010101010101" pitchFamily="66" charset="0"/>
                        </a:rPr>
                        <m:t>H</m:t>
                      </m:r>
                      <m:r>
                        <a:rPr lang="en-US" altLang="zh-CN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altLang="zh-CN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zh-CN" altLang="en-US" sz="2200"/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92066A8B-BFB8-4E77-BF5C-DD64702899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3357" y="3785104"/>
                <a:ext cx="1177310" cy="430887"/>
              </a:xfrm>
              <a:prstGeom prst="rect">
                <a:avLst/>
              </a:prstGeom>
              <a:blipFill>
                <a:blip r:embed="rId5"/>
                <a:stretch>
                  <a:fillRect b="-42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标题 1">
            <a:extLst>
              <a:ext uri="{FF2B5EF4-FFF2-40B4-BE49-F238E27FC236}">
                <a16:creationId xmlns:a16="http://schemas.microsoft.com/office/drawing/2014/main" id="{AA55F178-7B19-413D-B941-280E8C850790}"/>
              </a:ext>
            </a:extLst>
          </p:cNvPr>
          <p:cNvSpPr txBox="1"/>
          <p:nvPr/>
        </p:nvSpPr>
        <p:spPr>
          <a:xfrm>
            <a:off x="253714" y="1646068"/>
            <a:ext cx="8416541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b="1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核技巧</a:t>
            </a:r>
            <a:endParaRPr lang="zh-CN" altLang="en-US" sz="3200" b="1" dirty="0">
              <a:solidFill>
                <a:schemeClr val="accent1">
                  <a:lumMod val="50000"/>
                </a:schemeClr>
              </a:solidFill>
              <a:latin typeface="+mn-ea"/>
              <a:ea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C77E600C-3F45-437C-8452-604E0456B9AC}"/>
                  </a:ext>
                </a:extLst>
              </p:cNvPr>
              <p:cNvSpPr/>
              <p:nvPr/>
            </p:nvSpPr>
            <p:spPr>
              <a:xfrm>
                <a:off x="567786" y="5733018"/>
                <a:ext cx="4267450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2200"/>
                  <a:t> 都满足条件</a:t>
                </a:r>
                <a14:m>
                  <m:oMath xmlns:m="http://schemas.openxmlformats.org/officeDocument/2006/math">
                    <m:r>
                      <a:rPr lang="en-US" altLang="zh-CN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altLang="zh-CN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altLang="zh-CN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  <m:r>
                          <a:rPr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zh-CN" altLang="en-US" sz="2200"/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C77E600C-3F45-437C-8452-604E0456B9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786" y="5733018"/>
                <a:ext cx="4267450" cy="430887"/>
              </a:xfrm>
              <a:prstGeom prst="rect">
                <a:avLst/>
              </a:prstGeom>
              <a:blipFill>
                <a:blip r:embed="rId6"/>
                <a:stretch>
                  <a:fillRect l="-429" t="-7042" b="-295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2735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2" grpId="0"/>
      <p:bldP spid="9" grpId="0"/>
      <p:bldP spid="3" grpId="0"/>
      <p:bldP spid="6" grpId="0"/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2E94AF8E-3870-A916-F4DE-B361C02A4A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80661DEE-55DF-9C4C-9E32-9432A9F8E9FC}" type="slidenum">
              <a:rPr lang="en-US" smtClean="0"/>
              <a:t>7</a:t>
            </a:fld>
            <a:endParaRPr 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2FE0AF93-75E8-7F70-EAE5-1369D6C2C2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795" y="1759233"/>
            <a:ext cx="7886700" cy="994172"/>
          </a:xfrm>
        </p:spPr>
        <p:txBody>
          <a:bodyPr>
            <a:normAutofit/>
          </a:bodyPr>
          <a:lstStyle/>
          <a:p>
            <a:r>
              <a:rPr lang="zh-CN" altLang="en-US" sz="3200" b="1" dirty="0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提纲</a:t>
            </a:r>
          </a:p>
        </p:txBody>
      </p:sp>
      <p:sp>
        <p:nvSpPr>
          <p:cNvPr id="11" name="内容占位符 2">
            <a:extLst>
              <a:ext uri="{FF2B5EF4-FFF2-40B4-BE49-F238E27FC236}">
                <a16:creationId xmlns:a16="http://schemas.microsoft.com/office/drawing/2014/main" id="{C94C3E97-6DD4-0769-A9EF-7039BF9391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768" y="2707391"/>
            <a:ext cx="7627759" cy="364896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>
                <a:solidFill>
                  <a:srgbClr val="0070C0"/>
                </a:solidFill>
              </a:rPr>
              <a:t>线性可分支持向量机 </a:t>
            </a:r>
            <a:r>
              <a:rPr lang="en-US" altLang="zh-CN" sz="2000" b="1">
                <a:solidFill>
                  <a:srgbClr val="0070C0"/>
                </a:solidFill>
              </a:rPr>
              <a:t>(</a:t>
            </a:r>
            <a:r>
              <a:rPr lang="zh-CN" altLang="en-US" sz="2000" b="1">
                <a:solidFill>
                  <a:srgbClr val="0070C0"/>
                </a:solidFill>
              </a:rPr>
              <a:t>硬间隔</a:t>
            </a:r>
            <a:r>
              <a:rPr lang="en-US" altLang="zh-CN" sz="2000" b="1">
                <a:solidFill>
                  <a:srgbClr val="0070C0"/>
                </a:solidFill>
              </a:rPr>
              <a:t>SVM)</a:t>
            </a:r>
          </a:p>
          <a:p>
            <a:pPr>
              <a:lnSpc>
                <a:spcPct val="150000"/>
              </a:lnSpc>
            </a:pPr>
            <a:r>
              <a:rPr lang="zh-CN" altLang="en-US" sz="2000"/>
              <a:t>线性支持向量机 </a:t>
            </a:r>
            <a:r>
              <a:rPr lang="en-US" altLang="zh-CN" sz="2000"/>
              <a:t>(</a:t>
            </a:r>
            <a:r>
              <a:rPr lang="zh-CN" altLang="en-US" sz="2000"/>
              <a:t>软间隔</a:t>
            </a:r>
            <a:r>
              <a:rPr lang="en-US" altLang="zh-CN" sz="2000"/>
              <a:t>SVM)</a:t>
            </a:r>
          </a:p>
          <a:p>
            <a:pPr>
              <a:lnSpc>
                <a:spcPct val="150000"/>
              </a:lnSpc>
            </a:pPr>
            <a:r>
              <a:rPr lang="zh-CN" altLang="en-US" sz="2000"/>
              <a:t>核技巧与非线性支持向量机 </a:t>
            </a:r>
            <a:r>
              <a:rPr lang="en-US" altLang="zh-CN" sz="2000"/>
              <a:t>(kernal-SVM)</a:t>
            </a:r>
          </a:p>
          <a:p>
            <a:pPr>
              <a:lnSpc>
                <a:spcPct val="150000"/>
              </a:lnSpc>
            </a:pPr>
            <a:r>
              <a:rPr lang="en-US" altLang="zh-CN" sz="2000"/>
              <a:t>*</a:t>
            </a:r>
            <a:r>
              <a:rPr lang="zh-CN" altLang="en-US" sz="2000"/>
              <a:t>多分类支持向量机 </a:t>
            </a:r>
            <a:r>
              <a:rPr lang="en-US" altLang="zh-CN" sz="2000"/>
              <a:t>(Multiclass SVM) </a:t>
            </a:r>
            <a:r>
              <a:rPr lang="zh-CN" altLang="en-US" sz="2000"/>
              <a:t>和支持向量回归 </a:t>
            </a:r>
            <a:r>
              <a:rPr lang="en-US" altLang="zh-CN" sz="2000"/>
              <a:t>(SVR) </a:t>
            </a:r>
            <a:r>
              <a:rPr lang="zh-CN" altLang="en-US" sz="2000"/>
              <a:t>简介</a:t>
            </a:r>
            <a:endParaRPr lang="en-US" altLang="zh-CN" sz="2000"/>
          </a:p>
          <a:p>
            <a:pPr>
              <a:lnSpc>
                <a:spcPct val="150000"/>
              </a:lnSpc>
            </a:pPr>
            <a:r>
              <a:rPr lang="en-US" altLang="zh-CN" sz="2000"/>
              <a:t>*</a:t>
            </a:r>
            <a:r>
              <a:rPr lang="zh-CN" altLang="en-US" sz="2000"/>
              <a:t>模型学习的最优化算法</a:t>
            </a:r>
            <a:r>
              <a:rPr lang="en-US" altLang="zh-CN" sz="2000"/>
              <a:t>: SMO</a:t>
            </a:r>
            <a:endParaRPr lang="zh-CN" altLang="en-US" sz="20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35DC293-B384-4667-B3A4-37E362590F3E}"/>
              </a:ext>
            </a:extLst>
          </p:cNvPr>
          <p:cNvSpPr/>
          <p:nvPr/>
        </p:nvSpPr>
        <p:spPr>
          <a:xfrm>
            <a:off x="638954" y="5826894"/>
            <a:ext cx="29546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>
                <a:solidFill>
                  <a:srgbClr val="0070C0"/>
                </a:solidFill>
              </a:rPr>
              <a:t>间隔、对偶、核技巧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78987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AC70DF66-35B6-14EB-D08B-D17FFCB9295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49144" y="2518002"/>
                <a:ext cx="8441142" cy="4023006"/>
              </a:xfrm>
            </p:spPr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zh-CN" altLang="en-US" sz="2200" dirty="0"/>
                  <a:t>用核函数 </a:t>
                </a:r>
                <a14:m>
                  <m:oMath xmlns:m="http://schemas.openxmlformats.org/officeDocument/2006/math">
                    <m:r>
                      <a:rPr lang="en-US" altLang="zh-CN" sz="2200" i="1">
                        <a:latin typeface="Cambria Math" panose="02040503050406030204" pitchFamily="18" charset="0"/>
                      </a:rPr>
                      <m:t>𝐾</m:t>
                    </m:r>
                    <m:d>
                      <m:d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altLang="zh-CN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altLang="zh-CN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200" i="1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zh-CN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altLang="zh-CN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altLang="zh-CN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CN" sz="22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200" dirty="0"/>
                  <a:t> 代替输入空间中的内积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altLang="zh-CN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altLang="zh-CN" sz="2200" dirty="0"/>
              </a:p>
              <a:p>
                <a:pPr>
                  <a:lnSpc>
                    <a:spcPct val="100000"/>
                  </a:lnSpc>
                </a:pPr>
                <a:r>
                  <a:rPr lang="zh-CN" altLang="en-US" sz="2200" dirty="0"/>
                  <a:t>目标函数</a:t>
                </a:r>
                <a:r>
                  <a:rPr lang="en-US" altLang="zh-CN" sz="2200" dirty="0"/>
                  <a:t>:</a:t>
                </a:r>
              </a:p>
              <a:p>
                <a:pPr>
                  <a:lnSpc>
                    <a:spcPct val="100000"/>
                  </a:lnSpc>
                </a:pPr>
                <a:endParaRPr lang="en-US" altLang="zh-CN" sz="2200" dirty="0"/>
              </a:p>
              <a:p>
                <a:pPr>
                  <a:lnSpc>
                    <a:spcPct val="100000"/>
                  </a:lnSpc>
                </a:pPr>
                <a:endParaRPr lang="en-US" altLang="zh-CN" sz="2200" dirty="0"/>
              </a:p>
              <a:p>
                <a:pPr>
                  <a:lnSpc>
                    <a:spcPct val="100000"/>
                  </a:lnSpc>
                </a:pPr>
                <a:endParaRPr lang="en-US" altLang="zh-CN" sz="2200" dirty="0"/>
              </a:p>
              <a:p>
                <a:pPr>
                  <a:lnSpc>
                    <a:spcPct val="100000"/>
                  </a:lnSpc>
                </a:pPr>
                <a:r>
                  <a:rPr lang="zh-CN" altLang="en-US" sz="2200" dirty="0"/>
                  <a:t>决策函数</a:t>
                </a:r>
                <a:r>
                  <a:rPr lang="en-US" altLang="zh-CN" sz="2200" dirty="0"/>
                  <a:t>:</a:t>
                </a:r>
              </a:p>
            </p:txBody>
          </p:sp>
        </mc:Choice>
        <mc:Fallback xmlns="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AC70DF66-35B6-14EB-D08B-D17FFCB9295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49144" y="2518002"/>
                <a:ext cx="8441142" cy="4023006"/>
              </a:xfrm>
              <a:blipFill>
                <a:blip r:embed="rId2"/>
                <a:stretch>
                  <a:fillRect l="-867" t="-30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E7705CBB-9E56-CBFF-C3E6-D609758CB434}"/>
                  </a:ext>
                </a:extLst>
              </p:cNvPr>
              <p:cNvSpPr txBox="1"/>
              <p:nvPr/>
            </p:nvSpPr>
            <p:spPr>
              <a:xfrm>
                <a:off x="1536157" y="3623418"/>
                <a:ext cx="6267115" cy="10825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𝑊</m:t>
                      </m:r>
                      <m:d>
                        <m:dPr>
                          <m:ctrlP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2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zh-CN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200" b="0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sz="22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200" b="0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sz="22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2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22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2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22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altLang="zh-CN" sz="22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𝑲</m:t>
                              </m:r>
                              <m:d>
                                <m:dPr>
                                  <m:ctrlPr>
                                    <a:rPr lang="en-US" altLang="zh-CN" sz="22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200" b="1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200" b="1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altLang="zh-CN" sz="2200" b="1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</m:sSub>
                                  <m:r>
                                    <a:rPr lang="en-US" altLang="zh-CN" sz="2200" b="1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sSub>
                                    <m:sSubPr>
                                      <m:ctrlPr>
                                        <a:rPr lang="en-US" altLang="zh-CN" sz="2200" b="1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200" b="1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altLang="zh-CN" sz="2200" b="1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𝒋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e>
                      </m:nary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2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CN" altLang="en-US" sz="2200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E7705CBB-9E56-CBFF-C3E6-D609758CB4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6157" y="3623418"/>
                <a:ext cx="6267115" cy="108254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C92E63C2-1AA1-33D6-C86E-D50C3C9BCE22}"/>
                  </a:ext>
                </a:extLst>
              </p:cNvPr>
              <p:cNvSpPr txBox="1"/>
              <p:nvPr/>
            </p:nvSpPr>
            <p:spPr>
              <a:xfrm>
                <a:off x="464340" y="5306836"/>
                <a:ext cx="4765878" cy="11823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20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2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sz="2200" i="0">
                          <a:latin typeface="Cambria Math" panose="02040503050406030204" pitchFamily="18" charset="0"/>
                        </a:rPr>
                        <m:t>sign</m:t>
                      </m:r>
                      <m:d>
                        <m:dPr>
                          <m:ctrlPr>
                            <a:rPr lang="en-US" altLang="zh-CN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zh-CN" altLang="en-US" sz="22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22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𝑲</m:t>
                              </m:r>
                              <m:d>
                                <m:dPr>
                                  <m:ctrlPr>
                                    <a:rPr lang="en-US" altLang="zh-CN" sz="22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200" b="1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200" b="1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altLang="zh-CN" sz="2200" b="1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</m:sSub>
                                  <m:r>
                                    <a:rPr lang="en-US" altLang="zh-CN" sz="2200" b="1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sz="22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m:rPr>
                                  <m:nor/>
                                </m:rPr>
                                <a:rPr lang="en-US" altLang="zh-CN" sz="2200" i="1" dirty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nary>
                        </m:e>
                      </m:d>
                    </m:oMath>
                  </m:oMathPara>
                </a14:m>
                <a:endParaRPr lang="zh-CN" altLang="en-US" sz="22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C92E63C2-1AA1-33D6-C86E-D50C3C9BCE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340" y="5306836"/>
                <a:ext cx="4765878" cy="118231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5C67FFDE-7FE7-B891-A429-A55A169578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80661DEE-55DF-9C4C-9E32-9432A9F8E9FC}" type="slidenum">
              <a:rPr lang="en-US" smtClean="0"/>
              <a:t>70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C41E1703-D774-4A18-BE7D-1559106F0D0D}"/>
                  </a:ext>
                </a:extLst>
              </p:cNvPr>
              <p:cNvSpPr txBox="1"/>
              <p:nvPr/>
            </p:nvSpPr>
            <p:spPr>
              <a:xfrm>
                <a:off x="5201444" y="5306836"/>
                <a:ext cx="3560307" cy="10442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20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200" i="1" dirty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altLang="zh-CN" sz="2200" i="1" dirty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CN" sz="22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zh-CN" sz="2200" i="1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Sup>
                            <m:sSubSupPr>
                              <m:ctrlP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2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𝑲</m:t>
                          </m:r>
                          <m:d>
                            <m:dPr>
                              <m:ctrlPr>
                                <a:rPr lang="en-US" altLang="zh-CN" sz="22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2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2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CN" sz="22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  <m:r>
                                <a:rPr lang="en-US" altLang="zh-CN" sz="22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sz="22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2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CN" sz="2200" b="1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𝒋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zh-CN" altLang="en-US" sz="22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C41E1703-D774-4A18-BE7D-1559106F0D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1444" y="5306836"/>
                <a:ext cx="3560307" cy="104426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标题 1">
            <a:extLst>
              <a:ext uri="{FF2B5EF4-FFF2-40B4-BE49-F238E27FC236}">
                <a16:creationId xmlns:a16="http://schemas.microsoft.com/office/drawing/2014/main" id="{541A16D9-69BD-4D03-9D37-852E04E09288}"/>
              </a:ext>
            </a:extLst>
          </p:cNvPr>
          <p:cNvSpPr txBox="1"/>
          <p:nvPr/>
        </p:nvSpPr>
        <p:spPr>
          <a:xfrm>
            <a:off x="253714" y="1646068"/>
            <a:ext cx="8416541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b="1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线性</a:t>
            </a:r>
            <a:r>
              <a:rPr lang="en-US" altLang="zh-CN" sz="3200" b="1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SVM+</a:t>
            </a:r>
            <a:r>
              <a:rPr lang="zh-CN" altLang="en-US" sz="3200" b="1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核技巧</a:t>
            </a:r>
            <a:r>
              <a:rPr lang="en-US" altLang="zh-CN" sz="3200" b="1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=</a:t>
            </a:r>
            <a:r>
              <a:rPr lang="zh-CN" altLang="en-US" sz="3200" b="1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非线性</a:t>
            </a:r>
            <a:r>
              <a:rPr lang="en-US" altLang="zh-CN" sz="3200" b="1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SVM</a:t>
            </a:r>
            <a:endParaRPr lang="zh-CN" altLang="en-US" sz="3200" b="1" dirty="0">
              <a:solidFill>
                <a:schemeClr val="accent1">
                  <a:lumMod val="50000"/>
                </a:schemeClr>
              </a:solidFill>
              <a:latin typeface="+mn-ea"/>
              <a:ea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B298E2E3-37CD-0519-194E-7F4A64B28436}"/>
                  </a:ext>
                </a:extLst>
              </p:cNvPr>
              <p:cNvSpPr txBox="1"/>
              <p:nvPr/>
            </p:nvSpPr>
            <p:spPr>
              <a:xfrm>
                <a:off x="1705225" y="3623712"/>
                <a:ext cx="5703570" cy="10825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200" i="1">
                          <a:latin typeface="Cambria Math" panose="02040503050406030204" pitchFamily="18" charset="0"/>
                        </a:rPr>
                        <m:t>𝑊</m:t>
                      </m:r>
                      <m:d>
                        <m:dPr>
                          <m:ctrlPr>
                            <a:rPr lang="en-US" altLang="zh-CN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  <m:r>
                        <a:rPr lang="en-US" altLang="zh-CN" sz="22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2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2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2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e>
                      </m:nary>
                      <m:r>
                        <a:rPr lang="en-US" altLang="zh-CN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altLang="zh-CN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m:rPr>
                          <m:nor/>
                        </m:rPr>
                        <a:rPr lang="en-US" altLang="zh-CN" sz="220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zh-CN" sz="2200" i="1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zh-CN" altLang="en-US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zh-CN" altLang="en-US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CN" altLang="en-US" sz="2200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B298E2E3-37CD-0519-194E-7F4A64B284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5225" y="3623712"/>
                <a:ext cx="5703570" cy="108254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ECDFF243-F961-EC42-6ECB-CF7D064F1C8A}"/>
                  </a:ext>
                </a:extLst>
              </p:cNvPr>
              <p:cNvSpPr/>
              <p:nvPr/>
            </p:nvSpPr>
            <p:spPr>
              <a:xfrm>
                <a:off x="520852" y="5309443"/>
                <a:ext cx="4396716" cy="118231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20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2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sz="2200">
                          <a:latin typeface="Cambria Math" panose="02040503050406030204" pitchFamily="18" charset="0"/>
                        </a:rPr>
                        <m:t>sign</m:t>
                      </m:r>
                      <m:d>
                        <m:dPr>
                          <m:ctrlPr>
                            <a:rPr lang="en-US" altLang="zh-CN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zh-CN" altLang="en-US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zh-CN" altLang="en-US" sz="22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altLang="zh-CN" sz="2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2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2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2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CN" sz="2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22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altLang="zh-CN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m:rPr>
                                  <m:nor/>
                                </m:rPr>
                                <a:rPr lang="en-US" altLang="zh-CN" sz="22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zh-CN" altLang="en-US" sz="220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nary>
                        </m:e>
                      </m:d>
                    </m:oMath>
                  </m:oMathPara>
                </a14:m>
                <a:endParaRPr lang="en-US" altLang="zh-CN" sz="2200" dirty="0"/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ECDFF243-F961-EC42-6ECB-CF7D064F1C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852" y="5309443"/>
                <a:ext cx="4396716" cy="118231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54F4D81C-DC79-2589-31AA-4639E906333A}"/>
                  </a:ext>
                </a:extLst>
              </p:cNvPr>
              <p:cNvSpPr txBox="1"/>
              <p:nvPr/>
            </p:nvSpPr>
            <p:spPr>
              <a:xfrm>
                <a:off x="5167782" y="5307440"/>
                <a:ext cx="3400925" cy="10442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2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200" i="1" dirty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altLang="zh-CN" sz="2200" i="1" dirty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CN" sz="22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zh-CN" sz="2200" i="1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Sup>
                            <m:sSubSupPr>
                              <m:ctrlP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zh-CN" altLang="en-US" sz="22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54F4D81C-DC79-2589-31AA-4639E90633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7782" y="5307440"/>
                <a:ext cx="3400925" cy="104426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30042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8" grpId="0"/>
      <p:bldP spid="4" grpId="0"/>
      <p:bldP spid="4" grpId="1"/>
      <p:bldP spid="6" grpId="0"/>
      <p:bldP spid="6" grpId="1"/>
      <p:bldP spid="7" grpId="0"/>
      <p:bldP spid="7" grpId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弧形 16">
            <a:extLst>
              <a:ext uri="{FF2B5EF4-FFF2-40B4-BE49-F238E27FC236}">
                <a16:creationId xmlns:a16="http://schemas.microsoft.com/office/drawing/2014/main" id="{FEF5AAA3-1E97-4F96-BABC-40E4EA72AAEE}"/>
              </a:ext>
            </a:extLst>
          </p:cNvPr>
          <p:cNvSpPr/>
          <p:nvPr/>
        </p:nvSpPr>
        <p:spPr>
          <a:xfrm rot="10800000">
            <a:off x="1806633" y="4683162"/>
            <a:ext cx="5358384" cy="1081479"/>
          </a:xfrm>
          <a:prstGeom prst="arc">
            <a:avLst>
              <a:gd name="adj1" fmla="val 10893561"/>
              <a:gd name="adj2" fmla="val 21528803"/>
            </a:avLst>
          </a:prstGeom>
          <a:ln w="28575">
            <a:headEnd type="triangl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97A33DB-B9BE-4830-9403-E91F9CFF86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7758"/>
          <a:stretch/>
        </p:blipFill>
        <p:spPr>
          <a:xfrm>
            <a:off x="306185" y="3282928"/>
            <a:ext cx="5358384" cy="168622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A4838FD-0166-420C-930A-616527E0F3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329" t="53766" r="5945"/>
          <a:stretch/>
        </p:blipFill>
        <p:spPr>
          <a:xfrm>
            <a:off x="6681984" y="3190980"/>
            <a:ext cx="2333105" cy="2022846"/>
          </a:xfrm>
          <a:prstGeom prst="rect">
            <a:avLst/>
          </a:prstGeom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7410FF51-2D3F-4855-84A0-2C6FAB5A9DD5}"/>
              </a:ext>
            </a:extLst>
          </p:cNvPr>
          <p:cNvGrpSpPr/>
          <p:nvPr/>
        </p:nvGrpSpPr>
        <p:grpSpPr>
          <a:xfrm>
            <a:off x="5806227" y="3745610"/>
            <a:ext cx="759101" cy="639828"/>
            <a:chOff x="2452577" y="3163824"/>
            <a:chExt cx="918512" cy="774192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A59AB8D7-E840-428E-95CB-41261409B9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8280" t="12227" r="47384" b="71552"/>
            <a:stretch/>
          </p:blipFill>
          <p:spPr>
            <a:xfrm>
              <a:off x="2452577" y="3163824"/>
              <a:ext cx="918512" cy="774192"/>
            </a:xfrm>
            <a:prstGeom prst="rect">
              <a:avLst/>
            </a:prstGeom>
          </p:spPr>
        </p:pic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6BDF4E1D-E21E-48D9-8FB3-A79E7B710546}"/>
                </a:ext>
              </a:extLst>
            </p:cNvPr>
            <p:cNvSpPr txBox="1"/>
            <p:nvPr/>
          </p:nvSpPr>
          <p:spPr>
            <a:xfrm>
              <a:off x="2843784" y="3176016"/>
              <a:ext cx="396240" cy="3351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b="1"/>
                <a:t>-1</a:t>
              </a:r>
              <a:endParaRPr lang="zh-CN" altLang="en-US" sz="1200" b="1"/>
            </a:p>
          </p:txBody>
        </p:sp>
      </p:grp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42E4E124-52C2-4EAE-8A47-4A4F9674D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80661DEE-55DF-9C4C-9E32-9432A9F8E9FC}" type="slidenum">
              <a:rPr lang="en-US" smtClean="0"/>
              <a:t>71</a:t>
            </a:fld>
            <a:endParaRPr lang="en-US" dirty="0"/>
          </a:p>
        </p:txBody>
      </p:sp>
      <p:sp>
        <p:nvSpPr>
          <p:cNvPr id="2" name="左中括号 1">
            <a:extLst>
              <a:ext uri="{FF2B5EF4-FFF2-40B4-BE49-F238E27FC236}">
                <a16:creationId xmlns:a16="http://schemas.microsoft.com/office/drawing/2014/main" id="{7237DA97-D28B-4C00-A169-EC1DF8B18850}"/>
              </a:ext>
            </a:extLst>
          </p:cNvPr>
          <p:cNvSpPr/>
          <p:nvPr/>
        </p:nvSpPr>
        <p:spPr>
          <a:xfrm>
            <a:off x="2525129" y="3084068"/>
            <a:ext cx="359664" cy="2129758"/>
          </a:xfrm>
          <a:prstGeom prst="leftBracket">
            <a:avLst/>
          </a:prstGeom>
          <a:ln w="3810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左中括号 10">
            <a:extLst>
              <a:ext uri="{FF2B5EF4-FFF2-40B4-BE49-F238E27FC236}">
                <a16:creationId xmlns:a16="http://schemas.microsoft.com/office/drawing/2014/main" id="{1AC712A7-39A8-44B9-84E4-79FE37EB7B6A}"/>
              </a:ext>
            </a:extLst>
          </p:cNvPr>
          <p:cNvSpPr/>
          <p:nvPr/>
        </p:nvSpPr>
        <p:spPr>
          <a:xfrm rot="10800000">
            <a:off x="6051667" y="3061159"/>
            <a:ext cx="359664" cy="2129758"/>
          </a:xfrm>
          <a:prstGeom prst="leftBracket">
            <a:avLst/>
          </a:prstGeom>
          <a:ln w="3810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785966BC-0B32-4EB4-8079-3EFFA08406B0}"/>
                  </a:ext>
                </a:extLst>
              </p:cNvPr>
              <p:cNvSpPr/>
              <p:nvPr/>
            </p:nvSpPr>
            <p:spPr>
              <a:xfrm>
                <a:off x="3784171" y="5856668"/>
                <a:ext cx="1090747" cy="41139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𝐾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785966BC-0B32-4EB4-8079-3EFFA08406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4171" y="5856668"/>
                <a:ext cx="1090747" cy="411395"/>
              </a:xfrm>
              <a:prstGeom prst="rect">
                <a:avLst/>
              </a:prstGeom>
              <a:blipFill>
                <a:blip r:embed="rId3"/>
                <a:stretch>
                  <a:fillRect b="-74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1AE5D5F3-9A82-496A-BD78-31FFD47A8522}"/>
                  </a:ext>
                </a:extLst>
              </p:cNvPr>
              <p:cNvSpPr/>
              <p:nvPr/>
            </p:nvSpPr>
            <p:spPr>
              <a:xfrm>
                <a:off x="3675358" y="5061175"/>
                <a:ext cx="130837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/>
                  <a:t>特征</a:t>
                </a:r>
                <a14:m>
                  <m:oMath xmlns:m="http://schemas.openxmlformats.org/officeDocument/2006/math">
                    <m:r>
                      <a:rPr lang="zh-CN" altLang="en-US" i="1">
                        <a:latin typeface="Cambria Math" panose="02040503050406030204" pitchFamily="18" charset="0"/>
                      </a:rPr>
                      <m:t>空间</m:t>
                    </m:r>
                    <m:r>
                      <m:rPr>
                        <m:nor/>
                      </m:rPr>
                      <a:rPr lang="en-US" altLang="zh-CN" i="1">
                        <a:latin typeface="Lucida Handwriting" panose="03010101010101010101" pitchFamily="66" charset="0"/>
                      </a:rPr>
                      <m:t>H</m:t>
                    </m:r>
                  </m:oMath>
                </a14:m>
                <a:endParaRPr lang="zh-CN" altLang="en-US"/>
              </a:p>
            </p:txBody>
          </p:sp>
        </mc:Choice>
        <mc:Fallback xmlns="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1AE5D5F3-9A82-496A-BD78-31FFD47A85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5358" y="5061175"/>
                <a:ext cx="1308371" cy="369332"/>
              </a:xfrm>
              <a:prstGeom prst="rect">
                <a:avLst/>
              </a:prstGeom>
              <a:blipFill>
                <a:blip r:embed="rId4"/>
                <a:stretch>
                  <a:fillRect l="-4186" t="-8197" r="-930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585CD9DC-CA6C-4F8A-A860-BDF87406B9E4}"/>
                  </a:ext>
                </a:extLst>
              </p:cNvPr>
              <p:cNvSpPr/>
              <p:nvPr/>
            </p:nvSpPr>
            <p:spPr>
              <a:xfrm>
                <a:off x="759697" y="5558815"/>
                <a:ext cx="138364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dirty="0"/>
                  <a:t>输入</a:t>
                </a:r>
                <a14:m>
                  <m:oMath xmlns:m="http://schemas.openxmlformats.org/officeDocument/2006/math">
                    <m:r>
                      <a:rPr lang="zh-CN" altLang="en-US" i="1" dirty="0">
                        <a:latin typeface="Cambria Math" panose="02040503050406030204" pitchFamily="18" charset="0"/>
                      </a:rPr>
                      <m:t>空间</m:t>
                    </m:r>
                    <m:sSup>
                      <m:sSup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zh-CN" altLang="en-US"/>
              </a:p>
            </p:txBody>
          </p:sp>
        </mc:Choice>
        <mc:Fallback xmlns="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585CD9DC-CA6C-4F8A-A860-BDF87406B9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697" y="5558815"/>
                <a:ext cx="1383649" cy="369332"/>
              </a:xfrm>
              <a:prstGeom prst="rect">
                <a:avLst/>
              </a:prstGeom>
              <a:blipFill>
                <a:blip r:embed="rId5"/>
                <a:stretch>
                  <a:fillRect l="-3965" t="-10000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43B7BBAA-6E9B-40B3-9CFC-7828C8CFDE1C}"/>
                  </a:ext>
                </a:extLst>
              </p:cNvPr>
              <p:cNvSpPr/>
              <p:nvPr/>
            </p:nvSpPr>
            <p:spPr>
              <a:xfrm>
                <a:off x="7194046" y="5558815"/>
                <a:ext cx="138364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dirty="0"/>
                  <a:t>输入</a:t>
                </a:r>
                <a14:m>
                  <m:oMath xmlns:m="http://schemas.openxmlformats.org/officeDocument/2006/math">
                    <m:r>
                      <a:rPr lang="zh-CN" altLang="en-US" i="1" dirty="0">
                        <a:latin typeface="Cambria Math" panose="02040503050406030204" pitchFamily="18" charset="0"/>
                      </a:rPr>
                      <m:t>空间</m:t>
                    </m:r>
                    <m:sSup>
                      <m:sSup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zh-CN" altLang="en-US"/>
              </a:p>
            </p:txBody>
          </p:sp>
        </mc:Choice>
        <mc:Fallback xmlns="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43B7BBAA-6E9B-40B3-9CFC-7828C8CFDE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4046" y="5558815"/>
                <a:ext cx="1383649" cy="369332"/>
              </a:xfrm>
              <a:prstGeom prst="rect">
                <a:avLst/>
              </a:prstGeom>
              <a:blipFill>
                <a:blip r:embed="rId6"/>
                <a:stretch>
                  <a:fillRect l="-3524" t="-10000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标题 1">
            <a:extLst>
              <a:ext uri="{FF2B5EF4-FFF2-40B4-BE49-F238E27FC236}">
                <a16:creationId xmlns:a16="http://schemas.microsoft.com/office/drawing/2014/main" id="{63885D82-FEF9-49BF-84DC-374B58B6F5BD}"/>
              </a:ext>
            </a:extLst>
          </p:cNvPr>
          <p:cNvSpPr txBox="1"/>
          <p:nvPr/>
        </p:nvSpPr>
        <p:spPr>
          <a:xfrm>
            <a:off x="253714" y="1646068"/>
            <a:ext cx="8416541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b="1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核技巧在</a:t>
            </a:r>
            <a:r>
              <a:rPr lang="en-US" altLang="zh-CN" sz="3200" b="1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SVM</a:t>
            </a:r>
            <a:r>
              <a:rPr lang="zh-CN" altLang="en-US" sz="3200" b="1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的</a:t>
            </a:r>
            <a:r>
              <a:rPr lang="zh-CN" altLang="en-US" sz="3200" b="1" dirty="0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应用</a:t>
            </a:r>
          </a:p>
        </p:txBody>
      </p:sp>
    </p:spTree>
    <p:extLst>
      <p:ext uri="{BB962C8B-B14F-4D97-AF65-F5344CB8AC3E}">
        <p14:creationId xmlns:p14="http://schemas.microsoft.com/office/powerpoint/2010/main" val="166890379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CF0F3CF2-F30E-D933-1490-9CB0EF274536}"/>
              </a:ext>
            </a:extLst>
          </p:cNvPr>
          <p:cNvSpPr txBox="1"/>
          <p:nvPr/>
        </p:nvSpPr>
        <p:spPr>
          <a:xfrm>
            <a:off x="257840" y="1648329"/>
            <a:ext cx="8416541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b="1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核函数的定义</a:t>
            </a:r>
            <a:endParaRPr lang="zh-CN" altLang="en-US" sz="3200" b="1" dirty="0">
              <a:solidFill>
                <a:schemeClr val="accent1">
                  <a:lumMod val="50000"/>
                </a:schemeClr>
              </a:solidFill>
              <a:latin typeface="+mn-ea"/>
              <a:ea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A74E6236-A689-0CB7-4C7E-C8392B01D44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63730" y="2506662"/>
                <a:ext cx="8522430" cy="3961373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14000"/>
                  </a:lnSpc>
                  <a:buNone/>
                </a:pPr>
                <a:r>
                  <a:rPr lang="zh-CN" altLang="en-US" sz="2400" b="1" dirty="0">
                    <a:solidFill>
                      <a:srgbClr val="C00000"/>
                    </a:solidFill>
                  </a:rPr>
                  <a:t>定义</a:t>
                </a:r>
                <a:r>
                  <a:rPr lang="en-US" altLang="zh-CN" sz="2400" b="1" dirty="0">
                    <a:solidFill>
                      <a:srgbClr val="C00000"/>
                    </a:solidFill>
                  </a:rPr>
                  <a:t>7.6 (</a:t>
                </a:r>
                <a:r>
                  <a:rPr lang="zh-CN" altLang="en-US" sz="2400" b="1" dirty="0">
                    <a:solidFill>
                      <a:srgbClr val="C00000"/>
                    </a:solidFill>
                  </a:rPr>
                  <a:t>核函数</a:t>
                </a:r>
                <a:r>
                  <a:rPr lang="en-US" altLang="zh-CN" sz="2400" b="1" dirty="0">
                    <a:solidFill>
                      <a:srgbClr val="C00000"/>
                    </a:solidFill>
                  </a:rPr>
                  <a:t>)</a:t>
                </a:r>
              </a:p>
              <a:p>
                <a:pPr marL="0" indent="0">
                  <a:lnSpc>
                    <a:spcPct val="114000"/>
                  </a:lnSpc>
                  <a:spcAft>
                    <a:spcPts val="1200"/>
                  </a:spcAft>
                  <a:buNone/>
                </a:pPr>
                <a:r>
                  <a:rPr lang="zh-CN" altLang="en-US" sz="2200" dirty="0"/>
                  <a:t>         设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sz="2200" i="1">
                        <a:latin typeface="Lucida Handwriting" panose="03010101010101010101" pitchFamily="66" charset="0"/>
                      </a:rPr>
                      <m:t>X</m:t>
                    </m:r>
                  </m:oMath>
                </a14:m>
                <a:r>
                  <a:rPr lang="zh-CN" altLang="en-US" sz="2200" dirty="0"/>
                  <a:t> 是输入空间</a:t>
                </a:r>
                <a:r>
                  <a:rPr lang="en-US" altLang="zh-CN" sz="2200" dirty="0"/>
                  <a:t> (</a:t>
                </a:r>
                <a:r>
                  <a:rPr lang="zh-CN" altLang="en-US" sz="2200" dirty="0"/>
                  <a:t>欧氏空间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2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200" b="0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zh-CN" sz="2200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zh-CN" altLang="en-US" sz="2200" dirty="0"/>
                  <a:t>的子集或离散集合</a:t>
                </a:r>
                <a:r>
                  <a:rPr lang="en-US" altLang="zh-CN" sz="2200" dirty="0"/>
                  <a:t>), </a:t>
                </a:r>
                <a:r>
                  <a:rPr lang="zh-CN" altLang="en-US" sz="2200" dirty="0"/>
                  <a:t>又设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sz="2200" i="1">
                        <a:latin typeface="Lucida Handwriting" panose="03010101010101010101" pitchFamily="66" charset="0"/>
                      </a:rPr>
                      <m:t>H</m:t>
                    </m:r>
                  </m:oMath>
                </a14:m>
                <a:r>
                  <a:rPr lang="zh-CN" altLang="en-US" sz="2200" dirty="0"/>
                  <a:t> 为特征空间</a:t>
                </a:r>
                <a:r>
                  <a:rPr lang="en-US" altLang="zh-CN" sz="2200" dirty="0"/>
                  <a:t> (</a:t>
                </a:r>
                <a:r>
                  <a:rPr lang="zh-CN" altLang="en-US" sz="2200" dirty="0"/>
                  <a:t>希尔伯特空间</a:t>
                </a:r>
                <a:r>
                  <a:rPr lang="en-US" altLang="zh-CN" sz="2200" dirty="0"/>
                  <a:t>), </a:t>
                </a:r>
                <a:r>
                  <a:rPr lang="zh-CN" altLang="en-US" sz="2200" dirty="0"/>
                  <a:t>如果存在一个从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sz="2200" i="1">
                        <a:latin typeface="Lucida Handwriting" panose="03010101010101010101" pitchFamily="66" charset="0"/>
                      </a:rPr>
                      <m:t>X</m:t>
                    </m:r>
                  </m:oMath>
                </a14:m>
                <a:r>
                  <a:rPr lang="zh-CN" altLang="en-US" sz="2200" dirty="0"/>
                  <a:t> 到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sz="2200" i="1">
                        <a:latin typeface="Lucida Handwriting" panose="03010101010101010101" pitchFamily="66" charset="0"/>
                      </a:rPr>
                      <m:t>H</m:t>
                    </m:r>
                    <m:r>
                      <m:rPr>
                        <m:nor/>
                      </m:rPr>
                      <a:rPr lang="en-US" altLang="zh-CN" sz="2200" b="0" i="1" smtClean="0">
                        <a:latin typeface="Lucida Handwriting" panose="03010101010101010101" pitchFamily="66" charset="0"/>
                      </a:rPr>
                      <m:t> </m:t>
                    </m:r>
                  </m:oMath>
                </a14:m>
                <a:r>
                  <a:rPr lang="zh-CN" altLang="en-US" sz="2200" dirty="0"/>
                  <a:t>的映射</a:t>
                </a:r>
                <a:endParaRPr lang="en-US" altLang="zh-CN" sz="2200" dirty="0"/>
              </a:p>
              <a:p>
                <a:pPr marL="0" indent="0" algn="ctr">
                  <a:lnSpc>
                    <a:spcPct val="114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d>
                        <m:dPr>
                          <m:ctrlPr>
                            <a:rPr lang="en-US" altLang="zh-CN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</m:t>
                      </m:r>
                      <m:r>
                        <m:rPr>
                          <m:nor/>
                        </m:rPr>
                        <a:rPr lang="en-US" altLang="zh-CN" sz="2200" i="1">
                          <a:latin typeface="Lucida Handwriting" panose="03010101010101010101" pitchFamily="66" charset="0"/>
                        </a:rPr>
                        <m:t>X</m:t>
                      </m:r>
                      <m:r>
                        <a:rPr lang="zh-CN" altLang="en-US" sz="22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r>
                        <m:rPr>
                          <m:nor/>
                        </m:rPr>
                        <a:rPr lang="en-US" altLang="zh-CN" sz="2200" i="1">
                          <a:latin typeface="Lucida Handwriting" panose="03010101010101010101" pitchFamily="66" charset="0"/>
                        </a:rPr>
                        <m:t>H</m:t>
                      </m:r>
                    </m:oMath>
                  </m:oMathPara>
                </a14:m>
                <a:endParaRPr lang="en-US" altLang="zh-CN" sz="2200" dirty="0">
                  <a:latin typeface="Blackadder ITC" panose="04020505051007020D02" pitchFamily="82" charset="0"/>
                </a:endParaRPr>
              </a:p>
              <a:p>
                <a:pPr marL="0" indent="0">
                  <a:lnSpc>
                    <a:spcPct val="114000"/>
                  </a:lnSpc>
                  <a:buNone/>
                </a:pPr>
                <a:r>
                  <a:rPr lang="zh-CN" altLang="en-US" sz="2200" dirty="0"/>
                  <a:t>使得对所有</a:t>
                </a:r>
                <a14:m>
                  <m:oMath xmlns:m="http://schemas.openxmlformats.org/officeDocument/2006/math"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nor/>
                      </m:rPr>
                      <a:rPr lang="en-US" altLang="zh-CN" sz="2200" i="1">
                        <a:latin typeface="Lucida Handwriting" panose="03010101010101010101" pitchFamily="66" charset="0"/>
                      </a:rPr>
                      <m:t>X</m:t>
                    </m:r>
                  </m:oMath>
                </a14:m>
                <a:r>
                  <a:rPr lang="en-US" altLang="zh-CN" sz="2200" dirty="0"/>
                  <a:t> , </a:t>
                </a:r>
                <a:r>
                  <a:rPr lang="zh-CN" altLang="en-US" sz="2200" dirty="0"/>
                  <a:t>函数</a:t>
                </a:r>
                <a14:m>
                  <m:oMath xmlns:m="http://schemas.openxmlformats.org/officeDocument/2006/math">
                    <m:r>
                      <a:rPr lang="en-US" altLang="zh-CN" sz="2200" i="1" dirty="0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altLang="zh-CN" sz="22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200" i="1" dirty="0" err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200" i="1" dirty="0" err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200" i="1" dirty="0" err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zh-CN" sz="22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200" dirty="0"/>
                  <a:t>满足条件</a:t>
                </a:r>
                <a:endParaRPr lang="en-US" altLang="zh-CN" sz="2200" dirty="0"/>
              </a:p>
              <a:p>
                <a:pPr marL="0" indent="0" algn="ctr">
                  <a:lnSpc>
                    <a:spcPct val="114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200" i="1" dirty="0">
                          <a:latin typeface="Cambria Math" panose="02040503050406030204" pitchFamily="18" charset="0"/>
                        </a:rPr>
                        <m:t>𝐾</m:t>
                      </m:r>
                      <m:d>
                        <m:dPr>
                          <m:ctrlPr>
                            <a:rPr lang="en-US" altLang="zh-CN" sz="22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200" i="1" dirty="0" err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200" i="1" dirty="0" err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200" i="1" dirty="0" err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altLang="zh-CN" sz="22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d>
                        <m:dPr>
                          <m:ctrlPr>
                            <a:rPr lang="en-US" altLang="zh-CN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zh-CN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d>
                        <m:dPr>
                          <m:ctrlPr>
                            <a:rPr lang="en-US" altLang="zh-CN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en-US" altLang="zh-CN" sz="2200" dirty="0"/>
              </a:p>
              <a:p>
                <a:pPr marL="0" indent="0">
                  <a:lnSpc>
                    <a:spcPct val="114000"/>
                  </a:lnSpc>
                  <a:buNone/>
                </a:pPr>
                <a:r>
                  <a:rPr lang="zh-CN" altLang="en-US" sz="2200" dirty="0"/>
                  <a:t>则称</a:t>
                </a:r>
                <a14:m>
                  <m:oMath xmlns:m="http://schemas.openxmlformats.org/officeDocument/2006/math">
                    <m:r>
                      <a:rPr lang="en-US" altLang="zh-CN" sz="2200" i="1" dirty="0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altLang="zh-CN" sz="22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200" i="1" dirty="0" err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200" i="1" dirty="0" err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200" i="1" dirty="0" err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zh-CN" sz="22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200"/>
                  <a:t>为</a:t>
                </a:r>
                <a:r>
                  <a:rPr lang="en-US" altLang="zh-CN" sz="2200"/>
                  <a:t>(</a:t>
                </a:r>
                <a:r>
                  <a:rPr lang="zh-CN" altLang="en-US" sz="2200"/>
                  <a:t>正定</a:t>
                </a:r>
                <a:r>
                  <a:rPr lang="en-US" altLang="zh-CN" sz="2200"/>
                  <a:t>)</a:t>
                </a:r>
                <a:r>
                  <a:rPr lang="zh-CN" altLang="en-US" sz="2200"/>
                  <a:t>核函数</a:t>
                </a:r>
                <a:r>
                  <a:rPr lang="en-US" altLang="zh-CN" sz="2200" dirty="0"/>
                  <a:t>, </a:t>
                </a:r>
                <a14:m>
                  <m:oMath xmlns:m="http://schemas.openxmlformats.org/officeDocument/2006/math">
                    <m:r>
                      <a:rPr lang="en-US" altLang="zh-CN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zh-CN" altLang="en-US" sz="2200" dirty="0"/>
                  <a:t>为映射函数</a:t>
                </a:r>
                <a:r>
                  <a:rPr lang="en-US" altLang="zh-CN" sz="2200" dirty="0"/>
                  <a:t>, </a:t>
                </a:r>
                <a:r>
                  <a:rPr lang="zh-CN" altLang="en-US" sz="2200" dirty="0"/>
                  <a:t>式中</a:t>
                </a:r>
                <a14:m>
                  <m:oMath xmlns:m="http://schemas.openxmlformats.org/officeDocument/2006/math">
                    <m:r>
                      <a:rPr lang="en-US" altLang="zh-CN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altLang="zh-CN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zh-CN" altLang="en-US" sz="2200" dirty="0"/>
                  <a:t>为</a:t>
                </a:r>
                <a14:m>
                  <m:oMath xmlns:m="http://schemas.openxmlformats.org/officeDocument/2006/math">
                    <m:r>
                      <a:rPr lang="en-US" altLang="zh-CN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altLang="zh-CN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zh-CN" altLang="en-US" sz="2200" dirty="0"/>
                  <a:t>和</a:t>
                </a:r>
                <a14:m>
                  <m:oMath xmlns:m="http://schemas.openxmlformats.org/officeDocument/2006/math">
                    <m:r>
                      <a:rPr lang="en-US" altLang="zh-CN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zh-CN" altLang="en-US" sz="2200" dirty="0"/>
                  <a:t>的内积</a:t>
                </a:r>
                <a:endParaRPr lang="en-US" altLang="zh-CN" sz="2200" dirty="0"/>
              </a:p>
            </p:txBody>
          </p:sp>
        </mc:Choice>
        <mc:Fallback xmlns="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A74E6236-A689-0CB7-4C7E-C8392B01D4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63730" y="2506662"/>
                <a:ext cx="8522430" cy="3961373"/>
              </a:xfrm>
              <a:blipFill>
                <a:blip r:embed="rId2"/>
                <a:stretch>
                  <a:fillRect l="-1144" t="-6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37C9A7EA-1B5B-0FFF-2C26-8C2CE16B62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80661DEE-55DF-9C4C-9E32-9432A9F8E9FC}" type="slidenum">
              <a:rPr lang="en-US" smtClean="0"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736739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9617657D-5439-D6D1-CEC2-FDE2404B332D}"/>
              </a:ext>
            </a:extLst>
          </p:cNvPr>
          <p:cNvSpPr txBox="1"/>
          <p:nvPr/>
        </p:nvSpPr>
        <p:spPr>
          <a:xfrm>
            <a:off x="253714" y="1644421"/>
            <a:ext cx="8416541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b="1" dirty="0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正定核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内容占位符 2">
                <a:extLst>
                  <a:ext uri="{FF2B5EF4-FFF2-40B4-BE49-F238E27FC236}">
                    <a16:creationId xmlns:a16="http://schemas.microsoft.com/office/drawing/2014/main" id="{D2730CEB-11BB-0220-464E-FC8D5C4B9B4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73745" y="2583873"/>
                <a:ext cx="8196510" cy="4024745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zh-CN" altLang="en-US" sz="2200"/>
                  <a:t>运用</a:t>
                </a:r>
                <a:r>
                  <a:rPr lang="zh-CN" altLang="en-US" sz="2200" dirty="0"/>
                  <a:t>核技巧</a:t>
                </a:r>
                <a:r>
                  <a:rPr lang="zh-CN" altLang="en-US" sz="2200"/>
                  <a:t>的目的是在</a:t>
                </a:r>
                <a:r>
                  <a:rPr lang="zh-CN" altLang="en-US" sz="2200" dirty="0"/>
                  <a:t>不显示地定义映射</a:t>
                </a:r>
                <a14:m>
                  <m:oMath xmlns:m="http://schemas.openxmlformats.org/officeDocument/2006/math">
                    <m:r>
                      <a:rPr lang="en-US" altLang="zh-CN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zh-CN" altLang="en-US" sz="2200" dirty="0"/>
                  <a:t>和</a:t>
                </a:r>
                <a14:m>
                  <m:oMath xmlns:m="http://schemas.openxmlformats.org/officeDocument/2006/math">
                    <m:r>
                      <a:rPr lang="en-US" altLang="zh-CN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zh-CN" altLang="en-US" sz="2200" dirty="0"/>
                  <a:t>的情况</a:t>
                </a:r>
                <a:r>
                  <a:rPr lang="zh-CN" altLang="en-US" sz="2200"/>
                  <a:t>下求得</a:t>
                </a:r>
                <a14:m>
                  <m:oMath xmlns:m="http://schemas.openxmlformats.org/officeDocument/2006/math">
                    <m:r>
                      <a:rPr lang="en-US" altLang="zh-CN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zh-CN" altLang="en-US" sz="2200" dirty="0"/>
                  <a:t>和</a:t>
                </a:r>
                <a14:m>
                  <m:oMath xmlns:m="http://schemas.openxmlformats.org/officeDocument/2006/math">
                    <m:r>
                      <a:rPr lang="en-US" altLang="zh-CN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zh-CN" altLang="en-US" sz="2200"/>
                  <a:t>的内积</a:t>
                </a:r>
                <a:endParaRPr lang="en-US" altLang="zh-CN" sz="2200"/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zh-CN" altLang="en-US" sz="2200" b="1">
                    <a:solidFill>
                      <a:srgbClr val="C00000"/>
                    </a:solidFill>
                  </a:rPr>
                  <a:t>定理</a:t>
                </a:r>
                <a:r>
                  <a:rPr lang="en-US" altLang="zh-CN" sz="2200" b="1">
                    <a:solidFill>
                      <a:srgbClr val="C00000"/>
                    </a:solidFill>
                  </a:rPr>
                  <a:t>7.5 (</a:t>
                </a:r>
                <a:r>
                  <a:rPr lang="zh-CN" altLang="en-US" sz="2200" b="1">
                    <a:solidFill>
                      <a:srgbClr val="C00000"/>
                    </a:solidFill>
                  </a:rPr>
                  <a:t>正定核的充要条件</a:t>
                </a:r>
                <a:r>
                  <a:rPr lang="en-US" altLang="zh-CN" sz="2200" b="1">
                    <a:solidFill>
                      <a:srgbClr val="C00000"/>
                    </a:solidFill>
                  </a:rPr>
                  <a:t>)</a:t>
                </a:r>
                <a:endParaRPr lang="en-US" altLang="zh-CN" sz="2200" b="1" dirty="0">
                  <a:solidFill>
                    <a:srgbClr val="C00000"/>
                  </a:solidFill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zh-CN" altLang="en-US" sz="2200"/>
                  <a:t>         设</a:t>
                </a:r>
                <a14:m>
                  <m:oMath xmlns:m="http://schemas.openxmlformats.org/officeDocument/2006/math">
                    <m:r>
                      <a:rPr lang="en-US" altLang="zh-CN" sz="2200" i="1" dirty="0">
                        <a:latin typeface="Cambria Math" panose="02040503050406030204" pitchFamily="18" charset="0"/>
                      </a:rPr>
                      <m:t>𝐾</m:t>
                    </m:r>
                    <m:r>
                      <m:rPr>
                        <m:nor/>
                      </m:rPr>
                      <a:rPr lang="en-US" altLang="zh-CN" sz="2200" dirty="0">
                        <a:latin typeface="Cambria Math" panose="02040503050406030204" pitchFamily="18" charset="0"/>
                      </a:rPr>
                      <m:t>:</m:t>
                    </m:r>
                    <m:r>
                      <m:rPr>
                        <m:nor/>
                      </m:rPr>
                      <a:rPr lang="en-US" altLang="zh-CN" sz="22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zh-CN" sz="2200" i="1">
                        <a:latin typeface="Lucida Handwriting" panose="03010101010101010101" pitchFamily="66" charset="0"/>
                      </a:rPr>
                      <m:t>X</m:t>
                    </m:r>
                    <m:r>
                      <a:rPr lang="en-US" altLang="zh-CN" sz="22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m:rPr>
                        <m:nor/>
                      </m:rPr>
                      <a:rPr lang="en-US" altLang="zh-CN" sz="2200" i="1">
                        <a:latin typeface="Lucida Handwriting" panose="03010101010101010101" pitchFamily="66" charset="0"/>
                      </a:rPr>
                      <m:t>X</m:t>
                    </m:r>
                    <m:r>
                      <a:rPr lang="zh-CN" altLang="en-US" sz="2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altLang="zh-CN" sz="2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zh-CN" altLang="en-US" sz="2200" dirty="0"/>
                  <a:t> 是</a:t>
                </a:r>
                <a:r>
                  <a:rPr lang="zh-CN" altLang="en-US" sz="2200"/>
                  <a:t>对称函数</a:t>
                </a:r>
                <a:r>
                  <a:rPr lang="en-US" altLang="zh-CN" sz="2200"/>
                  <a:t>, </a:t>
                </a:r>
                <a:r>
                  <a:rPr lang="zh-CN" altLang="en-US" sz="2200"/>
                  <a:t>则</a:t>
                </a:r>
                <a14:m>
                  <m:oMath xmlns:m="http://schemas.openxmlformats.org/officeDocument/2006/math">
                    <m:r>
                      <a:rPr lang="en-US" altLang="zh-CN" sz="2200" i="1" dirty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altLang="zh-CN" sz="22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200" i="1" dirty="0" err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200" i="1" dirty="0" err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200" i="1" dirty="0" err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zh-CN" sz="22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200" dirty="0"/>
                  <a:t>为正定核函数的</a:t>
                </a:r>
                <a:r>
                  <a:rPr lang="zh-CN" altLang="en-US" sz="2200"/>
                  <a:t>充要条件是</a:t>
                </a:r>
                <a:r>
                  <a:rPr lang="en-US" altLang="zh-CN" sz="2200"/>
                  <a:t>: </a:t>
                </a:r>
                <a:r>
                  <a:rPr lang="zh-CN" altLang="en-US" sz="2200"/>
                  <a:t>对</a:t>
                </a:r>
                <a:r>
                  <a:rPr lang="zh-CN" altLang="en-US" sz="2200" dirty="0"/>
                  <a:t>任意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200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2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nor/>
                      </m:rPr>
                      <a:rPr lang="en-US" altLang="zh-CN" sz="2200" i="1">
                        <a:latin typeface="Lucida Handwriting" panose="03010101010101010101" pitchFamily="66" charset="0"/>
                      </a:rPr>
                      <m:t>X</m:t>
                    </m:r>
                    <m:r>
                      <m:rPr>
                        <m:nor/>
                      </m:rPr>
                      <a:rPr lang="en-US" altLang="zh-CN" sz="2200" i="1">
                        <a:latin typeface="Lucida Handwriting" panose="03010101010101010101" pitchFamily="66" charset="0"/>
                      </a:rPr>
                      <m:t> </m:t>
                    </m:r>
                    <m:r>
                      <a:rPr lang="en-US" altLang="zh-CN" sz="2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altLang="zh-CN" sz="2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sz="2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=1, 2,⋯,</m:t>
                    </m:r>
                    <m:r>
                      <a:rPr lang="en-US" altLang="zh-CN" sz="2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en-US" altLang="zh-CN" sz="2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</m:t>
                    </m:r>
                    <m:r>
                      <a:rPr lang="en-US" altLang="zh-CN" sz="2200" i="1" dirty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altLang="zh-CN" sz="22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200" i="1" dirty="0" err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200" i="1" dirty="0" err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200" i="1" dirty="0" err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zh-CN" sz="22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200" dirty="0"/>
                  <a:t>对应的</a:t>
                </a:r>
                <a:r>
                  <a:rPr lang="en-US" altLang="zh-CN" sz="2200" dirty="0"/>
                  <a:t>Gram</a:t>
                </a:r>
                <a:r>
                  <a:rPr lang="zh-CN" altLang="en-US" sz="2200" dirty="0"/>
                  <a:t>矩阵</a:t>
                </a:r>
                <a:endParaRPr lang="en-US" altLang="zh-CN" sz="2200" dirty="0"/>
              </a:p>
              <a:p>
                <a:pPr>
                  <a:lnSpc>
                    <a:spcPct val="100000"/>
                  </a:lnSpc>
                </a:pPr>
                <a:endParaRPr lang="en-US" altLang="zh-CN" sz="2200" dirty="0"/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altLang="zh-CN" sz="2200"/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altLang="zh-CN" sz="2200" b="1">
                  <a:solidFill>
                    <a:srgbClr val="0070C0"/>
                  </a:solidFill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zh-CN" altLang="en-US" sz="2200" b="1">
                    <a:solidFill>
                      <a:srgbClr val="0070C0"/>
                    </a:solidFill>
                  </a:rPr>
                  <a:t>半正定</a:t>
                </a:r>
                <a:r>
                  <a:rPr lang="en-US" altLang="zh-CN" sz="2200"/>
                  <a:t>.</a:t>
                </a:r>
                <a:endParaRPr lang="zh-CN" altLang="en-US" sz="2400" dirty="0"/>
              </a:p>
              <a:p>
                <a:pPr>
                  <a:lnSpc>
                    <a:spcPct val="110000"/>
                  </a:lnSpc>
                </a:pPr>
                <a:endParaRPr lang="en-US" altLang="zh-CN" sz="2200" dirty="0"/>
              </a:p>
            </p:txBody>
          </p:sp>
        </mc:Choice>
        <mc:Fallback xmlns="">
          <p:sp>
            <p:nvSpPr>
              <p:cNvPr id="7" name="内容占位符 2">
                <a:extLst>
                  <a:ext uri="{FF2B5EF4-FFF2-40B4-BE49-F238E27FC236}">
                    <a16:creationId xmlns:a16="http://schemas.microsoft.com/office/drawing/2014/main" id="{D2730CEB-11BB-0220-464E-FC8D5C4B9B4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3745" y="2583873"/>
                <a:ext cx="8196510" cy="4024745"/>
              </a:xfrm>
              <a:blipFill>
                <a:blip r:embed="rId2"/>
                <a:stretch>
                  <a:fillRect l="-967" t="-606" b="-10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5656004F-4D22-CC8F-407D-254DF698D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80661DEE-55DF-9C4C-9E32-9432A9F8E9FC}" type="slidenum">
              <a:rPr lang="en-US" smtClean="0"/>
              <a:t>73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E0B98841-AF46-4CB6-B1E1-9C4C1E0469E9}"/>
                  </a:ext>
                </a:extLst>
              </p:cNvPr>
              <p:cNvSpPr txBox="1"/>
              <p:nvPr/>
            </p:nvSpPr>
            <p:spPr>
              <a:xfrm>
                <a:off x="1994154" y="4735949"/>
                <a:ext cx="5492496" cy="12143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2200" b="0" i="1" smtClean="0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  <m:r>
                                      <a:rPr lang="en-US" altLang="zh-CN" sz="2200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altLang="zh-CN" sz="2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2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zh-CN" sz="22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altLang="zh-CN" sz="22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altLang="zh-CN" sz="2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2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zh-CN" sz="22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altLang="zh-CN" sz="2200" b="0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  <m:e>
                                    <m:r>
                                      <a:rPr lang="en-US" altLang="zh-CN" sz="2200" b="0" i="1" smtClean="0">
                                        <a:latin typeface="Cambria Math" panose="02040503050406030204" pitchFamily="18" charset="0"/>
                                      </a:rPr>
                                      <m:t>⋯</m:t>
                                    </m:r>
                                  </m:e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2200" i="1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  <m:r>
                                      <a:rPr lang="en-US" altLang="zh-CN" sz="22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altLang="zh-CN" sz="2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2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zh-CN" sz="22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altLang="zh-CN" sz="22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altLang="zh-CN" sz="2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2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zh-CN" sz="2200" b="0" i="1" smtClean="0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sub>
                                    </m:sSub>
                                    <m:r>
                                      <a:rPr lang="en-US" altLang="zh-CN" sz="22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2200" b="0" i="1" smtClean="0"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  <m:e>
                                    <m:r>
                                      <a:rPr lang="en-US" altLang="zh-CN" sz="2200" b="0" i="1" smtClean="0">
                                        <a:latin typeface="Cambria Math" panose="02040503050406030204" pitchFamily="18" charset="0"/>
                                      </a:rPr>
                                      <m:t>⋱</m:t>
                                    </m:r>
                                  </m:e>
                                  <m:e>
                                    <m:r>
                                      <a:rPr lang="en-US" altLang="zh-CN" sz="2200" b="0" i="1" smtClean="0"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2200" i="1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  <m:r>
                                      <a:rPr lang="en-US" altLang="zh-CN" sz="22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altLang="zh-CN" sz="2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2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zh-CN" sz="2200" b="0" i="1" smtClean="0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sub>
                                    </m:sSub>
                                    <m:r>
                                      <a:rPr lang="en-US" altLang="zh-CN" sz="22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altLang="zh-CN" sz="2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2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zh-CN" sz="22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altLang="zh-CN" sz="22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  <m:e>
                                    <m:r>
                                      <a:rPr lang="en-US" altLang="zh-CN" sz="2200" b="0" i="1" smtClean="0">
                                        <a:latin typeface="Cambria Math" panose="02040503050406030204" pitchFamily="18" charset="0"/>
                                      </a:rPr>
                                      <m:t>⋯</m:t>
                                    </m:r>
                                  </m:e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2200" i="1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  <m:r>
                                      <a:rPr lang="en-US" altLang="zh-CN" sz="22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altLang="zh-CN" sz="2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2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zh-CN" sz="2200" b="0" i="1" smtClean="0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sub>
                                    </m:sSub>
                                    <m:r>
                                      <a:rPr lang="en-US" altLang="zh-CN" sz="22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altLang="zh-CN" sz="2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2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zh-CN" sz="2200" b="0" i="1" smtClean="0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sub>
                                    </m:sSub>
                                    <m:r>
                                      <a:rPr lang="en-US" altLang="zh-CN" sz="22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  <m:sub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zh-CN" altLang="en-US" sz="2200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E0B98841-AF46-4CB6-B1E1-9C4C1E0469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4154" y="4735949"/>
                <a:ext cx="5492496" cy="121437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93540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E0B5CB71-B898-199A-7850-3EF3803CE7D3}"/>
              </a:ext>
            </a:extLst>
          </p:cNvPr>
          <p:cNvSpPr txBox="1"/>
          <p:nvPr/>
        </p:nvSpPr>
        <p:spPr>
          <a:xfrm>
            <a:off x="253714" y="1643870"/>
            <a:ext cx="8416541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b="1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常用核函数</a:t>
            </a:r>
            <a:endParaRPr lang="zh-CN" altLang="en-US" sz="3200" b="1" dirty="0">
              <a:solidFill>
                <a:schemeClr val="accent1">
                  <a:lumMod val="50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0A738978-6D60-1B7F-4C6F-B9597AC237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80661DEE-55DF-9C4C-9E32-9432A9F8E9FC}" type="slidenum">
              <a:rPr lang="en-US" smtClean="0"/>
              <a:t>74</a:t>
            </a:fld>
            <a:endParaRPr 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A076A36-5738-41D5-A05F-B766565F23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941" y="2539262"/>
            <a:ext cx="6628155" cy="19579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内容占位符 2">
                <a:extLst>
                  <a:ext uri="{FF2B5EF4-FFF2-40B4-BE49-F238E27FC236}">
                    <a16:creationId xmlns:a16="http://schemas.microsoft.com/office/drawing/2014/main" id="{DA11AE9B-A138-4879-850A-71807C86AEA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96170" y="4669716"/>
                <a:ext cx="8093647" cy="2051760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zh-CN" altLang="en-US" sz="2200"/>
                  <a:t>若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zh-CN" altLang="en-US" sz="2200" i="1" smtClean="0">
                        <a:latin typeface="Cambria Math" panose="02040503050406030204" pitchFamily="18" charset="0"/>
                      </a:rPr>
                      <m:t>为</m:t>
                    </m:r>
                  </m:oMath>
                </a14:m>
                <a:r>
                  <a:rPr lang="zh-CN" altLang="en-US" sz="2200"/>
                  <a:t>核函数</a:t>
                </a:r>
                <a:r>
                  <a:rPr lang="en-US" altLang="zh-CN" sz="2200"/>
                  <a:t>, </a:t>
                </a:r>
                <a:r>
                  <a:rPr lang="zh-CN" altLang="en-US" sz="2200"/>
                  <a:t>则</a:t>
                </a:r>
                <a:endParaRPr lang="en-US" altLang="zh-CN" sz="2200"/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zh-CN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20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zh-CN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 (</m:t>
                      </m:r>
                      <m:sSub>
                        <m:sSubPr>
                          <m:ctrlPr>
                            <a:rPr lang="en-US" altLang="zh-CN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&gt;0)</m:t>
                      </m:r>
                    </m:oMath>
                  </m:oMathPara>
                </a14:m>
                <a:endParaRPr lang="en-US" altLang="zh-CN" sz="22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⊗</m:t>
                    </m:r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en-US" altLang="zh-CN" sz="220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endParaRPr lang="en-US" altLang="zh-CN" sz="2200" dirty="0"/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sSub>
                        <m:sSubPr>
                          <m:ctrlPr>
                            <a:rPr lang="en-US" altLang="zh-CN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zh-CN" altLang="en-US" sz="2200" i="1">
                          <a:latin typeface="Cambria Math" panose="02040503050406030204" pitchFamily="18" charset="0"/>
                        </a:rPr>
                        <m:t>为</m:t>
                      </m:r>
                      <m:r>
                        <a:rPr lang="zh-CN" altLang="en-US" sz="2200" i="1" smtClean="0">
                          <a:latin typeface="Cambria Math" panose="02040503050406030204" pitchFamily="18" charset="0"/>
                        </a:rPr>
                        <m:t>任意</m:t>
                      </m:r>
                      <m:r>
                        <a:rPr lang="zh-CN" altLang="en-US" sz="2200" i="1">
                          <a:latin typeface="Cambria Math" panose="02040503050406030204" pitchFamily="18" charset="0"/>
                        </a:rPr>
                        <m:t>函数</m:t>
                      </m:r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2200" dirty="0"/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zh-CN" altLang="en-US" sz="2200"/>
                  <a:t>    也是核函数</a:t>
                </a:r>
                <a:r>
                  <a:rPr lang="en-US" altLang="zh-CN" sz="2200"/>
                  <a:t>.</a:t>
                </a:r>
                <a:endParaRPr lang="en-US" altLang="zh-CN" sz="2200" dirty="0"/>
              </a:p>
              <a:p>
                <a:pPr>
                  <a:lnSpc>
                    <a:spcPct val="100000"/>
                  </a:lnSpc>
                </a:pPr>
                <a:endParaRPr lang="en-US" altLang="zh-CN" sz="2200" dirty="0"/>
              </a:p>
              <a:p>
                <a:pPr>
                  <a:lnSpc>
                    <a:spcPct val="100000"/>
                  </a:lnSpc>
                </a:pPr>
                <a:endParaRPr lang="en-US" altLang="zh-CN" sz="2200" dirty="0"/>
              </a:p>
              <a:p>
                <a:pPr>
                  <a:lnSpc>
                    <a:spcPct val="100000"/>
                  </a:lnSpc>
                </a:pPr>
                <a:endParaRPr lang="zh-CN" altLang="en-US" sz="2200" dirty="0"/>
              </a:p>
            </p:txBody>
          </p:sp>
        </mc:Choice>
        <mc:Fallback xmlns="">
          <p:sp>
            <p:nvSpPr>
              <p:cNvPr id="10" name="内容占位符 2">
                <a:extLst>
                  <a:ext uri="{FF2B5EF4-FFF2-40B4-BE49-F238E27FC236}">
                    <a16:creationId xmlns:a16="http://schemas.microsoft.com/office/drawing/2014/main" id="{DA11AE9B-A138-4879-850A-71807C86AEA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6170" y="4669716"/>
                <a:ext cx="8093647" cy="2051760"/>
              </a:xfrm>
              <a:blipFill>
                <a:blip r:embed="rId3"/>
                <a:stretch>
                  <a:fillRect l="-828" t="-2077" b="-47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9540299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E0B5CB71-B898-199A-7850-3EF3803CE7D3}"/>
              </a:ext>
            </a:extLst>
          </p:cNvPr>
          <p:cNvSpPr txBox="1"/>
          <p:nvPr/>
        </p:nvSpPr>
        <p:spPr>
          <a:xfrm>
            <a:off x="253714" y="1643870"/>
            <a:ext cx="8416541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b="1" dirty="0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常用核函数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AB4D4E6E-0467-A3D5-CBAE-C67E4BA4779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2508" y="2743200"/>
                <a:ext cx="7907694" cy="3539412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zh-CN" altLang="en-US" sz="2200"/>
                  <a:t>多项式核函数 </a:t>
                </a:r>
                <a:r>
                  <a:rPr lang="en-US" altLang="zh-CN" sz="2200"/>
                  <a:t>(Polynomial </a:t>
                </a:r>
                <a:r>
                  <a:rPr lang="en-US" altLang="zh-CN" sz="2200" dirty="0"/>
                  <a:t>kernel function)</a:t>
                </a:r>
              </a:p>
              <a:p>
                <a:pPr>
                  <a:lnSpc>
                    <a:spcPct val="100000"/>
                  </a:lnSpc>
                </a:pPr>
                <a:endParaRPr lang="en-US" altLang="zh-CN" sz="2200" dirty="0"/>
              </a:p>
              <a:p>
                <a:pPr>
                  <a:lnSpc>
                    <a:spcPct val="100000"/>
                  </a:lnSpc>
                </a:pPr>
                <a:endParaRPr lang="en-US" altLang="zh-CN" sz="2200"/>
              </a:p>
              <a:p>
                <a:pPr>
                  <a:lnSpc>
                    <a:spcPct val="100000"/>
                  </a:lnSpc>
                </a:pPr>
                <a:r>
                  <a:rPr lang="zh-CN" altLang="en-US" sz="2200"/>
                  <a:t>对应</a:t>
                </a:r>
                <a:r>
                  <a:rPr lang="zh-CN" altLang="en-US" sz="2200" dirty="0"/>
                  <a:t>的支持向量机为</a:t>
                </a:r>
                <a14:m>
                  <m:oMath xmlns:m="http://schemas.openxmlformats.org/officeDocument/2006/math">
                    <m:r>
                      <a:rPr lang="en-US" altLang="zh-CN" sz="2200" i="1" dirty="0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zh-CN" altLang="en-US" sz="2200" dirty="0"/>
                  <a:t>次</a:t>
                </a:r>
                <a:r>
                  <a:rPr lang="zh-CN" altLang="en-US" sz="2200"/>
                  <a:t>多项式分类器</a:t>
                </a:r>
                <a:r>
                  <a:rPr lang="en-US" altLang="zh-CN" sz="2200"/>
                  <a:t>, </a:t>
                </a:r>
                <a:r>
                  <a:rPr lang="zh-CN" altLang="en-US" sz="2200"/>
                  <a:t>分类决策函数</a:t>
                </a:r>
                <a:r>
                  <a:rPr lang="en-US" altLang="zh-CN" sz="2200"/>
                  <a:t>:</a:t>
                </a:r>
                <a:endParaRPr lang="en-US" altLang="zh-CN" sz="2200" dirty="0"/>
              </a:p>
              <a:p>
                <a:pPr>
                  <a:lnSpc>
                    <a:spcPct val="100000"/>
                  </a:lnSpc>
                </a:pPr>
                <a:endParaRPr lang="en-US" altLang="zh-CN" sz="2200" dirty="0"/>
              </a:p>
              <a:p>
                <a:pPr>
                  <a:lnSpc>
                    <a:spcPct val="100000"/>
                  </a:lnSpc>
                </a:pPr>
                <a:endParaRPr lang="en-US" altLang="zh-CN" sz="2200" dirty="0"/>
              </a:p>
              <a:p>
                <a:pPr>
                  <a:lnSpc>
                    <a:spcPct val="100000"/>
                  </a:lnSpc>
                </a:pPr>
                <a:endParaRPr lang="en-US" altLang="zh-CN" sz="2200" dirty="0"/>
              </a:p>
              <a:p>
                <a:pPr>
                  <a:lnSpc>
                    <a:spcPct val="100000"/>
                  </a:lnSpc>
                </a:pPr>
                <a:endParaRPr lang="zh-CN" altLang="en-US" dirty="0"/>
              </a:p>
            </p:txBody>
          </p:sp>
        </mc:Choice>
        <mc:Fallback xmlns="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AB4D4E6E-0467-A3D5-CBAE-C67E4BA4779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2508" y="2743200"/>
                <a:ext cx="7907694" cy="3539412"/>
              </a:xfrm>
              <a:blipFill>
                <a:blip r:embed="rId2"/>
                <a:stretch>
                  <a:fillRect l="-848" t="-12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D18E4F6B-E8F0-C28C-C92D-4500C8E9D63D}"/>
                  </a:ext>
                </a:extLst>
              </p:cNvPr>
              <p:cNvSpPr txBox="1"/>
              <p:nvPr/>
            </p:nvSpPr>
            <p:spPr>
              <a:xfrm>
                <a:off x="2607490" y="3353848"/>
                <a:ext cx="3597729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200" i="1" dirty="0" smtClean="0"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altLang="zh-CN" sz="220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200" i="1" dirty="0" err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200" i="1" dirty="0" err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2200" i="1" dirty="0" err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zh-CN" sz="2200" i="1" dirty="0" smtClean="0">
                          <a:latin typeface="Cambria Math" panose="02040503050406030204" pitchFamily="18" charset="0"/>
                        </a:rPr>
                        <m:t>)=</m:t>
                      </m:r>
                      <m:sSup>
                        <m:sSupPr>
                          <m:ctrlPr>
                            <a:rPr lang="en-US" altLang="zh-CN" sz="220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200" b="0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2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2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altLang="zh-CN" sz="22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altLang="zh-CN" sz="22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+1)</m:t>
                          </m:r>
                        </m:e>
                        <m:sup>
                          <m:r>
                            <a:rPr lang="en-US" altLang="zh-CN" sz="2200" b="0" i="1" dirty="0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p>
                      </m:sSup>
                    </m:oMath>
                  </m:oMathPara>
                </a14:m>
                <a:endParaRPr lang="zh-CN" altLang="en-US" sz="2200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D18E4F6B-E8F0-C28C-C92D-4500C8E9D6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7490" y="3353848"/>
                <a:ext cx="3597729" cy="430887"/>
              </a:xfrm>
              <a:prstGeom prst="rect">
                <a:avLst/>
              </a:prstGeom>
              <a:blipFill>
                <a:blip r:embed="rId3"/>
                <a:stretch>
                  <a:fillRect b="-154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0326AE79-5179-5566-6C17-AE4ED64AE1AD}"/>
                  </a:ext>
                </a:extLst>
              </p:cNvPr>
              <p:cNvSpPr txBox="1"/>
              <p:nvPr/>
            </p:nvSpPr>
            <p:spPr>
              <a:xfrm>
                <a:off x="1913265" y="4857742"/>
                <a:ext cx="5097437" cy="11823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20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2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sz="2200" i="0">
                          <a:latin typeface="Cambria Math" panose="02040503050406030204" pitchFamily="18" charset="0"/>
                        </a:rPr>
                        <m:t>sign</m:t>
                      </m:r>
                      <m:d>
                        <m:dPr>
                          <m:ctrlPr>
                            <a:rPr lang="en-US" altLang="zh-CN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sup>
                            <m:e>
                              <m:sSubSup>
                                <m:sSubSupPr>
                                  <m:ctrlP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zh-CN" altLang="en-US" sz="22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altLang="zh-CN" sz="22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2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altLang="zh-CN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2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sz="22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CN" sz="22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r>
                                    <a:rPr lang="en-US" altLang="zh-CN" sz="2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CN" sz="2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+1)</m:t>
                                  </m:r>
                                </m:e>
                                <m:sup>
                                  <m:r>
                                    <a:rPr lang="en-US" altLang="zh-CN" sz="2200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sup>
                              </m:sSup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m:rPr>
                                  <m:nor/>
                                </m:rPr>
                                <a:rPr lang="en-US" altLang="zh-CN" sz="2200" i="1" dirty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nary>
                        </m:e>
                      </m:d>
                    </m:oMath>
                  </m:oMathPara>
                </a14:m>
                <a:endParaRPr lang="zh-CN" altLang="en-US" sz="2200" dirty="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0326AE79-5179-5566-6C17-AE4ED64AE1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3265" y="4857742"/>
                <a:ext cx="5097437" cy="118231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0A738978-6D60-1B7F-4C6F-B9597AC237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80661DEE-55DF-9C4C-9E32-9432A9F8E9FC}" type="slidenum">
              <a:rPr lang="en-US" smtClean="0"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350947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E0B5CB71-B898-199A-7850-3EF3803CE7D3}"/>
              </a:ext>
            </a:extLst>
          </p:cNvPr>
          <p:cNvSpPr txBox="1"/>
          <p:nvPr/>
        </p:nvSpPr>
        <p:spPr>
          <a:xfrm>
            <a:off x="253714" y="1643870"/>
            <a:ext cx="8416541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b="1" dirty="0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常用核函数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AB4D4E6E-0467-A3D5-CBAE-C67E4BA4779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59227" y="2715491"/>
                <a:ext cx="8311027" cy="3777384"/>
              </a:xfrm>
            </p:spPr>
            <p:txBody>
              <a:bodyPr>
                <a:normAutofit/>
              </a:bodyPr>
              <a:lstStyle/>
              <a:p>
                <a:r>
                  <a:rPr lang="zh-CN" altLang="en-US" sz="2200"/>
                  <a:t>高斯核函数 </a:t>
                </a:r>
                <a:r>
                  <a:rPr lang="en-US" altLang="zh-CN" sz="2200"/>
                  <a:t>(Gaussian </a:t>
                </a:r>
                <a:r>
                  <a:rPr lang="en-US" altLang="zh-CN" sz="2200" dirty="0"/>
                  <a:t>Kernel </a:t>
                </a:r>
                <a:r>
                  <a:rPr lang="en-US" altLang="zh-CN" sz="2200"/>
                  <a:t>Function)</a:t>
                </a:r>
                <a:endParaRPr lang="en-US" altLang="zh-CN" sz="2200" dirty="0"/>
              </a:p>
              <a:p>
                <a:endParaRPr lang="en-US" altLang="zh-CN" sz="2200" dirty="0"/>
              </a:p>
              <a:p>
                <a:endParaRPr lang="en-US" altLang="zh-CN" sz="2200"/>
              </a:p>
              <a:p>
                <a:endParaRPr lang="en-US" altLang="zh-CN" sz="2200"/>
              </a:p>
              <a:p>
                <a:r>
                  <a:rPr lang="zh-CN" altLang="en-US" sz="2200"/>
                  <a:t>决策函数</a:t>
                </a:r>
                <a:r>
                  <a:rPr lang="en-US" altLang="zh-CN"/>
                  <a:t>:</a:t>
                </a:r>
                <a:r>
                  <a:rPr lang="en-US" altLang="zh-CN" sz="2800"/>
                  <a:t> </a:t>
                </a:r>
                <a:endParaRPr lang="en-US" altLang="zh-CN" sz="2200" i="1"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20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2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sz="2200" i="0">
                          <a:latin typeface="Cambria Math" panose="02040503050406030204" pitchFamily="18" charset="0"/>
                        </a:rPr>
                        <m:t>sign</m:t>
                      </m:r>
                      <m:d>
                        <m:dPr>
                          <m:ctrlPr>
                            <a:rPr lang="en-US" altLang="zh-CN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sup>
                            <m:e>
                              <m:sSubSup>
                                <m:sSubSupPr>
                                  <m:ctrlP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zh-CN" altLang="en-US" sz="22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en-US" altLang="zh-CN" sz="2200" i="0" dirty="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  <m:d>
                                <m:dPr>
                                  <m:ctrlPr>
                                    <a:rPr lang="en-US" altLang="zh-CN" sz="22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200" i="1" dirty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altLang="zh-CN" sz="22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n-US" altLang="zh-CN" sz="2200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begChr m:val="‖"/>
                                              <m:endChr m:val="‖"/>
                                              <m:ctrlPr>
                                                <a:rPr lang="en-US" altLang="zh-CN" sz="2200" i="1" dirty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zh-CN" sz="2200" i="1" dirty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  <m:r>
                                                <a:rPr lang="en-US" altLang="zh-CN" sz="2200" i="1" dirty="0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r>
                                                <a:rPr lang="en-US" altLang="zh-CN" sz="2200" i="1" dirty="0">
                                                  <a:latin typeface="Cambria Math" panose="02040503050406030204" pitchFamily="18" charset="0"/>
                                                </a:rPr>
                                                <m:t>𝑧</m:t>
                                              </m:r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n-US" altLang="zh-CN" sz="2200" i="1" dirty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num>
                                    <m:den>
                                      <m:r>
                                        <a:rPr lang="en-US" altLang="zh-CN" sz="2200" i="1" dirty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sSup>
                                        <m:sSupPr>
                                          <m:ctrlPr>
                                            <a:rPr lang="en-US" altLang="zh-CN" sz="2200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zh-CN" altLang="en-US" sz="2200" i="1" dirty="0">
                                              <a:latin typeface="Cambria Math" panose="02040503050406030204" pitchFamily="18" charset="0"/>
                                            </a:rPr>
                                            <m:t>𝜎</m:t>
                                          </m:r>
                                        </m:e>
                                        <m:sup>
                                          <m:r>
                                            <a:rPr lang="en-US" altLang="zh-CN" sz="2200" i="1" dirty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den>
                                  </m:f>
                                </m:e>
                              </m:d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m:rPr>
                                  <m:nor/>
                                </m:rPr>
                                <a:rPr lang="en-US" altLang="zh-CN" sz="2200" i="1" dirty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nary>
                        </m:e>
                      </m:d>
                    </m:oMath>
                  </m:oMathPara>
                </a14:m>
                <a:endParaRPr lang="en-US" altLang="zh-CN" sz="2200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AB4D4E6E-0467-A3D5-CBAE-C67E4BA4779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59227" y="2715491"/>
                <a:ext cx="8311027" cy="3777384"/>
              </a:xfrm>
              <a:blipFill>
                <a:blip r:embed="rId2"/>
                <a:stretch>
                  <a:fillRect l="-880" t="-193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D949FF03-DA98-FD88-5F55-B909C8F67B1B}"/>
                  </a:ext>
                </a:extLst>
              </p:cNvPr>
              <p:cNvSpPr txBox="1"/>
              <p:nvPr/>
            </p:nvSpPr>
            <p:spPr>
              <a:xfrm>
                <a:off x="2497477" y="3349443"/>
                <a:ext cx="3929013" cy="8598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200" i="1" dirty="0" smtClean="0"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altLang="zh-CN" sz="220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200" i="1" dirty="0" err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200" i="1" dirty="0" err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2200" i="1" dirty="0" err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zh-CN" sz="2200" i="1" dirty="0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m:rPr>
                          <m:sty m:val="p"/>
                        </m:rPr>
                        <a:rPr lang="en-US" altLang="zh-CN" sz="2200" b="0" i="0" dirty="0" smtClean="0">
                          <a:latin typeface="Cambria Math" panose="02040503050406030204" pitchFamily="18" charset="0"/>
                        </a:rPr>
                        <m:t>exp</m:t>
                      </m:r>
                      <m:d>
                        <m:dPr>
                          <m:ctrlPr>
                            <a:rPr lang="en-US" altLang="zh-CN" sz="22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200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zh-CN" sz="22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altLang="zh-CN" sz="22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altLang="zh-CN" sz="2200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200" b="0" i="1" dirty="0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altLang="zh-CN" sz="2200" b="0" i="1" dirty="0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sz="2200" b="0" i="1" dirty="0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altLang="zh-CN" sz="2200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altLang="zh-CN" sz="2200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altLang="zh-CN" sz="22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sz="2200" b="0" i="1" dirty="0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altLang="zh-CN" sz="2200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oMath>
                  </m:oMathPara>
                </a14:m>
                <a:endParaRPr lang="zh-CN" altLang="en-US" sz="2200" dirty="0"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D949FF03-DA98-FD88-5F55-B909C8F67B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7477" y="3349443"/>
                <a:ext cx="3929013" cy="85985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0A738978-6D60-1B7F-4C6F-B9597AC237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80661DEE-55DF-9C4C-9E32-9432A9F8E9FC}" type="slidenum">
              <a:rPr lang="en-US" smtClean="0"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774914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500DB995-BC62-89A5-CB16-9DC159649947}"/>
              </a:ext>
            </a:extLst>
          </p:cNvPr>
          <p:cNvSpPr txBox="1"/>
          <p:nvPr/>
        </p:nvSpPr>
        <p:spPr>
          <a:xfrm>
            <a:off x="308310" y="1648331"/>
            <a:ext cx="8416541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b="1">
                <a:solidFill>
                  <a:schemeClr val="accent1">
                    <a:lumMod val="50000"/>
                  </a:schemeClr>
                </a:solidFill>
                <a:ea typeface="+mn-ea"/>
              </a:rPr>
              <a:t>常见核函数</a:t>
            </a:r>
            <a:endParaRPr lang="zh-CN" altLang="en-US" sz="3200" b="1" dirty="0">
              <a:solidFill>
                <a:schemeClr val="accent1">
                  <a:lumMod val="50000"/>
                </a:schemeClr>
              </a:solidFill>
              <a:ea typeface="+mn-ea"/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7B0BD6AD-D655-EB48-C420-555FF7FE82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113" y="3274226"/>
            <a:ext cx="3879649" cy="30563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CAB4F9-5E1E-073A-2309-F883B4386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80661DEE-55DF-9C4C-9E32-9432A9F8E9FC}" type="slidenum">
              <a:rPr lang="en-US" smtClean="0"/>
              <a:t>77</a:t>
            </a:fld>
            <a:endParaRPr lang="en-US"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DC1DB90C-77F2-4FF6-8EA6-AD8B80AD85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8239" y="3275991"/>
            <a:ext cx="3788398" cy="30563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B59A6123-F791-4E98-9EF7-6EB660C5256C}"/>
                  </a:ext>
                </a:extLst>
              </p:cNvPr>
              <p:cNvSpPr txBox="1"/>
              <p:nvPr/>
            </p:nvSpPr>
            <p:spPr>
              <a:xfrm>
                <a:off x="2872410" y="2503609"/>
                <a:ext cx="3176337" cy="720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𝑘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panose="02040503050406030204" pitchFamily="18" charset="0"/>
                        </a:rPr>
                        <m:t>exp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b="0" i="1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B59A6123-F791-4E98-9EF7-6EB660C525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2410" y="2503609"/>
                <a:ext cx="3176337" cy="72032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71FDA6DF-B7E8-EB3D-24FE-6B6602D7BBC3}"/>
                  </a:ext>
                </a:extLst>
              </p14:cNvPr>
              <p14:cNvContentPartPr/>
              <p14:nvPr/>
            </p14:nvContentPartPr>
            <p14:xfrm>
              <a:off x="1701360" y="4500720"/>
              <a:ext cx="5697000" cy="127332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71FDA6DF-B7E8-EB3D-24FE-6B6602D7BBC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685160" y="4484520"/>
                <a:ext cx="5729400" cy="1305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0425523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9AAF1AC7-4876-1EE1-F603-0158F37F8F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65338" y="2506059"/>
                <a:ext cx="8620165" cy="4215417"/>
              </a:xfrm>
            </p:spPr>
            <p:txBody>
              <a:bodyPr>
                <a:normAutofit fontScale="85000" lnSpcReduction="2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CN" sz="2200"/>
                  <a:t>*</a:t>
                </a:r>
                <a:r>
                  <a:rPr lang="zh-CN" altLang="en-US" sz="2200"/>
                  <a:t>字符串核函数</a:t>
                </a:r>
                <a:r>
                  <a:rPr lang="en-US" altLang="zh-CN" sz="2200"/>
                  <a:t>——</a:t>
                </a:r>
                <a:r>
                  <a:rPr lang="zh-CN" altLang="en-US" sz="2200"/>
                  <a:t>离散数据集</a:t>
                </a:r>
                <a:endParaRPr lang="en-GB" altLang="zh-CN" sz="2200" dirty="0"/>
              </a:p>
              <a:p>
                <a:pPr>
                  <a:lnSpc>
                    <a:spcPct val="120000"/>
                  </a:lnSpc>
                </a:pPr>
                <a:r>
                  <a:rPr lang="ja-JP" altLang="en-US" sz="22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考虑一个有限字符表</a:t>
                </a:r>
                <a14:m>
                  <m:oMath xmlns:m="http://schemas.openxmlformats.org/officeDocument/2006/math">
                    <m:r>
                      <a:rPr lang="en-GB" sz="2200" i="1" dirty="0" smtClean="0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∑</m:t>
                    </m:r>
                  </m:oMath>
                </a14:m>
                <a:r>
                  <a:rPr lang="en-US" altLang="zh-CN" sz="2200" dirty="0"/>
                  <a:t>, </a:t>
                </a:r>
                <a:r>
                  <a:rPr lang="ja-JP" altLang="en-US" sz="22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字符串</a:t>
                </a:r>
                <a14:m>
                  <m:oMath xmlns:m="http://schemas.openxmlformats.org/officeDocument/2006/math">
                    <m:r>
                      <a:rPr lang="en-US" altLang="ja-JP" sz="2200" i="1" dirty="0" smtClean="0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𝑠</m:t>
                    </m:r>
                  </m:oMath>
                </a14:m>
                <a:r>
                  <a:rPr lang="ja-JP" altLang="en-US" sz="22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是从</a:t>
                </a:r>
                <a14:m>
                  <m:oMath xmlns:m="http://schemas.openxmlformats.org/officeDocument/2006/math">
                    <m:r>
                      <a:rPr lang="en-GB" sz="2200" i="1" dirty="0" smtClean="0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∑</m:t>
                    </m:r>
                  </m:oMath>
                </a14:m>
                <a:r>
                  <a:rPr lang="ja-JP" altLang="en-GB" sz="22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中</a:t>
                </a:r>
                <a:r>
                  <a:rPr lang="ja-JP" altLang="en-US" sz="22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取出的有限字符</a:t>
                </a:r>
                <a:r>
                  <a:rPr lang="ja-JP" altLang="en-US" sz="2200">
                    <a:latin typeface="等线" panose="02010600030101010101" pitchFamily="2" charset="-122"/>
                    <a:ea typeface="等线" panose="02010600030101010101" pitchFamily="2" charset="-122"/>
                  </a:rPr>
                  <a:t>的序列</a:t>
                </a:r>
                <a:r>
                  <a:rPr lang="en-US" altLang="zh-CN" sz="2200"/>
                  <a:t>, </a:t>
                </a:r>
                <a:r>
                  <a:rPr lang="ja-JP" altLang="en-US" sz="2200">
                    <a:latin typeface="等线" panose="02010600030101010101" pitchFamily="2" charset="-122"/>
                    <a:ea typeface="等线" panose="02010600030101010101" pitchFamily="2" charset="-122"/>
                  </a:rPr>
                  <a:t>包括</a:t>
                </a:r>
                <a:r>
                  <a:rPr lang="ja-JP" altLang="en-US" sz="22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空字符</a:t>
                </a:r>
                <a:endParaRPr lang="en-US" altLang="zh-CN" sz="2200" dirty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ja-JP" altLang="en-US" sz="2200">
                    <a:latin typeface="等线" panose="02010600030101010101" pitchFamily="2" charset="-122"/>
                    <a:ea typeface="等线" panose="02010600030101010101" pitchFamily="2" charset="-122"/>
                  </a:rPr>
                  <a:t>长度</a:t>
                </a:r>
                <a:r>
                  <a:rPr lang="ja-JP" altLang="en-US" sz="22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用</a:t>
                </a:r>
                <a14:m>
                  <m:oMath xmlns:m="http://schemas.openxmlformats.org/officeDocument/2006/math">
                    <m:r>
                      <a:rPr lang="en-US" altLang="zh-CN" sz="2200" i="1" dirty="0" smtClean="0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|</m:t>
                    </m:r>
                    <m:r>
                      <a:rPr lang="en-US" altLang="zh-CN" sz="2200" i="1" dirty="0" smtClean="0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𝑠</m:t>
                    </m:r>
                    <m:r>
                      <a:rPr lang="en-US" altLang="zh-CN" sz="2200" i="1" dirty="0" smtClean="0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|</m:t>
                    </m:r>
                  </m:oMath>
                </a14:m>
                <a:r>
                  <a:rPr lang="ja-JP" altLang="en-US" sz="2200">
                    <a:latin typeface="等线" panose="02010600030101010101" pitchFamily="2" charset="-122"/>
                    <a:ea typeface="等线" panose="02010600030101010101" pitchFamily="2" charset="-122"/>
                  </a:rPr>
                  <a:t>表示</a:t>
                </a:r>
                <a:r>
                  <a:rPr lang="en-US" altLang="zh-CN" sz="2200"/>
                  <a:t>, </a:t>
                </a:r>
                <a:r>
                  <a:rPr lang="ja-JP" altLang="en-US" sz="2200">
                    <a:latin typeface="等线" panose="02010600030101010101" pitchFamily="2" charset="-122"/>
                    <a:ea typeface="等线" panose="02010600030101010101" pitchFamily="2" charset="-122"/>
                  </a:rPr>
                  <a:t>元素</a:t>
                </a:r>
                <a:r>
                  <a:rPr lang="ja-JP" altLang="en-US" sz="22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记作</a:t>
                </a:r>
                <a14:m>
                  <m:oMath xmlns:m="http://schemas.openxmlformats.org/officeDocument/2006/math">
                    <m:r>
                      <a:rPr lang="en-US" altLang="ja-JP" sz="2200" i="1" dirty="0" smtClean="0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𝑠</m:t>
                    </m:r>
                    <m:d>
                      <m:dPr>
                        <m:ctrlPr>
                          <a:rPr lang="en-US" altLang="ja-JP" sz="2200" i="1" dirty="0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</m:ctrlPr>
                      </m:dPr>
                      <m:e>
                        <m:r>
                          <a:rPr lang="en-US" altLang="ja-JP" sz="2200" i="1" dirty="0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1</m:t>
                        </m:r>
                      </m:e>
                    </m:d>
                    <m:r>
                      <a:rPr lang="en-US" altLang="ja-JP" sz="2200" i="1" dirty="0" smtClean="0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𝑠</m:t>
                    </m:r>
                    <m:d>
                      <m:dPr>
                        <m:ctrlPr>
                          <a:rPr lang="en-US" altLang="ja-JP" sz="2200" i="1" dirty="0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</m:ctrlPr>
                      </m:dPr>
                      <m:e>
                        <m:r>
                          <a:rPr lang="en-US" altLang="ja-JP" sz="2200" i="1" dirty="0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2</m:t>
                        </m:r>
                      </m:e>
                    </m:d>
                    <m:r>
                      <a:rPr lang="en-US" altLang="ja-JP" sz="2200" i="1" dirty="0" smtClean="0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⋯</m:t>
                    </m:r>
                    <m:r>
                      <a:rPr lang="en-US" altLang="ja-JP" sz="2200" i="1" dirty="0" smtClean="0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𝑠</m:t>
                    </m:r>
                    <m:d>
                      <m:dPr>
                        <m:ctrlPr>
                          <a:rPr lang="en-US" altLang="ja-JP" sz="2200" i="1" dirty="0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altLang="ja-JP" sz="2200" i="1" dirty="0" smtClean="0">
                                <a:latin typeface="Cambria Math" panose="02040503050406030204" pitchFamily="18" charset="0"/>
                                <a:ea typeface="等线" panose="02010600030101010101" pitchFamily="2" charset="-122"/>
                              </a:rPr>
                            </m:ctrlPr>
                          </m:dPr>
                          <m:e>
                            <m:r>
                              <a:rPr lang="en-US" altLang="ja-JP" sz="2200" i="1" dirty="0" smtClean="0">
                                <a:latin typeface="Cambria Math" panose="02040503050406030204" pitchFamily="18" charset="0"/>
                                <a:ea typeface="等线" panose="02010600030101010101" pitchFamily="2" charset="-122"/>
                              </a:rPr>
                              <m:t>𝑠</m:t>
                            </m:r>
                          </m:e>
                        </m:d>
                      </m:e>
                    </m:d>
                  </m:oMath>
                </a14:m>
                <a:endParaRPr lang="en-US" altLang="ja-JP" sz="2200" dirty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ja-JP" altLang="en-US" sz="22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两串字符</a:t>
                </a:r>
                <a14:m>
                  <m:oMath xmlns:m="http://schemas.openxmlformats.org/officeDocument/2006/math">
                    <m:r>
                      <a:rPr lang="en-US" altLang="ja-JP" sz="2200" i="1" dirty="0" smtClean="0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𝑠</m:t>
                    </m:r>
                  </m:oMath>
                </a14:m>
                <a:r>
                  <a:rPr lang="ja-JP" altLang="en-US" sz="22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ja-JP" sz="2200" i="1" dirty="0" smtClean="0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𝑡</m:t>
                    </m:r>
                  </m:oMath>
                </a14:m>
                <a:r>
                  <a:rPr lang="ja-JP" altLang="en-US" sz="22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的连接记作</a:t>
                </a:r>
                <a14:m>
                  <m:oMath xmlns:m="http://schemas.openxmlformats.org/officeDocument/2006/math">
                    <m:r>
                      <a:rPr lang="en-US" altLang="ja-JP" sz="2200" i="1" dirty="0" smtClean="0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𝑠𝑡</m:t>
                    </m:r>
                    <m:r>
                      <m:rPr>
                        <m:nor/>
                      </m:rPr>
                      <a:rPr lang="en-US" altLang="zh-CN" sz="2200" dirty="0"/>
                      <m:t>,</m:t>
                    </m:r>
                  </m:oMath>
                </a14:m>
                <a:r>
                  <a:rPr lang="ja-JP" altLang="en-US" sz="22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 所有长度为</a:t>
                </a:r>
                <a14:m>
                  <m:oMath xmlns:m="http://schemas.openxmlformats.org/officeDocument/2006/math">
                    <m:r>
                      <a:rPr lang="en-US" altLang="ja-JP" sz="2200" i="1" dirty="0" smtClean="0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𝑛</m:t>
                    </m:r>
                  </m:oMath>
                </a14:m>
                <a:r>
                  <a:rPr lang="ja-JP" altLang="en-US" sz="22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的字符串的集合记作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sz="220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</m:ctrlPr>
                      </m:sSupPr>
                      <m:e>
                        <m:r>
                          <a:rPr lang="en-GB" altLang="zh-CN" sz="2200" i="1" dirty="0">
                            <a:latin typeface="Cambria Math" panose="02040503050406030204" pitchFamily="18" charset="0"/>
                          </a:rPr>
                          <m:t>∑</m:t>
                        </m:r>
                      </m:e>
                      <m:sup>
                        <m:r>
                          <a:rPr lang="en-US" altLang="ja-JP" sz="220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altLang="zh-CN" sz="2200" dirty="0"/>
                  <a:t>, </a:t>
                </a:r>
                <a:r>
                  <a:rPr lang="ja-JP" altLang="en-GB" sz="22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所有</a:t>
                </a:r>
                <a:r>
                  <a:rPr lang="ja-JP" altLang="en-US" sz="22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字符串记作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sz="2200" i="1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</m:ctrlPr>
                      </m:sSupPr>
                      <m:e>
                        <m:r>
                          <a:rPr lang="en-GB" altLang="zh-CN" sz="2200" i="1" dirty="0">
                            <a:latin typeface="Cambria Math" panose="02040503050406030204" pitchFamily="18" charset="0"/>
                          </a:rPr>
                          <m:t>∑</m:t>
                        </m:r>
                      </m:e>
                      <m:sup>
                        <m:r>
                          <a:rPr lang="en-GB" altLang="zh-CN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ja-JP" sz="2200" i="1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=</m:t>
                    </m:r>
                    <m:nary>
                      <m:naryPr>
                        <m:chr m:val="⋃"/>
                        <m:ctrlPr>
                          <a:rPr lang="en-US" altLang="ja-JP" sz="2200" i="1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ja-JP" sz="2200" i="1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𝑛</m:t>
                        </m:r>
                        <m:r>
                          <a:rPr lang="en-US" altLang="ja-JP" sz="2200" i="1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=0</m:t>
                        </m:r>
                      </m:sub>
                      <m:sup>
                        <m:r>
                          <a:rPr lang="en-US" altLang="ja-JP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p>
                          <m:sSupPr>
                            <m:ctrlPr>
                              <a:rPr lang="en-US" altLang="ja-JP" sz="2200" i="1">
                                <a:latin typeface="Cambria Math" panose="02040503050406030204" pitchFamily="18" charset="0"/>
                                <a:ea typeface="等线" panose="02010600030101010101" pitchFamily="2" charset="-122"/>
                              </a:rPr>
                            </m:ctrlPr>
                          </m:sSupPr>
                          <m:e>
                            <m:r>
                              <a:rPr lang="en-GB" altLang="zh-CN" sz="2200" i="1" dirty="0">
                                <a:latin typeface="Cambria Math" panose="02040503050406030204" pitchFamily="18" charset="0"/>
                              </a:rPr>
                              <m:t>∑</m:t>
                            </m:r>
                          </m:e>
                          <m:sup>
                            <m:r>
                              <a:rPr lang="en-US" altLang="ja-JP" sz="2200" i="1">
                                <a:latin typeface="Cambria Math" panose="02040503050406030204" pitchFamily="18" charset="0"/>
                                <a:ea typeface="等线" panose="02010600030101010101" pitchFamily="2" charset="-122"/>
                              </a:rPr>
                              <m:t>𝑛</m:t>
                            </m:r>
                          </m:sup>
                        </m:sSup>
                      </m:e>
                    </m:nary>
                  </m:oMath>
                </a14:m>
                <a:endParaRPr lang="en-GB" altLang="ja-JP" sz="2200" dirty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ja-JP" altLang="en-US" sz="2200">
                    <a:latin typeface="等线" panose="02010600030101010101" pitchFamily="2" charset="-122"/>
                    <a:ea typeface="等线" panose="02010600030101010101" pitchFamily="2" charset="-122"/>
                  </a:rPr>
                  <a:t>考虑</a:t>
                </a:r>
                <a14:m>
                  <m:oMath xmlns:m="http://schemas.openxmlformats.org/officeDocument/2006/math">
                    <m:r>
                      <a:rPr lang="en-US" altLang="ja-JP" sz="2200" i="1" dirty="0" smtClean="0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𝑠</m:t>
                    </m:r>
                  </m:oMath>
                </a14:m>
                <a:r>
                  <a:rPr lang="ja-JP" altLang="en-US" sz="22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的子串</a:t>
                </a:r>
                <a14:m>
                  <m:oMath xmlns:m="http://schemas.openxmlformats.org/officeDocument/2006/math">
                    <m:r>
                      <a:rPr lang="en-US" altLang="ja-JP" sz="2200" i="1" dirty="0" smtClean="0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𝑢</m:t>
                    </m:r>
                  </m:oMath>
                </a14:m>
                <a:r>
                  <a:rPr lang="en-US" altLang="zh-CN" sz="2200" dirty="0"/>
                  <a:t> , </a:t>
                </a:r>
                <a:r>
                  <a:rPr lang="ja-JP" altLang="en-US" sz="22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给定一个指标序列</a:t>
                </a:r>
                <a14:m>
                  <m:oMath xmlns:m="http://schemas.openxmlformats.org/officeDocument/2006/math">
                    <m:r>
                      <a:rPr lang="en-US" altLang="ja-JP" sz="2200" b="0" i="1" smtClean="0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𝑖</m:t>
                    </m:r>
                    <m:r>
                      <a:rPr lang="en-US" altLang="ja-JP" sz="2200" b="0" i="1" smtClean="0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=</m:t>
                    </m:r>
                    <m:d>
                      <m:dPr>
                        <m:ctrlPr>
                          <a:rPr lang="en-US" altLang="ja-JP" sz="220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ja-JP" sz="2200" b="0" i="1" smtClean="0">
                                <a:latin typeface="Cambria Math" panose="02040503050406030204" pitchFamily="18" charset="0"/>
                                <a:ea typeface="等线" panose="02010600030101010101" pitchFamily="2" charset="-122"/>
                              </a:rPr>
                            </m:ctrlPr>
                          </m:sSubPr>
                          <m:e>
                            <m:r>
                              <a:rPr lang="en-US" altLang="ja-JP" sz="2200" b="0" i="1" smtClean="0">
                                <a:latin typeface="Cambria Math" panose="02040503050406030204" pitchFamily="18" charset="0"/>
                                <a:ea typeface="等线" panose="02010600030101010101" pitchFamily="2" charset="-122"/>
                              </a:rPr>
                              <m:t>𝑖</m:t>
                            </m:r>
                          </m:e>
                          <m:sub>
                            <m:r>
                              <a:rPr lang="en-US" altLang="ja-JP" sz="2200" b="0" i="1" smtClean="0">
                                <a:latin typeface="Cambria Math" panose="02040503050406030204" pitchFamily="18" charset="0"/>
                                <a:ea typeface="等线" panose="02010600030101010101" pitchFamily="2" charset="-122"/>
                              </a:rPr>
                              <m:t>1</m:t>
                            </m:r>
                          </m:sub>
                        </m:sSub>
                        <m:r>
                          <a:rPr lang="en-US" altLang="ja-JP" sz="220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,</m:t>
                        </m:r>
                        <m:sSub>
                          <m:sSubPr>
                            <m:ctrlPr>
                              <a:rPr lang="en-US" altLang="ja-JP" sz="2200" b="0" i="1" smtClean="0">
                                <a:latin typeface="Cambria Math" panose="02040503050406030204" pitchFamily="18" charset="0"/>
                                <a:ea typeface="等线" panose="02010600030101010101" pitchFamily="2" charset="-122"/>
                              </a:rPr>
                            </m:ctrlPr>
                          </m:sSubPr>
                          <m:e>
                            <m:r>
                              <a:rPr lang="en-US" altLang="ja-JP" sz="2200" b="0" i="1" smtClean="0">
                                <a:latin typeface="Cambria Math" panose="02040503050406030204" pitchFamily="18" charset="0"/>
                                <a:ea typeface="等线" panose="02010600030101010101" pitchFamily="2" charset="-122"/>
                              </a:rPr>
                              <m:t>𝑖</m:t>
                            </m:r>
                          </m:e>
                          <m:sub>
                            <m:r>
                              <a:rPr lang="en-US" altLang="ja-JP" sz="2200" b="0" i="1" smtClean="0">
                                <a:latin typeface="Cambria Math" panose="02040503050406030204" pitchFamily="18" charset="0"/>
                                <a:ea typeface="等线" panose="02010600030101010101" pitchFamily="2" charset="-122"/>
                              </a:rPr>
                              <m:t>2</m:t>
                            </m:r>
                          </m:sub>
                        </m:sSub>
                        <m:r>
                          <a:rPr lang="en-US" altLang="ja-JP" sz="220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,</m:t>
                        </m:r>
                        <m:r>
                          <a:rPr lang="en-US" altLang="ja-JP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⋯,</m:t>
                        </m:r>
                        <m:sSub>
                          <m:sSubPr>
                            <m:ctrlPr>
                              <a:rPr lang="en-US" altLang="ja-JP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d>
                              <m:dPr>
                                <m:begChr m:val="|"/>
                                <m:endChr m:val="|"/>
                                <m:ctrlPr>
                                  <a:rPr lang="en-US" altLang="ja-JP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ja-JP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d>
                          </m:sub>
                        </m:sSub>
                      </m:e>
                    </m:d>
                    <m:r>
                      <a:rPr lang="en-US" altLang="ja-JP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1≤</m:t>
                    </m:r>
                    <m:sSub>
                      <m:sSubPr>
                        <m:ctrlPr>
                          <a:rPr lang="en-US" altLang="ja-JP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altLang="ja-JP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ja-JP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altLang="ja-JP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altLang="ja-JP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ja-JP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&lt;⋯&lt;</m:t>
                    </m:r>
                    <m:sSub>
                      <m:sSubPr>
                        <m:ctrlPr>
                          <a:rPr lang="en-US" altLang="ja-JP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d>
                          <m:dPr>
                            <m:begChr m:val="|"/>
                            <m:endChr m:val="|"/>
                            <m:ctrlPr>
                              <a:rPr lang="en-US" altLang="ja-JP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𝑢</m:t>
                            </m:r>
                          </m:e>
                        </m:d>
                      </m:sub>
                    </m:sSub>
                    <m:r>
                      <a:rPr lang="en-US" altLang="ja-JP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d>
                      <m:dPr>
                        <m:begChr m:val="|"/>
                        <m:endChr m:val="|"/>
                        <m:ctrlPr>
                          <a:rPr lang="en-US" altLang="ja-JP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m:rPr>
                        <m:nor/>
                      </m:rPr>
                      <a:rPr lang="en-US" altLang="zh-CN" sz="2200" dirty="0"/>
                      <m:t>,</m:t>
                    </m:r>
                  </m:oMath>
                </a14:m>
                <a:r>
                  <a:rPr lang="en-US" altLang="ja-JP" sz="22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ja-JP" sz="2200" i="1" dirty="0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𝑢</m:t>
                    </m:r>
                  </m:oMath>
                </a14:m>
                <a:r>
                  <a:rPr lang="ja-JP" altLang="en-US" sz="2200">
                    <a:latin typeface="等线" panose="02010600030101010101" pitchFamily="2" charset="-122"/>
                    <a:ea typeface="等线" panose="02010600030101010101" pitchFamily="2" charset="-122"/>
                  </a:rPr>
                  <a:t>定义为</a:t>
                </a:r>
                <a:r>
                  <a:rPr lang="en-US" altLang="ja-JP" sz="2200">
                    <a:latin typeface="等线" panose="02010600030101010101" pitchFamily="2" charset="-122"/>
                    <a:ea typeface="等线" panose="02010600030101010101" pitchFamily="2" charset="-122"/>
                  </a:rPr>
                  <a:t>:</a:t>
                </a:r>
                <a:endParaRPr lang="en-US" altLang="ja-JP" sz="2200" dirty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r>
                  <a:rPr lang="en-US" altLang="ja-JP" sz="2200" b="0">
                    <a:ea typeface="等线" panose="02010600030101010101" pitchFamily="2" charset="-122"/>
                  </a:rPr>
                  <a:t>   </a:t>
                </a:r>
                <a14:m>
                  <m:oMath xmlns:m="http://schemas.openxmlformats.org/officeDocument/2006/math">
                    <m:r>
                      <a:rPr lang="en-US" altLang="ja-JP" sz="2200" b="0" i="1" smtClean="0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𝑢</m:t>
                    </m:r>
                    <m:r>
                      <a:rPr lang="en-US" altLang="ja-JP" sz="2200" b="0" i="1" smtClean="0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=</m:t>
                    </m:r>
                    <m:r>
                      <a:rPr lang="en-US" altLang="ja-JP" sz="2200" b="0" i="1" smtClean="0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𝑠</m:t>
                    </m:r>
                    <m:d>
                      <m:dPr>
                        <m:ctrlPr>
                          <a:rPr lang="en-US" altLang="ja-JP" sz="220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</m:ctrlPr>
                      </m:dPr>
                      <m:e>
                        <m:r>
                          <a:rPr lang="en-US" altLang="ja-JP" sz="220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𝑖</m:t>
                        </m:r>
                      </m:e>
                    </m:d>
                    <m:r>
                      <a:rPr lang="en-US" altLang="ja-JP" sz="2200" b="0" i="1" smtClean="0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=</m:t>
                    </m:r>
                    <m:r>
                      <a:rPr lang="en-US" altLang="ja-JP" sz="2200" b="0" i="1" smtClean="0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𝑠</m:t>
                    </m:r>
                    <m:d>
                      <m:dPr>
                        <m:ctrlPr>
                          <a:rPr lang="en-US" altLang="ja-JP" sz="220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ja-JP" sz="2200" b="0" i="1" smtClean="0">
                                <a:latin typeface="Cambria Math" panose="02040503050406030204" pitchFamily="18" charset="0"/>
                                <a:ea typeface="等线" panose="02010600030101010101" pitchFamily="2" charset="-122"/>
                              </a:rPr>
                            </m:ctrlPr>
                          </m:sSubPr>
                          <m:e>
                            <m:r>
                              <a:rPr lang="en-US" altLang="ja-JP" sz="2200" b="0" i="1" smtClean="0">
                                <a:latin typeface="Cambria Math" panose="02040503050406030204" pitchFamily="18" charset="0"/>
                                <a:ea typeface="等线" panose="02010600030101010101" pitchFamily="2" charset="-122"/>
                              </a:rPr>
                              <m:t>𝑖</m:t>
                            </m:r>
                          </m:e>
                          <m:sub>
                            <m:r>
                              <a:rPr lang="en-US" altLang="ja-JP" sz="2200" b="0" i="1" smtClean="0">
                                <a:latin typeface="Cambria Math" panose="02040503050406030204" pitchFamily="18" charset="0"/>
                                <a:ea typeface="等线" panose="02010600030101010101" pitchFamily="2" charset="-122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ja-JP" sz="2200" i="1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𝑠</m:t>
                    </m:r>
                    <m:d>
                      <m:dPr>
                        <m:ctrlPr>
                          <a:rPr lang="en-US" altLang="ja-JP" sz="2200" i="1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ja-JP" sz="2200" i="1">
                                <a:latin typeface="Cambria Math" panose="02040503050406030204" pitchFamily="18" charset="0"/>
                                <a:ea typeface="等线" panose="02010600030101010101" pitchFamily="2" charset="-122"/>
                              </a:rPr>
                            </m:ctrlPr>
                          </m:sSubPr>
                          <m:e>
                            <m:r>
                              <a:rPr lang="en-US" altLang="ja-JP" sz="2200" b="0" i="1" smtClean="0">
                                <a:latin typeface="Cambria Math" panose="02040503050406030204" pitchFamily="18" charset="0"/>
                                <a:ea typeface="等线" panose="02010600030101010101" pitchFamily="2" charset="-122"/>
                              </a:rPr>
                              <m:t>𝑖</m:t>
                            </m:r>
                          </m:e>
                          <m:sub>
                            <m:r>
                              <a:rPr lang="en-US" altLang="ja-JP" sz="2200" b="0" i="1" smtClean="0">
                                <a:latin typeface="Cambria Math" panose="02040503050406030204" pitchFamily="18" charset="0"/>
                                <a:ea typeface="等线" panose="02010600030101010101" pitchFamily="2" charset="-122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ja-JP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</m:t>
                    </m:r>
                    <m:r>
                      <a:rPr lang="en-US" altLang="ja-JP" sz="2200" i="1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𝑠</m:t>
                    </m:r>
                    <m:d>
                      <m:dPr>
                        <m:ctrlPr>
                          <a:rPr lang="en-US" altLang="ja-JP" sz="2200" i="1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ja-JP" sz="2200" i="1">
                                <a:latin typeface="Cambria Math" panose="02040503050406030204" pitchFamily="18" charset="0"/>
                                <a:ea typeface="等线" panose="02010600030101010101" pitchFamily="2" charset="-122"/>
                              </a:rPr>
                            </m:ctrlPr>
                          </m:sSubPr>
                          <m:e>
                            <m:r>
                              <a:rPr lang="en-US" altLang="ja-JP" sz="2200" b="0" i="1" smtClean="0">
                                <a:latin typeface="Cambria Math" panose="02040503050406030204" pitchFamily="18" charset="0"/>
                                <a:ea typeface="等线" panose="02010600030101010101" pitchFamily="2" charset="-122"/>
                              </a:rPr>
                              <m:t>𝑖</m:t>
                            </m:r>
                          </m:e>
                          <m:sub>
                            <m:d>
                              <m:dPr>
                                <m:begChr m:val="|"/>
                                <m:endChr m:val="|"/>
                                <m:ctrlPr>
                                  <a:rPr lang="en-US" altLang="ja-JP" sz="2200" i="1" smtClean="0"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</a:rPr>
                                </m:ctrlPr>
                              </m:dPr>
                              <m:e>
                                <m:r>
                                  <a:rPr lang="en-US" altLang="ja-JP" sz="2200" b="0" i="1" smtClean="0"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</a:rPr>
                                  <m:t>𝑢</m:t>
                                </m:r>
                              </m:e>
                            </m:d>
                          </m:sub>
                        </m:sSub>
                      </m:e>
                    </m:d>
                  </m:oMath>
                </a14:m>
                <a:endParaRPr lang="en-US" altLang="ja-JP" sz="2200">
                  <a:ea typeface="等线" panose="02010600030101010101" pitchFamily="2" charset="-122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ja-JP" altLang="en-US" sz="2200">
                    <a:latin typeface="等线" panose="02010600030101010101" pitchFamily="2" charset="-122"/>
                    <a:ea typeface="等线" panose="02010600030101010101" pitchFamily="2" charset="-122"/>
                  </a:rPr>
                  <a:t>   长度</a:t>
                </a:r>
                <a:r>
                  <a:rPr lang="ja-JP" altLang="en-US" sz="22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记作</a:t>
                </a:r>
                <a14:m>
                  <m:oMath xmlns:m="http://schemas.openxmlformats.org/officeDocument/2006/math">
                    <m:r>
                      <a:rPr lang="en-US" altLang="ja-JP" sz="2200" b="0" i="1" smtClean="0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𝑙</m:t>
                    </m:r>
                    <m:d>
                      <m:dPr>
                        <m:ctrlPr>
                          <a:rPr lang="en-US" altLang="ja-JP" sz="220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</m:ctrlPr>
                      </m:dPr>
                      <m:e>
                        <m:r>
                          <a:rPr lang="en-US" altLang="ja-JP" sz="220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𝑖</m:t>
                        </m:r>
                      </m:e>
                    </m:d>
                    <m:r>
                      <a:rPr lang="en-US" altLang="ja-JP" sz="2200" b="0" i="1" smtClean="0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=</m:t>
                    </m:r>
                    <m:sSub>
                      <m:sSubPr>
                        <m:ctrlPr>
                          <a:rPr lang="en-US" altLang="ja-JP" sz="2200" i="1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ja-JP" sz="2200" i="1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𝑖</m:t>
                        </m:r>
                      </m:e>
                      <m:sub>
                        <m:d>
                          <m:dPr>
                            <m:begChr m:val="|"/>
                            <m:endChr m:val="|"/>
                            <m:ctrlPr>
                              <a:rPr lang="en-US" altLang="ja-JP" sz="2200" i="1">
                                <a:latin typeface="Cambria Math" panose="02040503050406030204" pitchFamily="18" charset="0"/>
                                <a:ea typeface="等线" panose="02010600030101010101" pitchFamily="2" charset="-122"/>
                              </a:rPr>
                            </m:ctrlPr>
                          </m:dPr>
                          <m:e>
                            <m:r>
                              <a:rPr lang="en-US" altLang="ja-JP" sz="2200" i="1">
                                <a:latin typeface="Cambria Math" panose="02040503050406030204" pitchFamily="18" charset="0"/>
                                <a:ea typeface="等线" panose="02010600030101010101" pitchFamily="2" charset="-122"/>
                              </a:rPr>
                              <m:t>𝑢</m:t>
                            </m:r>
                          </m:e>
                        </m:d>
                      </m:sub>
                    </m:sSub>
                    <m:r>
                      <a:rPr lang="en-US" altLang="ja-JP" sz="2200" b="0" i="1" smtClean="0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−</m:t>
                    </m:r>
                    <m:sSub>
                      <m:sSubPr>
                        <m:ctrlPr>
                          <a:rPr lang="en-US" altLang="ja-JP" sz="220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ja-JP" sz="220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𝑖</m:t>
                        </m:r>
                      </m:e>
                      <m:sub>
                        <m:r>
                          <a:rPr lang="en-US" altLang="ja-JP" sz="220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1</m:t>
                        </m:r>
                      </m:sub>
                    </m:sSub>
                    <m:r>
                      <a:rPr lang="en-US" altLang="ja-JP" sz="2200" b="0" i="1" smtClean="0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+1</m:t>
                    </m:r>
                  </m:oMath>
                </a14:m>
                <a:endParaRPr lang="en-GB" altLang="ja-JP" sz="2200" dirty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ja-JP" altLang="en-US" sz="22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如果</a:t>
                </a:r>
                <a14:m>
                  <m:oMath xmlns:m="http://schemas.openxmlformats.org/officeDocument/2006/math">
                    <m:r>
                      <a:rPr lang="en-US" altLang="ja-JP" sz="2200" dirty="0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 </m:t>
                    </m:r>
                    <m:r>
                      <a:rPr lang="en-US" altLang="ja-JP" sz="2200" b="0" i="1" dirty="0" smtClean="0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𝑖</m:t>
                    </m:r>
                  </m:oMath>
                </a14:m>
                <a:r>
                  <a:rPr lang="ja-JP" altLang="en-US" sz="22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 </a:t>
                </a:r>
                <a:r>
                  <a:rPr lang="ja-JP" altLang="en-US" sz="2200">
                    <a:latin typeface="等线" panose="02010600030101010101" pitchFamily="2" charset="-122"/>
                    <a:ea typeface="等线" panose="02010600030101010101" pitchFamily="2" charset="-122"/>
                  </a:rPr>
                  <a:t>是连续的</a:t>
                </a:r>
                <a:r>
                  <a:rPr lang="en-US" altLang="zh-CN" sz="2200"/>
                  <a:t>, </a:t>
                </a:r>
                <a:r>
                  <a:rPr lang="ja-JP" altLang="en-US" sz="2200">
                    <a:latin typeface="等线" panose="02010600030101010101" pitchFamily="2" charset="-122"/>
                    <a:ea typeface="等线" panose="02010600030101010101" pitchFamily="2" charset="-122"/>
                  </a:rPr>
                  <a:t>则</a:t>
                </a:r>
                <a14:m>
                  <m:oMath xmlns:m="http://schemas.openxmlformats.org/officeDocument/2006/math">
                    <m:r>
                      <a:rPr lang="en-US" altLang="ja-JP" sz="2200" b="0" i="1" smtClean="0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𝑙</m:t>
                    </m:r>
                    <m:d>
                      <m:dPr>
                        <m:ctrlPr>
                          <a:rPr lang="en-US" altLang="ja-JP" sz="220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</m:ctrlPr>
                      </m:dPr>
                      <m:e>
                        <m:r>
                          <a:rPr lang="en-US" altLang="ja-JP" sz="220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𝑖</m:t>
                        </m:r>
                      </m:e>
                    </m:d>
                    <m:r>
                      <a:rPr lang="en-US" altLang="ja-JP" sz="2200" b="0" i="1" smtClean="0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altLang="ja-JP" sz="220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</m:ctrlPr>
                      </m:dPr>
                      <m:e>
                        <m:r>
                          <a:rPr lang="en-US" altLang="ja-JP" sz="220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𝑢</m:t>
                        </m:r>
                      </m:e>
                    </m:d>
                  </m:oMath>
                </a14:m>
                <a:r>
                  <a:rPr lang="en-US" altLang="zh-CN" sz="2200"/>
                  <a:t>; </a:t>
                </a:r>
                <a:r>
                  <a:rPr lang="ja-JP" altLang="en-US" sz="22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否则</a:t>
                </a:r>
                <a14:m>
                  <m:oMath xmlns:m="http://schemas.openxmlformats.org/officeDocument/2006/math">
                    <m:r>
                      <a:rPr lang="en-US" altLang="ja-JP" sz="2200" b="0" i="1" smtClean="0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𝑙</m:t>
                    </m:r>
                    <m:d>
                      <m:dPr>
                        <m:ctrlPr>
                          <a:rPr lang="en-US" altLang="ja-JP" sz="220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</m:ctrlPr>
                      </m:dPr>
                      <m:e>
                        <m:r>
                          <a:rPr lang="en-US" altLang="ja-JP" sz="220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𝑖</m:t>
                        </m:r>
                      </m:e>
                    </m:d>
                    <m:r>
                      <a:rPr lang="en-US" altLang="ja-JP" sz="2200" b="0" i="1" smtClean="0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&gt;</m:t>
                    </m:r>
                  </m:oMath>
                </a14:m>
                <a:r>
                  <a:rPr lang="en-US" altLang="ja-JP" sz="2200" dirty="0">
                    <a:ea typeface="等线" panose="02010600030101010101" pitchFamily="2" charset="-122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ja-JP" sz="2200" i="1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</m:ctrlPr>
                      </m:dPr>
                      <m:e>
                        <m:r>
                          <a:rPr lang="en-US" altLang="ja-JP" sz="2200" i="1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𝑢</m:t>
                        </m:r>
                      </m:e>
                    </m:d>
                  </m:oMath>
                </a14:m>
                <a:endParaRPr lang="zh-CN" altLang="en-US" sz="2200" dirty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</p:txBody>
          </p:sp>
        </mc:Choice>
        <mc:Fallback xmlns="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9AAF1AC7-4876-1EE1-F603-0158F37F8F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65338" y="2506059"/>
                <a:ext cx="8620165" cy="4215417"/>
              </a:xfrm>
              <a:blipFill>
                <a:blip r:embed="rId2"/>
                <a:stretch>
                  <a:fillRect l="-566" t="-72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C1B5E368-306D-D89B-6339-C7DCC14120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80661DEE-55DF-9C4C-9E32-9432A9F8E9FC}" type="slidenum">
              <a:rPr lang="en-US" smtClean="0"/>
              <a:t>78</a:t>
            </a:fld>
            <a:endParaRPr lang="en-US" dirty="0"/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7429B79C-BB29-4658-AB9A-8B21F0B2181D}"/>
              </a:ext>
            </a:extLst>
          </p:cNvPr>
          <p:cNvSpPr txBox="1"/>
          <p:nvPr/>
        </p:nvSpPr>
        <p:spPr>
          <a:xfrm>
            <a:off x="253714" y="1643870"/>
            <a:ext cx="8416541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b="1" dirty="0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常用核函数</a:t>
            </a:r>
          </a:p>
        </p:txBody>
      </p:sp>
    </p:spTree>
    <p:extLst>
      <p:ext uri="{BB962C8B-B14F-4D97-AF65-F5344CB8AC3E}">
        <p14:creationId xmlns:p14="http://schemas.microsoft.com/office/powerpoint/2010/main" val="102512857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18E25DB7-B7E0-8306-431E-84D6FAFFE1C6}"/>
              </a:ext>
            </a:extLst>
          </p:cNvPr>
          <p:cNvSpPr txBox="1"/>
          <p:nvPr/>
        </p:nvSpPr>
        <p:spPr>
          <a:xfrm>
            <a:off x="253714" y="1647414"/>
            <a:ext cx="8416541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b="1" dirty="0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常用核函数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1ACCE810-F4EF-5DC1-562F-BE6236FE9A6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44436" y="2602141"/>
                <a:ext cx="8278369" cy="3583914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zh-CN" altLang="en-US" sz="2200" dirty="0"/>
                  <a:t>字符串核函数</a:t>
                </a:r>
                <a:endParaRPr lang="en-US" altLang="zh-CN" sz="2200" dirty="0"/>
              </a:p>
              <a:p>
                <a:pPr>
                  <a:lnSpc>
                    <a:spcPct val="100000"/>
                  </a:lnSpc>
                </a:pPr>
                <a:r>
                  <a:rPr lang="ja-JP" altLang="en-US" sz="2200">
                    <a:ea typeface="等线" panose="02010600030101010101" pitchFamily="2" charset="-122"/>
                  </a:rPr>
                  <a:t>假设</a:t>
                </a:r>
                <a14:m>
                  <m:oMath xmlns:m="http://schemas.openxmlformats.org/officeDocument/2006/math">
                    <m:r>
                      <a:rPr lang="en-US" altLang="zh-CN" sz="2200" i="1" dirty="0" smtClean="0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𝑆</m:t>
                    </m:r>
                  </m:oMath>
                </a14:m>
                <a:r>
                  <a:rPr lang="ja-JP" altLang="en-US" sz="2200" dirty="0">
                    <a:ea typeface="等线" panose="02010600030101010101" pitchFamily="2" charset="-122"/>
                  </a:rPr>
                  <a:t>是长度大于或等于</a:t>
                </a:r>
                <a14:m>
                  <m:oMath xmlns:m="http://schemas.openxmlformats.org/officeDocument/2006/math">
                    <m:r>
                      <a:rPr lang="en-US" altLang="ja-JP" sz="2200" i="1" dirty="0" smtClean="0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𝑛</m:t>
                    </m:r>
                  </m:oMath>
                </a14:m>
                <a:r>
                  <a:rPr lang="ja-JP" altLang="en-US" sz="2200" dirty="0">
                    <a:ea typeface="等线" panose="02010600030101010101" pitchFamily="2" charset="-122"/>
                  </a:rPr>
                  <a:t>的字符串的集合</a:t>
                </a:r>
                <a:r>
                  <a:rPr lang="en-US" altLang="zh-CN" sz="2200" dirty="0">
                    <a:ea typeface="等线" panose="02010600030101010101" pitchFamily="2" charset="-122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CN" sz="2200" b="0" i="0" dirty="0" smtClean="0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 </m:t>
                    </m:r>
                    <m:r>
                      <a:rPr lang="en-US" altLang="zh-CN" sz="2200" i="1" dirty="0" smtClean="0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𝑠</m:t>
                    </m:r>
                  </m:oMath>
                </a14:m>
                <a:r>
                  <a:rPr lang="ja-JP" altLang="en-US" sz="2200" dirty="0">
                    <a:ea typeface="等线" panose="02010600030101010101" pitchFamily="2" charset="-122"/>
                  </a:rPr>
                  <a:t>是</a:t>
                </a:r>
                <a14:m>
                  <m:oMath xmlns:m="http://schemas.openxmlformats.org/officeDocument/2006/math">
                    <m:r>
                      <a:rPr lang="en-US" altLang="zh-CN" sz="2200" i="1" dirty="0" smtClean="0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𝑆</m:t>
                    </m:r>
                  </m:oMath>
                </a14:m>
                <a:r>
                  <a:rPr lang="ja-JP" altLang="en-US" sz="2200">
                    <a:ea typeface="等线" panose="02010600030101010101" pitchFamily="2" charset="-122"/>
                  </a:rPr>
                  <a:t>的元素</a:t>
                </a:r>
                <a:endParaRPr lang="en-US" altLang="ja-JP" sz="2200" dirty="0">
                  <a:ea typeface="等线" panose="02010600030101010101" pitchFamily="2" charset="-122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ja-JP" altLang="en-US" sz="2200">
                    <a:ea typeface="等线" panose="02010600030101010101" pitchFamily="2" charset="-122"/>
                  </a:rPr>
                  <a:t>现在</a:t>
                </a:r>
                <a:r>
                  <a:rPr lang="ja-JP" altLang="en-US" sz="2200" dirty="0">
                    <a:ea typeface="等线" panose="02010600030101010101" pitchFamily="2" charset="-122"/>
                  </a:rPr>
                  <a:t>建立字符串集合</a:t>
                </a:r>
                <a14:m>
                  <m:oMath xmlns:m="http://schemas.openxmlformats.org/officeDocument/2006/math">
                    <m:r>
                      <a:rPr lang="en-US" altLang="zh-CN" sz="2200" i="1" dirty="0" smtClean="0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𝑆</m:t>
                    </m:r>
                  </m:oMath>
                </a14:m>
                <a:r>
                  <a:rPr lang="ja-JP" altLang="en-US" sz="2200" dirty="0">
                    <a:ea typeface="等线" panose="02010600030101010101" pitchFamily="2" charset="-122"/>
                  </a:rPr>
                  <a:t>到特征空间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altLang="zh-CN" sz="2200" i="1">
                            <a:latin typeface="Lucida Handwriting" panose="03010101010101010101" pitchFamily="66" charset="0"/>
                          </a:rPr>
                          <m:t>H</m:t>
                        </m:r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  <m:sub>
                        <m:r>
                          <a:rPr lang="en-US" altLang="zh-CN" sz="22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sz="22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2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2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sSup>
                          <m:sSupPr>
                            <m:ctrlPr>
                              <a:rPr lang="en-US" altLang="ja-JP" sz="2200" i="1">
                                <a:latin typeface="Cambria Math" panose="02040503050406030204" pitchFamily="18" charset="0"/>
                                <a:ea typeface="等线" panose="02010600030101010101" pitchFamily="2" charset="-122"/>
                              </a:rPr>
                            </m:ctrlPr>
                          </m:sSupPr>
                          <m:e>
                            <m:r>
                              <a:rPr lang="en-GB" altLang="zh-CN" sz="2200" i="1" dirty="0">
                                <a:latin typeface="Cambria Math" panose="02040503050406030204" pitchFamily="18" charset="0"/>
                              </a:rPr>
                              <m:t>∑</m:t>
                            </m:r>
                          </m:e>
                          <m:sup>
                            <m:r>
                              <a:rPr lang="en-US" altLang="ja-JP" sz="2200" i="1">
                                <a:latin typeface="Cambria Math" panose="02040503050406030204" pitchFamily="18" charset="0"/>
                                <a:ea typeface="等线" panose="02010600030101010101" pitchFamily="2" charset="-122"/>
                              </a:rPr>
                              <m:t>𝑛</m:t>
                            </m:r>
                          </m:sup>
                        </m:sSup>
                      </m:sup>
                    </m:sSup>
                  </m:oMath>
                </a14:m>
                <a:r>
                  <a:rPr lang="ja-JP" altLang="en-US" sz="2200" dirty="0">
                    <a:ea typeface="等线" panose="02010600030101010101" pitchFamily="2" charset="-122"/>
                  </a:rPr>
                  <a:t>的映射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20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</m:ctrlPr>
                      </m:sSubPr>
                      <m:e>
                        <m:r>
                          <a:rPr lang="ja-JP" altLang="en-US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altLang="ja-JP" sz="220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altLang="ja-JP" sz="220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</m:ctrlPr>
                      </m:dPr>
                      <m:e>
                        <m:r>
                          <a:rPr lang="en-US" altLang="ja-JP" sz="220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𝑠</m:t>
                        </m:r>
                      </m:e>
                    </m:d>
                    <m:r>
                      <a:rPr lang="en-US" altLang="ja-JP" sz="2200" b="0" i="0" smtClean="0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,  </m:t>
                    </m:r>
                    <m:sSup>
                      <m:sSupPr>
                        <m:ctrlPr>
                          <a:rPr lang="en-US" altLang="zh-CN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sSup>
                          <m:sSupPr>
                            <m:ctrlPr>
                              <a:rPr lang="en-US" altLang="ja-JP" sz="2200" i="1">
                                <a:latin typeface="Cambria Math" panose="02040503050406030204" pitchFamily="18" charset="0"/>
                                <a:ea typeface="等线" panose="02010600030101010101" pitchFamily="2" charset="-122"/>
                              </a:rPr>
                            </m:ctrlPr>
                          </m:sSupPr>
                          <m:e>
                            <m:r>
                              <a:rPr lang="en-GB" altLang="zh-CN" sz="2200" i="1" dirty="0">
                                <a:latin typeface="Cambria Math" panose="02040503050406030204" pitchFamily="18" charset="0"/>
                              </a:rPr>
                              <m:t>∑</m:t>
                            </m:r>
                          </m:e>
                          <m:sup>
                            <m:r>
                              <a:rPr lang="en-US" altLang="ja-JP" sz="2200" i="1">
                                <a:latin typeface="Cambria Math" panose="02040503050406030204" pitchFamily="18" charset="0"/>
                                <a:ea typeface="等线" panose="02010600030101010101" pitchFamily="2" charset="-122"/>
                              </a:rPr>
                              <m:t>𝑛</m:t>
                            </m:r>
                          </m:sup>
                        </m:sSup>
                      </m:sup>
                    </m:sSup>
                  </m:oMath>
                </a14:m>
                <a:r>
                  <a:rPr lang="ja-JP" altLang="en-GB" sz="2200" dirty="0">
                    <a:ea typeface="等线" panose="02010600030101010101" pitchFamily="2" charset="-122"/>
                  </a:rPr>
                  <a:t>表示</a:t>
                </a:r>
                <a:r>
                  <a:rPr lang="ja-JP" altLang="en-US" sz="2200" dirty="0">
                    <a:ea typeface="等线" panose="02010600030101010101" pitchFamily="2" charset="-122"/>
                  </a:rPr>
                  <a:t>定义在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sz="2200" i="1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</m:ctrlPr>
                      </m:sSupPr>
                      <m:e>
                        <m:r>
                          <a:rPr lang="en-GB" altLang="zh-CN" sz="2200" i="1" dirty="0">
                            <a:latin typeface="Cambria Math" panose="02040503050406030204" pitchFamily="18" charset="0"/>
                          </a:rPr>
                          <m:t>∑</m:t>
                        </m:r>
                      </m:e>
                      <m:sup>
                        <m:r>
                          <a:rPr lang="en-US" altLang="ja-JP" sz="2200" i="1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ja-JP" altLang="en-US" sz="2200" dirty="0">
                    <a:ea typeface="等线" panose="02010600030101010101" pitchFamily="2" charset="-122"/>
                  </a:rPr>
                  <a:t>上的</a:t>
                </a:r>
                <a:r>
                  <a:rPr lang="ja-JP" altLang="en-US" sz="2200">
                    <a:ea typeface="等线" panose="02010600030101010101" pitchFamily="2" charset="-122"/>
                  </a:rPr>
                  <a:t>实数空间</a:t>
                </a:r>
                <a:r>
                  <a:rPr lang="en-US" altLang="ja-JP" sz="2200" dirty="0">
                    <a:ea typeface="等线" panose="02010600030101010101" pitchFamily="2" charset="-122"/>
                  </a:rPr>
                  <a:t>, </a:t>
                </a:r>
                <a:r>
                  <a:rPr lang="ja-JP" altLang="en-US" sz="2200">
                    <a:ea typeface="等线" panose="02010600030101010101" pitchFamily="2" charset="-122"/>
                  </a:rPr>
                  <a:t>其</a:t>
                </a:r>
                <a:r>
                  <a:rPr lang="ja-JP" altLang="en-GB" sz="2200" dirty="0">
                    <a:ea typeface="等线" panose="02010600030101010101" pitchFamily="2" charset="-122"/>
                  </a:rPr>
                  <a:t>每一维</a:t>
                </a:r>
                <a:r>
                  <a:rPr lang="ja-JP" altLang="en-US" sz="2200" dirty="0">
                    <a:ea typeface="等线" panose="02010600030101010101" pitchFamily="2" charset="-122"/>
                  </a:rPr>
                  <a:t>对应一个字符串</a:t>
                </a:r>
                <a14:m>
                  <m:oMath xmlns:m="http://schemas.openxmlformats.org/officeDocument/2006/math">
                    <m:r>
                      <a:rPr lang="en-US" altLang="ja-JP" sz="2200" b="0" i="1" smtClean="0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𝑢</m:t>
                    </m:r>
                    <m:r>
                      <a:rPr lang="en-US" altLang="ja-JP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ja-JP" sz="2200" i="1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</m:ctrlPr>
                      </m:sSupPr>
                      <m:e>
                        <m:r>
                          <a:rPr lang="en-GB" altLang="zh-CN" sz="2200" i="1" dirty="0">
                            <a:latin typeface="Cambria Math" panose="02040503050406030204" pitchFamily="18" charset="0"/>
                          </a:rPr>
                          <m:t>∑</m:t>
                        </m:r>
                      </m:e>
                      <m:sup>
                        <m:r>
                          <a:rPr lang="en-US" altLang="ja-JP" sz="2200" i="1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𝑛</m:t>
                        </m:r>
                      </m:sup>
                    </m:sSup>
                  </m:oMath>
                </a14:m>
                <a:endParaRPr lang="en-US" altLang="ja-JP" sz="2200" dirty="0">
                  <a:ea typeface="等线" panose="02010600030101010101" pitchFamily="2" charset="-122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ja-JP" altLang="en-US" sz="2200" dirty="0">
                    <a:ea typeface="等线" panose="02010600030101010101" pitchFamily="2" charset="-122"/>
                  </a:rPr>
                  <a:t>映射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200" i="1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</m:ctrlPr>
                      </m:sSubPr>
                      <m:e>
                        <m:r>
                          <a:rPr lang="ja-JP" altLang="en-US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altLang="ja-JP" sz="2200" i="1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altLang="ja-JP" sz="2200" i="1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</m:ctrlPr>
                      </m:dPr>
                      <m:e>
                        <m:r>
                          <a:rPr lang="en-US" altLang="ja-JP" sz="2200" i="1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𝑠</m:t>
                        </m:r>
                      </m:e>
                    </m:d>
                  </m:oMath>
                </a14:m>
                <a:r>
                  <a:rPr lang="ja-JP" altLang="en-US" sz="2200" dirty="0">
                    <a:ea typeface="等线" panose="02010600030101010101" pitchFamily="2" charset="-122"/>
                  </a:rPr>
                  <a:t>将字符串</a:t>
                </a:r>
                <a14:m>
                  <m:oMath xmlns:m="http://schemas.openxmlformats.org/officeDocument/2006/math">
                    <m:r>
                      <a:rPr lang="en-US" altLang="ja-JP" sz="2200" i="1" dirty="0" smtClean="0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𝑠</m:t>
                    </m:r>
                  </m:oMath>
                </a14:m>
                <a:r>
                  <a:rPr lang="ja-JP" altLang="en-US" sz="2200" dirty="0">
                    <a:ea typeface="等线" panose="02010600030101010101" pitchFamily="2" charset="-122"/>
                  </a:rPr>
                  <a:t>对应于空间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sSup>
                          <m:sSupPr>
                            <m:ctrlPr>
                              <a:rPr lang="en-US" altLang="ja-JP" sz="2200" i="1">
                                <a:latin typeface="Cambria Math" panose="02040503050406030204" pitchFamily="18" charset="0"/>
                                <a:ea typeface="等线" panose="02010600030101010101" pitchFamily="2" charset="-122"/>
                              </a:rPr>
                            </m:ctrlPr>
                          </m:sSupPr>
                          <m:e>
                            <m:r>
                              <a:rPr lang="en-GB" altLang="zh-CN" sz="2200" i="1" dirty="0">
                                <a:latin typeface="Cambria Math" panose="02040503050406030204" pitchFamily="18" charset="0"/>
                              </a:rPr>
                              <m:t>∑</m:t>
                            </m:r>
                          </m:e>
                          <m:sup>
                            <m:r>
                              <a:rPr lang="en-US" altLang="ja-JP" sz="2200" i="1">
                                <a:latin typeface="Cambria Math" panose="02040503050406030204" pitchFamily="18" charset="0"/>
                                <a:ea typeface="等线" panose="02010600030101010101" pitchFamily="2" charset="-122"/>
                              </a:rPr>
                              <m:t>𝑛</m:t>
                            </m:r>
                          </m:sup>
                        </m:sSup>
                      </m:sup>
                    </m:sSup>
                  </m:oMath>
                </a14:m>
                <a:r>
                  <a:rPr lang="ja-JP" altLang="en-US" sz="2200" dirty="0">
                    <a:ea typeface="等线" panose="02010600030101010101" pitchFamily="2" charset="-122"/>
                  </a:rPr>
                  <a:t>的一</a:t>
                </a:r>
                <a:r>
                  <a:rPr lang="ja-JP" altLang="en-US" sz="2200">
                    <a:ea typeface="等线" panose="02010600030101010101" pitchFamily="2" charset="-122"/>
                  </a:rPr>
                  <a:t>个向量</a:t>
                </a:r>
                <a:r>
                  <a:rPr lang="en-US" altLang="zh-CN" sz="2200" dirty="0">
                    <a:ea typeface="等线" panose="02010600030101010101" pitchFamily="2" charset="-122"/>
                  </a:rPr>
                  <a:t>, </a:t>
                </a:r>
                <a:r>
                  <a:rPr lang="ja-JP" altLang="en-US" sz="2200">
                    <a:ea typeface="等线" panose="02010600030101010101" pitchFamily="2" charset="-122"/>
                  </a:rPr>
                  <a:t>其</a:t>
                </a:r>
                <a:r>
                  <a:rPr lang="ja-JP" altLang="en-US" sz="2200" dirty="0">
                    <a:ea typeface="等线" panose="02010600030101010101" pitchFamily="2" charset="-122"/>
                  </a:rPr>
                  <a:t>在</a:t>
                </a:r>
                <a14:m>
                  <m:oMath xmlns:m="http://schemas.openxmlformats.org/officeDocument/2006/math">
                    <m:r>
                      <a:rPr lang="en-US" altLang="ja-JP" sz="2200" i="1" dirty="0" smtClean="0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𝑢</m:t>
                    </m:r>
                  </m:oMath>
                </a14:m>
                <a:r>
                  <a:rPr lang="ja-JP" altLang="en-US" sz="2200" dirty="0">
                    <a:ea typeface="等线" panose="02010600030101010101" pitchFamily="2" charset="-122"/>
                  </a:rPr>
                  <a:t>维上的</a:t>
                </a:r>
                <a:r>
                  <a:rPr lang="ja-JP" altLang="en-US" sz="2200">
                    <a:ea typeface="等线" panose="02010600030101010101" pitchFamily="2" charset="-122"/>
                  </a:rPr>
                  <a:t>取值为</a:t>
                </a:r>
                <a:endParaRPr lang="en-US" altLang="ja-JP" sz="2200" dirty="0">
                  <a:ea typeface="等线" panose="02010600030101010101" pitchFamily="2" charset="-122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[</m:t>
                          </m:r>
                          <m:sSub>
                            <m:sSubPr>
                              <m:ctrlP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  <m:sub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  <m:r>
                        <a:rPr lang="en-US" altLang="zh-CN" sz="22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sz="2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sz="22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:</m:t>
                          </m:r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𝑠</m:t>
                          </m:r>
                          <m:d>
                            <m:dPr>
                              <m:ctrlP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brk m:alnAt="7"/>
                                </m:rP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  <m:r>
                            <m:rPr>
                              <m:brk m:alnAt="7"/>
                            </m:rPr>
                            <a:rPr lang="en-US" altLang="zh-CN" sz="22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p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GB" altLang="zh-CN" sz="2200" dirty="0">
                  <a:ea typeface="DengXian" panose="02010600030101010101" pitchFamily="2" charset="-122"/>
                </a:endParaRPr>
              </a:p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US" altLang="zh-CN" sz="2200" i="1" dirty="0">
                        <a:latin typeface="Cambria Math" panose="02040503050406030204" pitchFamily="18" charset="0"/>
                      </a:rPr>
                      <m:t>0&lt;</m:t>
                    </m:r>
                    <m:r>
                      <a:rPr lang="en-US" altLang="zh-CN" sz="2200" i="1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altLang="zh-CN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≤1</m:t>
                    </m:r>
                  </m:oMath>
                </a14:m>
                <a:r>
                  <a:rPr lang="zh-CN" altLang="en-US" sz="2200" dirty="0">
                    <a:ea typeface="DengXian" panose="02010600030101010101" pitchFamily="2" charset="-122"/>
                  </a:rPr>
                  <a:t>是一个衰减参数</a:t>
                </a:r>
                <a:endParaRPr lang="en-GB" altLang="zh-CN" sz="2200" dirty="0">
                  <a:ea typeface="DengXian" panose="02010600030101010101" pitchFamily="2" charset="-122"/>
                </a:endParaRPr>
              </a:p>
            </p:txBody>
          </p:sp>
        </mc:Choice>
        <mc:Fallback xmlns="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1ACCE810-F4EF-5DC1-562F-BE6236FE9A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44436" y="2602141"/>
                <a:ext cx="8278369" cy="3583914"/>
              </a:xfrm>
              <a:blipFill>
                <a:blip r:embed="rId2"/>
                <a:stretch>
                  <a:fillRect l="-920" t="-1056" b="-390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2090E001-0B3D-8C1F-A0EA-E7726AC67A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80661DEE-55DF-9C4C-9E32-9432A9F8E9FC}" type="slidenum">
              <a:rPr lang="en-US" smtClean="0"/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52192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C59587A9-711E-BA88-7023-3333290B41D2}"/>
              </a:ext>
            </a:extLst>
          </p:cNvPr>
          <p:cNvSpPr txBox="1"/>
          <p:nvPr/>
        </p:nvSpPr>
        <p:spPr>
          <a:xfrm>
            <a:off x="235785" y="1640859"/>
            <a:ext cx="8416541" cy="1358650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b="1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Vapnik</a:t>
            </a:r>
            <a:r>
              <a:rPr lang="zh-CN" altLang="en-US" sz="3200" b="1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和支持向量机</a:t>
            </a:r>
            <a:endParaRPr lang="en-US" altLang="zh-CN" sz="3200" b="1">
              <a:solidFill>
                <a:schemeClr val="accent1">
                  <a:lumMod val="50000"/>
                </a:schemeClr>
              </a:solidFill>
              <a:latin typeface="+mn-ea"/>
              <a:ea typeface="+mn-ea"/>
            </a:endParaRPr>
          </a:p>
          <a:p>
            <a:r>
              <a:rPr lang="en-US" altLang="zh-CN" sz="3200" b="1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(Support Vector Machine, SVM)</a:t>
            </a:r>
            <a:endParaRPr lang="zh-CN" altLang="en-US" sz="3200" b="1" dirty="0">
              <a:solidFill>
                <a:schemeClr val="accent1">
                  <a:lumMod val="50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29A4D1E5-A1DD-615D-0673-30EF4F2957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80661DEE-55DF-9C4C-9E32-9432A9F8E9FC}" type="slidenum">
              <a:rPr lang="en-US" smtClean="0"/>
              <a:t>8</a:t>
            </a:fld>
            <a:endParaRPr lang="en-US" dirty="0"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322454E9-E260-4E5C-B77F-103D9DA436E7}"/>
              </a:ext>
            </a:extLst>
          </p:cNvPr>
          <p:cNvGrpSpPr/>
          <p:nvPr/>
        </p:nvGrpSpPr>
        <p:grpSpPr>
          <a:xfrm>
            <a:off x="5212017" y="4733916"/>
            <a:ext cx="3826773" cy="1622435"/>
            <a:chOff x="4470661" y="3019863"/>
            <a:chExt cx="4735682" cy="2063087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4BB1977F-A03F-43B6-BBD5-057EC4381E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659028" y="3019863"/>
              <a:ext cx="1547315" cy="2063087"/>
            </a:xfrm>
            <a:prstGeom prst="rect">
              <a:avLst/>
            </a:prstGeom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B81FD886-07BB-4E45-849E-8C7656C6C1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0539"/>
            <a:stretch/>
          </p:blipFill>
          <p:spPr>
            <a:xfrm>
              <a:off x="4470661" y="3019864"/>
              <a:ext cx="3057237" cy="2051269"/>
            </a:xfrm>
            <a:prstGeom prst="rect">
              <a:avLst/>
            </a:prstGeom>
          </p:spPr>
        </p:pic>
      </p:grpSp>
      <p:sp>
        <p:nvSpPr>
          <p:cNvPr id="11" name="内容占位符 2">
            <a:extLst>
              <a:ext uri="{FF2B5EF4-FFF2-40B4-BE49-F238E27FC236}">
                <a16:creationId xmlns:a16="http://schemas.microsoft.com/office/drawing/2014/main" id="{A477A310-9075-4BE7-BDAE-EF5E0CAAED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8647" y="2992583"/>
            <a:ext cx="8629568" cy="1622435"/>
          </a:xfrm>
        </p:spPr>
        <p:txBody>
          <a:bodyPr>
            <a:normAutofit lnSpcReduction="10000"/>
          </a:bodyPr>
          <a:lstStyle/>
          <a:p>
            <a:r>
              <a:rPr lang="en-US" altLang="zh-CN" sz="2600"/>
              <a:t>Vapnik</a:t>
            </a:r>
            <a:r>
              <a:rPr lang="en-US" altLang="zh-CN" sz="2600" dirty="0"/>
              <a:t> </a:t>
            </a:r>
            <a:r>
              <a:rPr lang="zh-CN" altLang="en-US" sz="2600"/>
              <a:t>百度</a:t>
            </a:r>
            <a:endParaRPr lang="en-US" altLang="zh-CN" sz="2600" dirty="0"/>
          </a:p>
          <a:p>
            <a:pPr lvl="1"/>
            <a:r>
              <a:rPr lang="en-US" altLang="zh-CN" sz="2200" b="1">
                <a:solidFill>
                  <a:srgbClr val="00B0F0"/>
                </a:solidFill>
              </a:rPr>
              <a:t>https://baike.baidu.com/item/</a:t>
            </a:r>
            <a:r>
              <a:rPr lang="zh-CN" altLang="en-US" sz="2200" b="1">
                <a:solidFill>
                  <a:srgbClr val="00B0F0"/>
                </a:solidFill>
              </a:rPr>
              <a:t>弗拉基米尔</a:t>
            </a:r>
            <a:r>
              <a:rPr lang="en-US" altLang="zh-CN" sz="2200" b="1">
                <a:solidFill>
                  <a:srgbClr val="00B0F0"/>
                </a:solidFill>
              </a:rPr>
              <a:t>·</a:t>
            </a:r>
            <a:r>
              <a:rPr lang="zh-CN" altLang="en-US" sz="2200" b="1">
                <a:solidFill>
                  <a:srgbClr val="00B0F0"/>
                </a:solidFill>
              </a:rPr>
              <a:t>万普尼克</a:t>
            </a:r>
            <a:r>
              <a:rPr lang="en-US" altLang="zh-CN" sz="2200" b="1">
                <a:solidFill>
                  <a:srgbClr val="00B0F0"/>
                </a:solidFill>
              </a:rPr>
              <a:t>?fr=aladdin</a:t>
            </a:r>
          </a:p>
          <a:p>
            <a:r>
              <a:rPr lang="en-US" altLang="zh-CN" sz="2600"/>
              <a:t>Vapnik </a:t>
            </a:r>
            <a:r>
              <a:rPr lang="en-US" altLang="zh-CN" sz="2600" dirty="0"/>
              <a:t>Wiki</a:t>
            </a:r>
          </a:p>
          <a:p>
            <a:pPr lvl="1"/>
            <a:r>
              <a:rPr lang="en-US" altLang="zh-CN" sz="2200" b="1">
                <a:solidFill>
                  <a:srgbClr val="00B0F0"/>
                </a:solidFill>
              </a:rPr>
              <a:t>https://en.wikipedia.org/wiki/Vladimir_Vapnik</a:t>
            </a:r>
            <a:endParaRPr lang="zh-CN" altLang="en-US" sz="2200" b="1" dirty="0">
              <a:solidFill>
                <a:srgbClr val="00B0F0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6DBE6A4-C7E1-416E-A2C3-DD3A217978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210" y="4733916"/>
            <a:ext cx="4996256" cy="161314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8631285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8158123B-27EA-6040-96A2-F654F712B747}"/>
              </a:ext>
            </a:extLst>
          </p:cNvPr>
          <p:cNvSpPr txBox="1"/>
          <p:nvPr/>
        </p:nvSpPr>
        <p:spPr>
          <a:xfrm>
            <a:off x="253714" y="1642233"/>
            <a:ext cx="8416541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b="1" dirty="0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常用核函数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89A0A0C2-CD26-C3FC-B297-A7B1D2ED469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37457" y="2506662"/>
                <a:ext cx="8416541" cy="4040442"/>
              </a:xfrm>
            </p:spPr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zh-CN" altLang="en-US" sz="22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字符串核函数</a:t>
                </a:r>
                <a:endParaRPr lang="en-GB" altLang="zh-CN" sz="2200" dirty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ja-JP" altLang="en-GB" sz="22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两个</a:t>
                </a:r>
                <a:r>
                  <a:rPr lang="ja-JP" altLang="en-US" sz="22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字符串</a:t>
                </a:r>
                <a14:m>
                  <m:oMath xmlns:m="http://schemas.openxmlformats.org/officeDocument/2006/math">
                    <m:r>
                      <a:rPr lang="en-US" altLang="ja-JP" sz="2200" i="1" dirty="0" smtClean="0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𝑠</m:t>
                    </m:r>
                  </m:oMath>
                </a14:m>
                <a:r>
                  <a:rPr lang="ja-JP" altLang="en-US" sz="22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ja-JP" sz="2200" i="1" dirty="0" smtClean="0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𝑡</m:t>
                    </m:r>
                  </m:oMath>
                </a14:m>
                <a:r>
                  <a:rPr lang="ja-JP" altLang="en-US" sz="22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上的</a:t>
                </a:r>
                <a:r>
                  <a:rPr lang="zh-CN" altLang="en-US" sz="22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字符串核函数</a:t>
                </a:r>
                <a:r>
                  <a:rPr lang="ja-JP" altLang="en-US" sz="22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是基于映射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200" i="1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ja-JP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altLang="ja-JP" sz="2200" i="1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ja-JP" altLang="en-US" sz="22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的特征空间中的内积</a:t>
                </a:r>
                <a:endParaRPr lang="en-GB" altLang="ja-JP" sz="2200" dirty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  <a:p>
                <a:pPr>
                  <a:lnSpc>
                    <a:spcPct val="100000"/>
                  </a:lnSpc>
                </a:pPr>
                <a:endParaRPr lang="en-GB" altLang="ja-JP" sz="2200" dirty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  <a:p>
                <a:pPr>
                  <a:lnSpc>
                    <a:spcPct val="100000"/>
                  </a:lnSpc>
                </a:pPr>
                <a:endParaRPr lang="en-GB" altLang="ja-JP" sz="2200" dirty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  <a:p>
                <a:pPr>
                  <a:lnSpc>
                    <a:spcPct val="100000"/>
                  </a:lnSpc>
                </a:pPr>
                <a:endParaRPr lang="en-GB" altLang="ja-JP" sz="2200" dirty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ja-JP" altLang="en-US" sz="22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字符串</a:t>
                </a:r>
                <a:r>
                  <a:rPr lang="zh-CN" altLang="en-US" sz="22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核函数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𝑘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𝑛</m:t>
                        </m:r>
                      </m:sub>
                    </m:sSub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(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𝑠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,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𝑡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)</m:t>
                    </m:r>
                  </m:oMath>
                </a14:m>
                <a:r>
                  <a:rPr lang="ja-JP" altLang="en-US" sz="22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给出了字符串</a:t>
                </a:r>
                <a14:m>
                  <m:oMath xmlns:m="http://schemas.openxmlformats.org/officeDocument/2006/math">
                    <m:r>
                      <a:rPr lang="en-US" altLang="ja-JP" sz="2200" i="1" dirty="0" smtClean="0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𝑠</m:t>
                    </m:r>
                  </m:oMath>
                </a14:m>
                <a:r>
                  <a:rPr lang="ja-JP" altLang="en-US" sz="22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ja-JP" sz="2200" i="1" dirty="0" smtClean="0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𝑡</m:t>
                    </m:r>
                  </m:oMath>
                </a14:m>
                <a:r>
                  <a:rPr lang="ja-JP" altLang="en-US" sz="22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中长度等于</a:t>
                </a:r>
                <a14:m>
                  <m:oMath xmlns:m="http://schemas.openxmlformats.org/officeDocument/2006/math">
                    <m:r>
                      <a:rPr lang="en-US" altLang="ja-JP" sz="2200" i="1" dirty="0" smtClean="0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𝑛</m:t>
                    </m:r>
                  </m:oMath>
                </a14:m>
                <a:r>
                  <a:rPr lang="ja-JP" altLang="en-US" sz="22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的所有子串组成的特征向量的</a:t>
                </a:r>
                <a:r>
                  <a:rPr lang="ja-JP" altLang="en-US" sz="2200" b="1">
                    <a:solidFill>
                      <a:srgbClr val="0070C0"/>
                    </a:solidFill>
                    <a:latin typeface="等线" panose="02010600030101010101" pitchFamily="2" charset="-122"/>
                    <a:ea typeface="等线" panose="02010600030101010101" pitchFamily="2" charset="-122"/>
                  </a:rPr>
                  <a:t>余弦相似度</a:t>
                </a:r>
                <a:endParaRPr lang="en-GB" altLang="zh-CN" sz="2200" b="1" dirty="0">
                  <a:solidFill>
                    <a:srgbClr val="0070C0"/>
                  </a:solidFill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ja-JP" altLang="en-US" sz="22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两串字符串相同的子串</a:t>
                </a:r>
                <a:r>
                  <a:rPr lang="ja-JP" altLang="en-US" sz="2200">
                    <a:latin typeface="等线" panose="02010600030101010101" pitchFamily="2" charset="-122"/>
                    <a:ea typeface="等线" panose="02010600030101010101" pitchFamily="2" charset="-122"/>
                  </a:rPr>
                  <a:t>越多</a:t>
                </a:r>
                <a:r>
                  <a:rPr lang="en-US" altLang="ja-JP" sz="22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,</a:t>
                </a:r>
                <a:r>
                  <a:rPr lang="zh-CN" altLang="en-US" sz="22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 </a:t>
                </a:r>
                <a:r>
                  <a:rPr lang="ja-JP" altLang="en-US" sz="2200">
                    <a:latin typeface="等线" panose="02010600030101010101" pitchFamily="2" charset="-122"/>
                    <a:ea typeface="等线" panose="02010600030101010101" pitchFamily="2" charset="-122"/>
                  </a:rPr>
                  <a:t>就越相似</a:t>
                </a:r>
                <a:r>
                  <a:rPr lang="en-US" altLang="zh-CN" sz="22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, </a:t>
                </a:r>
                <a:r>
                  <a:rPr lang="ja-JP" altLang="en-US" sz="2200">
                    <a:latin typeface="等线" panose="02010600030101010101" pitchFamily="2" charset="-122"/>
                    <a:ea typeface="等线" panose="02010600030101010101" pitchFamily="2" charset="-122"/>
                  </a:rPr>
                  <a:t>字符串</a:t>
                </a:r>
                <a:r>
                  <a:rPr lang="zh-CN" altLang="en-US" sz="22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核函数</a:t>
                </a:r>
                <a:r>
                  <a:rPr lang="ja-JP" altLang="en-US" sz="22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的值就</a:t>
                </a:r>
                <a:r>
                  <a:rPr lang="ja-JP" altLang="en-US" sz="2200">
                    <a:latin typeface="等线" panose="02010600030101010101" pitchFamily="2" charset="-122"/>
                    <a:ea typeface="等线" panose="02010600030101010101" pitchFamily="2" charset="-122"/>
                  </a:rPr>
                  <a:t>越大</a:t>
                </a:r>
                <a:endParaRPr lang="en-GB" altLang="ja-JP" sz="2200" dirty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  <a:p>
                <a:pPr>
                  <a:lnSpc>
                    <a:spcPct val="100000"/>
                  </a:lnSpc>
                </a:pPr>
                <a:endParaRPr lang="en-GB" altLang="zh-CN" dirty="0">
                  <a:latin typeface="DengXian" panose="02010600030101010101" pitchFamily="2" charset="-122"/>
                  <a:ea typeface="DengXian" panose="02010600030101010101" pitchFamily="2" charset="-122"/>
                </a:endParaRPr>
              </a:p>
            </p:txBody>
          </p:sp>
        </mc:Choice>
        <mc:Fallback xmlns="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89A0A0C2-CD26-C3FC-B297-A7B1D2ED469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7457" y="2506662"/>
                <a:ext cx="8416541" cy="4040442"/>
              </a:xfrm>
              <a:blipFill>
                <a:blip r:embed="rId2"/>
                <a:stretch>
                  <a:fillRect l="-753" t="-94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95B8EA04-A458-61DB-A228-967F18491372}"/>
                  </a:ext>
                </a:extLst>
              </p:cNvPr>
              <p:cNvSpPr txBox="1"/>
              <p:nvPr/>
            </p:nvSpPr>
            <p:spPr>
              <a:xfrm>
                <a:off x="609600" y="3656311"/>
                <a:ext cx="6766852" cy="13608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en-US" altLang="ja-JP" sz="2200" i="1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</m:ctrlPr>
                            </m:sSupPr>
                            <m:e>
                              <m:r>
                                <a:rPr lang="en-GB" altLang="zh-CN" sz="2200" i="1" dirty="0">
                                  <a:latin typeface="Cambria Math" panose="02040503050406030204" pitchFamily="18" charset="0"/>
                                </a:rPr>
                                <m:t>∑</m:t>
                              </m:r>
                            </m:e>
                            <m:sup>
                              <m:r>
                                <a:rPr lang="en-US" altLang="ja-JP" sz="2200" i="1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  <m:t>𝑛</m:t>
                              </m:r>
                            </m:sup>
                          </m:sSup>
                        </m:sub>
                        <m:sup/>
                        <m:e>
                          <m:sSub>
                            <m:sSubPr>
                              <m:ctrlP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sSub>
                                <m:sSubPr>
                                  <m:ctrlPr>
                                    <a:rPr lang="en-US" altLang="ja-JP" sz="2200" i="1"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22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altLang="ja-JP" sz="2200" i="1"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</a:rPr>
                                    <m:t>𝑛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ja-JP" sz="2200" b="0" i="1" smtClean="0"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sz="2200" b="0" i="1" smtClean="0"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</a:rPr>
                                    <m:t>𝑠</m:t>
                                  </m:r>
                                </m:e>
                              </m:d>
                              <m:r>
                                <a:rPr lang="en-US" altLang="ja-JP" sz="2200" b="0" i="1" smtClean="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  <m:t>]</m:t>
                              </m:r>
                            </m:e>
                            <m:sub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altLang="ja-JP" sz="2200" i="1"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2200" b="0" i="1" smtClean="0"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</a:rPr>
                                    <m:t>[</m:t>
                                  </m:r>
                                  <m:r>
                                    <a:rPr lang="en-US" altLang="ja-JP" sz="22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altLang="ja-JP" sz="2200" i="1"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</a:rPr>
                                    <m:t>𝑛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ja-JP" sz="2200" i="1"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sz="2200" b="0" i="1" smtClean="0"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altLang="ja-JP" sz="2200" i="1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  <m:t>]</m:t>
                              </m:r>
                            </m:e>
                            <m:sub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altLang="zh-CN" sz="2200" dirty="0"/>
              </a:p>
              <a:p>
                <a:r>
                  <a:rPr lang="en-US" altLang="zh-CN" sz="2200" dirty="0"/>
                  <a:t>                               </a:t>
                </a:r>
                <a14:m>
                  <m:oMath xmlns:m="http://schemas.openxmlformats.org/officeDocument/2006/math">
                    <m:r>
                      <a:rPr lang="en-US" altLang="zh-CN" sz="2200" b="0" i="0" smtClean="0">
                        <a:latin typeface="Cambria Math" panose="02040503050406030204" pitchFamily="18" charset="0"/>
                      </a:rPr>
                      <m:t>       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=  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zh-CN" sz="2200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sSup>
                          <m:sSupPr>
                            <m:ctrlPr>
                              <a:rPr lang="en-US" altLang="ja-JP" sz="2200" i="1">
                                <a:latin typeface="Cambria Math" panose="02040503050406030204" pitchFamily="18" charset="0"/>
                                <a:ea typeface="等线" panose="02010600030101010101" pitchFamily="2" charset="-122"/>
                              </a:rPr>
                            </m:ctrlPr>
                          </m:sSupPr>
                          <m:e>
                            <m:r>
                              <a:rPr lang="en-GB" altLang="zh-CN" sz="2200" i="1" dirty="0">
                                <a:latin typeface="Cambria Math" panose="02040503050406030204" pitchFamily="18" charset="0"/>
                              </a:rPr>
                              <m:t>∑</m:t>
                            </m:r>
                          </m:e>
                          <m:sup>
                            <m:r>
                              <a:rPr lang="en-US" altLang="ja-JP" sz="2200" i="1">
                                <a:latin typeface="Cambria Math" panose="02040503050406030204" pitchFamily="18" charset="0"/>
                                <a:ea typeface="等线" panose="02010600030101010101" pitchFamily="2" charset="-122"/>
                              </a:rPr>
                              <m:t>𝑛</m:t>
                            </m:r>
                          </m:sup>
                        </m:sSup>
                      </m:sub>
                      <m:sup/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d>
                              <m:dPr>
                                <m:ctrlPr>
                                  <a:rPr lang="en-US" altLang="zh-CN" sz="2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22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sz="22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22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d>
                            <m:r>
                              <m:rPr>
                                <m:brk m:alnAt="7"/>
                              </m:rP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  <m:t>:</m:t>
                            </m:r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d>
                              <m:dPr>
                                <m:ctrlPr>
                                  <a:rPr lang="en-US" altLang="zh-CN" sz="2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22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  <m:r>
                              <m:rPr>
                                <m:brk m:alnAt="7"/>
                              </m:rP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d>
                              <m:dPr>
                                <m:ctrlPr>
                                  <a:rPr lang="en-US" altLang="zh-CN" sz="2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22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d>
                            <m:r>
                              <m:rPr>
                                <m:brk m:alnAt="7"/>
                              </m:rP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  <m:sup/>
                          <m:e>
                            <m:sSup>
                              <m:sSupPr>
                                <m:ctrlPr>
                                  <a:rPr lang="en-US" altLang="zh-CN" sz="2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200" b="0" i="1" smtClean="0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p>
                                <m:r>
                                  <a:rPr lang="en-US" altLang="zh-CN" sz="2200" b="0" i="1" smtClean="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  <m:r>
                                  <a:rPr lang="en-US" altLang="zh-CN" sz="22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CN" sz="22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sz="22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altLang="zh-CN" sz="2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p>
                                <m:r>
                                  <a:rPr lang="en-US" altLang="zh-CN" sz="2200" b="0" i="1" smtClean="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  <m:r>
                                  <a:rPr lang="en-US" altLang="zh-CN" sz="22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CN" sz="22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altLang="zh-CN" sz="22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</m:e>
                        </m:nary>
                      </m:e>
                    </m:nary>
                  </m:oMath>
                </a14:m>
                <a:endParaRPr lang="zh-CN" altLang="en-US" sz="2200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95B8EA04-A458-61DB-A228-967F184913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3656311"/>
                <a:ext cx="6766852" cy="1360822"/>
              </a:xfrm>
              <a:prstGeom prst="rect">
                <a:avLst/>
              </a:prstGeom>
              <a:blipFill>
                <a:blip r:embed="rId3"/>
                <a:stretch>
                  <a:fillRect t="-86111" b="-870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28A3B9E7-4C99-1E52-CD17-196613C1C5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80661DEE-55DF-9C4C-9E32-9432A9F8E9FC}" type="slidenum">
              <a:rPr lang="en-US" smtClean="0"/>
              <a:t>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889436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5F14C5F3-A9B0-B080-F62E-6825E0E73AA5}"/>
              </a:ext>
            </a:extLst>
          </p:cNvPr>
          <p:cNvSpPr txBox="1"/>
          <p:nvPr/>
        </p:nvSpPr>
        <p:spPr>
          <a:xfrm>
            <a:off x="253714" y="1643974"/>
            <a:ext cx="8416541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b="1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非线性</a:t>
            </a:r>
            <a:r>
              <a:rPr lang="en-US" altLang="zh-CN" sz="3200" b="1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SVM (</a:t>
            </a:r>
            <a:r>
              <a:rPr lang="zh-CN" altLang="en-US" sz="3200" b="1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分类</a:t>
            </a:r>
            <a:r>
              <a:rPr lang="en-US" altLang="zh-CN" sz="3200" b="1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)</a:t>
            </a:r>
            <a:endParaRPr lang="zh-CN" altLang="en-US" sz="3200" b="1" dirty="0">
              <a:solidFill>
                <a:schemeClr val="accent1">
                  <a:lumMod val="50000"/>
                </a:schemeClr>
              </a:solidFill>
              <a:latin typeface="+mn-ea"/>
              <a:ea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内容占位符 2">
                <a:extLst>
                  <a:ext uri="{FF2B5EF4-FFF2-40B4-BE49-F238E27FC236}">
                    <a16:creationId xmlns:a16="http://schemas.microsoft.com/office/drawing/2014/main" id="{291CECB8-F87C-9415-4456-3DFFD099A90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82981" y="2442947"/>
                <a:ext cx="8416542" cy="4308090"/>
              </a:xfrm>
            </p:spPr>
            <p:txBody>
              <a:bodyPr>
                <a:normAutofit fontScale="85000" lnSpcReduction="20000"/>
              </a:bodyPr>
              <a:lstStyle/>
              <a:p>
                <a:pPr marL="0" indent="0">
                  <a:lnSpc>
                    <a:spcPct val="120000"/>
                  </a:lnSpc>
                  <a:buNone/>
                </a:pPr>
                <a:r>
                  <a:rPr lang="zh-CN" altLang="en-US" b="1">
                    <a:solidFill>
                      <a:srgbClr val="C00000"/>
                    </a:solidFill>
                    <a:ea typeface="等线" panose="02010600030101010101" pitchFamily="2" charset="-122"/>
                  </a:rPr>
                  <a:t>定义</a:t>
                </a:r>
                <a:r>
                  <a:rPr lang="en-US" altLang="zh-CN" b="1">
                    <a:solidFill>
                      <a:srgbClr val="C00000"/>
                    </a:solidFill>
                    <a:ea typeface="等线" panose="02010600030101010101" pitchFamily="2" charset="-122"/>
                  </a:rPr>
                  <a:t>7.8</a:t>
                </a:r>
              </a:p>
              <a:p>
                <a:pPr>
                  <a:lnSpc>
                    <a:spcPct val="120000"/>
                  </a:lnSpc>
                </a:pPr>
                <a:r>
                  <a:rPr lang="zh-CN" altLang="en-US" sz="2400" b="1">
                    <a:ea typeface="等线" panose="02010600030101010101" pitchFamily="2" charset="-122"/>
                  </a:rPr>
                  <a:t>输入</a:t>
                </a:r>
                <a:r>
                  <a:rPr lang="en-US" altLang="zh-CN" sz="2400" b="1">
                    <a:ea typeface="等线" panose="02010600030101010101" pitchFamily="2" charset="-122"/>
                  </a:rPr>
                  <a:t>:</a:t>
                </a:r>
                <a:r>
                  <a:rPr lang="en-US" altLang="zh-CN" sz="2400">
                    <a:ea typeface="等线" panose="02010600030101010101" pitchFamily="2" charset="-122"/>
                  </a:rPr>
                  <a:t> </a:t>
                </a:r>
                <a:r>
                  <a:rPr lang="zh-CN" altLang="en-US" sz="2400">
                    <a:ea typeface="等线" panose="02010600030101010101" pitchFamily="2" charset="-122"/>
                  </a:rPr>
                  <a:t>线性</a:t>
                </a:r>
                <a:r>
                  <a:rPr lang="zh-CN" altLang="en-US" sz="2400" dirty="0">
                    <a:ea typeface="等线" panose="02010600030101010101" pitchFamily="2" charset="-122"/>
                  </a:rPr>
                  <a:t>不可分训练数据集</a:t>
                </a:r>
                <a14:m>
                  <m:oMath xmlns:m="http://schemas.openxmlformats.org/officeDocument/2006/math">
                    <m:r>
                      <a:rPr lang="zh-CN" altLang="en-US" sz="240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zh-CN" altLang="en-US" sz="240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zh-CN" altLang="en-US" sz="240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zh-CN" altLang="en-US" sz="240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),(</m:t>
                        </m:r>
                        <m:sSub>
                          <m:sSub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zh-CN" altLang="en-US" sz="240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zh-CN" altLang="en-US" sz="240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),⋯,(</m:t>
                        </m:r>
                        <m:sSub>
                          <m:sSub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zh-CN" altLang="en-US" sz="240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zh-CN" altLang="en-US" sz="240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endParaRPr lang="en-US" altLang="zh-CN" sz="2400" dirty="0">
                  <a:ea typeface="等线" panose="02010600030101010101" pitchFamily="2" charset="-122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altLang="zh-CN" sz="2400" dirty="0">
                  <a:ea typeface="等线" panose="02010600030101010101" pitchFamily="2" charset="-122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zh-CN" altLang="en-US" sz="2400" b="1">
                    <a:ea typeface="等线" panose="02010600030101010101" pitchFamily="2" charset="-122"/>
                  </a:rPr>
                  <a:t>输出</a:t>
                </a:r>
                <a:r>
                  <a:rPr lang="en-US" altLang="zh-CN" sz="2400" b="1">
                    <a:ea typeface="等线" panose="02010600030101010101" pitchFamily="2" charset="-122"/>
                  </a:rPr>
                  <a:t>: </a:t>
                </a:r>
                <a:r>
                  <a:rPr lang="zh-CN" altLang="en-US" sz="2400">
                    <a:ea typeface="等线" panose="02010600030101010101" pitchFamily="2" charset="-122"/>
                  </a:rPr>
                  <a:t>分类</a:t>
                </a:r>
                <a:r>
                  <a:rPr lang="zh-CN" altLang="en-US" sz="2400" dirty="0">
                    <a:ea typeface="等线" panose="02010600030101010101" pitchFamily="2" charset="-122"/>
                  </a:rPr>
                  <a:t>决策函数</a:t>
                </a:r>
                <a:endParaRPr lang="en-US" altLang="zh-CN" sz="2400" dirty="0">
                  <a:ea typeface="等线" panose="02010600030101010101" pitchFamily="2" charset="-122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en-US" altLang="zh-CN" sz="2400">
                    <a:ea typeface="等线" panose="02010600030101010101" pitchFamily="2" charset="-122"/>
                  </a:rPr>
                  <a:t>1. </a:t>
                </a:r>
                <a:r>
                  <a:rPr lang="zh-CN" altLang="en-US" sz="2400">
                    <a:ea typeface="等线" panose="02010600030101010101" pitchFamily="2" charset="-122"/>
                  </a:rPr>
                  <a:t>选取</a:t>
                </a:r>
                <a:r>
                  <a:rPr lang="zh-CN" altLang="en-US" sz="2400" dirty="0">
                    <a:ea typeface="等线" panose="02010600030101010101" pitchFamily="2" charset="-122"/>
                  </a:rPr>
                  <a:t>适当的核函数和参数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𝐶</m:t>
                    </m:r>
                  </m:oMath>
                </a14:m>
                <a:r>
                  <a:rPr lang="en-US" altLang="zh-CN" sz="2400" dirty="0">
                    <a:ea typeface="等线" panose="02010600030101010101" pitchFamily="2" charset="-122"/>
                  </a:rPr>
                  <a:t>, </a:t>
                </a:r>
                <a:r>
                  <a:rPr lang="zh-CN" altLang="en-US" sz="2400" dirty="0">
                    <a:ea typeface="等线" panose="02010600030101010101" pitchFamily="2" charset="-122"/>
                  </a:rPr>
                  <a:t>构造最优化问题：</a:t>
                </a:r>
                <a:endParaRPr lang="en-US" altLang="zh-CN" sz="2400" dirty="0">
                  <a:ea typeface="等线" panose="02010600030101010101" pitchFamily="2" charset="-122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altLang="zh-CN" sz="2000" dirty="0">
                  <a:ea typeface="等线" panose="02010600030101010101" pitchFamily="2" charset="-122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altLang="zh-CN" sz="2000" dirty="0">
                  <a:ea typeface="等线" panose="02010600030101010101" pitchFamily="2" charset="-122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altLang="zh-CN" sz="2000">
                    <a:ea typeface="等线" panose="02010600030101010101" pitchFamily="2" charset="-122"/>
                  </a:rPr>
                  <a:t>    </a:t>
                </a:r>
                <a:endParaRPr lang="en-US" altLang="zh-CN" sz="2000" dirty="0">
                  <a:ea typeface="等线" panose="02010600030101010101" pitchFamily="2" charset="-122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altLang="zh-CN" sz="2000">
                    <a:ea typeface="等线" panose="02010600030101010101" pitchFamily="2" charset="-122"/>
                  </a:rPr>
                  <a:t> </a:t>
                </a:r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altLang="zh-CN" sz="2000"/>
                  <a:t>      </a:t>
                </a:r>
                <a:r>
                  <a:rPr lang="en-US" altLang="zh-CN"/>
                  <a:t>                                                </a:t>
                </a:r>
                <a:endParaRPr lang="en-US" altLang="zh-CN" dirty="0"/>
              </a:p>
              <a:p>
                <a:pPr>
                  <a:lnSpc>
                    <a:spcPct val="120000"/>
                  </a:lnSpc>
                </a:pPr>
                <a:endParaRPr lang="en-US" altLang="zh-CN" dirty="0"/>
              </a:p>
              <a:p>
                <a:pPr>
                  <a:lnSpc>
                    <a:spcPct val="120000"/>
                  </a:lnSpc>
                </a:pPr>
                <a:endParaRPr lang="en-US" altLang="zh-CN" dirty="0"/>
              </a:p>
              <a:p>
                <a:pPr>
                  <a:lnSpc>
                    <a:spcPct val="120000"/>
                  </a:lnSpc>
                </a:pPr>
                <a:endParaRPr lang="en-US" altLang="zh-CN" dirty="0"/>
              </a:p>
              <a:p>
                <a:pPr>
                  <a:lnSpc>
                    <a:spcPct val="120000"/>
                  </a:lnSpc>
                </a:pPr>
                <a:endParaRPr lang="en-US" altLang="zh-CN" dirty="0"/>
              </a:p>
            </p:txBody>
          </p:sp>
        </mc:Choice>
        <mc:Fallback xmlns="">
          <p:sp>
            <p:nvSpPr>
              <p:cNvPr id="6" name="内容占位符 2">
                <a:extLst>
                  <a:ext uri="{FF2B5EF4-FFF2-40B4-BE49-F238E27FC236}">
                    <a16:creationId xmlns:a16="http://schemas.microsoft.com/office/drawing/2014/main" id="{291CECB8-F87C-9415-4456-3DFFD099A90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2981" y="2442947"/>
                <a:ext cx="8416542" cy="4308090"/>
              </a:xfrm>
              <a:blipFill>
                <a:blip r:embed="rId2"/>
                <a:stretch>
                  <a:fillRect l="-1159" t="-11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对象 10">
                <a:extLst>
                  <a:ext uri="{FF2B5EF4-FFF2-40B4-BE49-F238E27FC236}">
                    <a16:creationId xmlns:a16="http://schemas.microsoft.com/office/drawing/2014/main" id="{D8310640-8012-7F4C-9AFF-E6D8C5BC5190}"/>
                  </a:ext>
                </a:extLst>
              </p:cNvPr>
              <p:cNvSpPr txBox="1"/>
              <p:nvPr/>
            </p:nvSpPr>
            <p:spPr>
              <a:xfrm>
                <a:off x="1525611" y="3336409"/>
                <a:ext cx="6769086" cy="523221"/>
              </a:xfrm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0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r>
                        <m:rPr>
                          <m:nor/>
                        </m:rPr>
                        <a:rPr lang="en-US" altLang="zh-CN" sz="2000" i="1">
                          <a:latin typeface="Lucida Handwriting" panose="03010101010101010101" pitchFamily="66" charset="0"/>
                        </a:rPr>
                        <m:t>X</m:t>
                      </m:r>
                      <m:r>
                        <m:rPr>
                          <m:nor/>
                        </m:rPr>
                        <a:rPr lang="en-US" altLang="zh-CN" sz="2000" b="0" i="1" smtClean="0">
                          <a:latin typeface="Lucida Handwriting" panose="03010101010101010101" pitchFamily="66" charset="0"/>
                        </a:rPr>
                        <m:t> </m:t>
                      </m:r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m:rPr>
                          <m:nor/>
                        </m:rPr>
                        <a:rPr lang="zh-CN" altLang="en-US" sz="20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r>
                        <m:rPr>
                          <m:nor/>
                        </m:rPr>
                        <a:rPr lang="en-US" altLang="zh-CN" sz="2000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r>
                        <m:rPr>
                          <m:nor/>
                        </m:rPr>
                        <a:rPr lang="zh-CN" altLang="en-US" sz="20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CN" sz="2000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r>
                        <m:rPr>
                          <m:nor/>
                        </m:rPr>
                        <a:rPr lang="en-US" altLang="zh-CN" sz="2000" i="1">
                          <a:latin typeface="Lucida Handwriting" panose="03010101010101010101" pitchFamily="66" charset="0"/>
                        </a:rPr>
                        <m:t>Y</m:t>
                      </m:r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−1,+1</m:t>
                          </m:r>
                        </m:e>
                      </m:d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zh-CN" altLang="en-US" sz="20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20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=1, 2,⋯,</m:t>
                      </m:r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7" name="对象 10">
                <a:extLst>
                  <a:ext uri="{FF2B5EF4-FFF2-40B4-BE49-F238E27FC236}">
                    <a16:creationId xmlns:a16="http://schemas.microsoft.com/office/drawing/2014/main" id="{D8310640-8012-7F4C-9AFF-E6D8C5BC51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5611" y="3336409"/>
                <a:ext cx="6769086" cy="52322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A1B181D1-A41E-D1AA-782E-016E5F97E06A}"/>
                  </a:ext>
                </a:extLst>
              </p:cNvPr>
              <p:cNvSpPr txBox="1"/>
              <p:nvPr/>
            </p:nvSpPr>
            <p:spPr>
              <a:xfrm>
                <a:off x="703249" y="4596992"/>
                <a:ext cx="4508425" cy="9025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i="1" dirty="0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i="1" dirty="0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i="0" dirty="0" smtClean="0">
                                  <a:latin typeface="Cambria Math" panose="02040503050406030204" pitchFamily="18" charset="0"/>
                                </a:rPr>
                                <m:t>m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b="0" i="0" dirty="0" smtClean="0">
                                  <a:latin typeface="Cambria Math" panose="02040503050406030204" pitchFamily="18" charset="0"/>
                                </a:rPr>
                                <m:t>in</m:t>
                              </m:r>
                            </m:e>
                            <m:lim>
                              <m:r>
                                <a:rPr lang="zh-CN" altLang="en-US" i="1" dirty="0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lim>
                          </m:limLow>
                        </m:fName>
                        <m:e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f>
                            <m:f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zh-CN" altLang="en-US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nary>
                                <m:naryPr>
                                  <m:chr m:val="∑"/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</m:nary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nary>
                            <m:naryPr>
                              <m:chr m:val="∑"/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e>
                      </m:func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A1B181D1-A41E-D1AA-782E-016E5F97E0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249" y="4596992"/>
                <a:ext cx="4508425" cy="90255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071E3C18-B83A-0652-A551-EBA5240A0AAB}"/>
                  </a:ext>
                </a:extLst>
              </p:cNvPr>
              <p:cNvSpPr txBox="1"/>
              <p:nvPr/>
            </p:nvSpPr>
            <p:spPr>
              <a:xfrm>
                <a:off x="936996" y="5489758"/>
                <a:ext cx="3813809" cy="12430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lang="en-US" altLang="zh-CN" b="0" i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en-US" altLang="zh-CN" b="0" i="0" smtClean="0">
                          <a:latin typeface="Cambria Math" panose="02040503050406030204" pitchFamily="18" charset="0"/>
                        </a:rPr>
                        <m:t>.      </m:t>
                      </m:r>
                      <m:nary>
                        <m:naryPr>
                          <m:chr m:val="∑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</m:nary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altLang="zh-CN" b="0">
                  <a:ea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/>
                  <a:t>          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=1, 2, ⋯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071E3C18-B83A-0652-A551-EBA5240A0A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996" y="5489758"/>
                <a:ext cx="3813809" cy="124309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A1134EC1-E327-3445-42F7-6C8255783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80661DEE-55DF-9C4C-9E32-9432A9F8E9FC}" type="slidenum">
              <a:rPr lang="en-US" smtClean="0"/>
              <a:t>81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5500515B-4AD3-4A23-9FCF-864AA07F0BB3}"/>
                  </a:ext>
                </a:extLst>
              </p:cNvPr>
              <p:cNvSpPr/>
              <p:nvPr/>
            </p:nvSpPr>
            <p:spPr>
              <a:xfrm>
                <a:off x="5881367" y="5214026"/>
                <a:ext cx="2325637" cy="93512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2000"/>
                  <a:t>求得最优解</a:t>
                </a:r>
                <a:r>
                  <a:rPr lang="en-US" altLang="zh-CN" sz="2000"/>
                  <a:t>: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p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=(</m:t>
                        </m:r>
                        <m:sSubSup>
                          <m:sSub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zh-CN" altLang="en-US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zh-CN" altLang="en-US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zh-CN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,⋯,</m:t>
                        </m:r>
                        <m:sSubSup>
                          <m:sSub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zh-CN" altLang="en-US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  <m:sup>
                            <m:r>
                              <a:rPr lang="en-US" altLang="zh-CN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i="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</m:oMath>
                </a14:m>
                <a:r>
                  <a:rPr lang="en-US" altLang="zh-CN" dirty="0"/>
                  <a:t> </a:t>
                </a:r>
                <a:endParaRPr lang="zh-CN" altLang="en-US" sz="2000"/>
              </a:p>
            </p:txBody>
          </p:sp>
        </mc:Choice>
        <mc:Fallback xmlns="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5500515B-4AD3-4A23-9FCF-864AA07F0B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1367" y="5214026"/>
                <a:ext cx="2325637" cy="935128"/>
              </a:xfrm>
              <a:prstGeom prst="rect">
                <a:avLst/>
              </a:prstGeom>
              <a:blipFill>
                <a:blip r:embed="rId6"/>
                <a:stretch>
                  <a:fillRect l="-2887" b="-454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6527752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1E04768B-5B59-06C9-8C37-F367004EBBA7}"/>
              </a:ext>
            </a:extLst>
          </p:cNvPr>
          <p:cNvSpPr txBox="1"/>
          <p:nvPr/>
        </p:nvSpPr>
        <p:spPr>
          <a:xfrm>
            <a:off x="253714" y="1648329"/>
            <a:ext cx="8416541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b="1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非线性</a:t>
            </a:r>
            <a:r>
              <a:rPr lang="en-US" altLang="zh-CN" sz="3200" b="1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SVM (</a:t>
            </a:r>
            <a:r>
              <a:rPr lang="zh-CN" altLang="en-US" sz="3200" b="1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分类</a:t>
            </a:r>
            <a:r>
              <a:rPr lang="en-US" altLang="zh-CN" sz="3200" b="1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)</a:t>
            </a:r>
            <a:endParaRPr lang="zh-CN" altLang="en-US" sz="3200" b="1" dirty="0">
              <a:solidFill>
                <a:schemeClr val="accent1">
                  <a:lumMod val="50000"/>
                </a:schemeClr>
              </a:solidFill>
              <a:latin typeface="+mn-ea"/>
              <a:ea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内容占位符 2">
                <a:extLst>
                  <a:ext uri="{FF2B5EF4-FFF2-40B4-BE49-F238E27FC236}">
                    <a16:creationId xmlns:a16="http://schemas.microsoft.com/office/drawing/2014/main" id="{F9CB7896-6523-FF11-9FA6-68041CFBD0E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63729" y="2612667"/>
                <a:ext cx="8416541" cy="3743683"/>
              </a:xfrm>
            </p:spPr>
            <p:txBody>
              <a:bodyPr>
                <a:normAutofit/>
              </a:bodyPr>
              <a:lstStyle/>
              <a:p>
                <a:pPr>
                  <a:spcBef>
                    <a:spcPts val="1200"/>
                  </a:spcBef>
                  <a:spcAft>
                    <a:spcPts val="600"/>
                  </a:spcAft>
                </a:pPr>
                <a:r>
                  <a:rPr lang="en-US" altLang="zh-CN" sz="2200" dirty="0">
                    <a:ea typeface="等线" panose="02010600030101010101" pitchFamily="2" charset="-122"/>
                  </a:rPr>
                  <a:t>2.</a:t>
                </a:r>
                <a:r>
                  <a:rPr lang="zh-CN" altLang="en-US" sz="2200" dirty="0">
                    <a:ea typeface="等线" panose="02010600030101010101" pitchFamily="2" charset="-122"/>
                  </a:rPr>
                  <a:t> 选择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l-GR" altLang="zh-CN" sz="2200" i="1" dirty="0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</m:ctrlPr>
                      </m:sSupPr>
                      <m:e>
                        <m:r>
                          <a:rPr lang="zh-CN" altLang="el-GR" sz="2200" i="1" dirty="0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𝛼</m:t>
                        </m:r>
                      </m:e>
                      <m:sup>
                        <m:r>
                          <a:rPr lang="en-US" altLang="zh-CN" sz="2200" b="0" i="1" dirty="0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altLang="zh-CN" sz="2200" dirty="0">
                    <a:ea typeface="等线" panose="02010600030101010101" pitchFamily="2" charset="-122"/>
                  </a:rPr>
                  <a:t>, </a:t>
                </a:r>
                <a:r>
                  <a:rPr lang="zh-CN" altLang="en-US" sz="2200" dirty="0">
                    <a:ea typeface="等线" panose="02010600030101010101" pitchFamily="2" charset="-122"/>
                  </a:rPr>
                  <a:t>适合条件</a:t>
                </a:r>
                <a14:m>
                  <m:oMath xmlns:m="http://schemas.openxmlformats.org/officeDocument/2006/math"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0&lt;</m:t>
                    </m:r>
                    <m:sSubSup>
                      <m:sSubSup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</m:ctrlPr>
                      </m:sSubSupPr>
                      <m:e>
                        <m:r>
                          <a:rPr lang="zh-CN" altLang="en-US" sz="220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𝛼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𝑗</m:t>
                        </m:r>
                      </m:sub>
                      <m:sup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∗</m:t>
                        </m:r>
                      </m:sup>
                    </m:sSubSup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&lt;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𝐶</m:t>
                    </m:r>
                  </m:oMath>
                </a14:m>
                <a:r>
                  <a:rPr lang="en-US" altLang="zh-CN" sz="2200" dirty="0">
                    <a:ea typeface="等线" panose="02010600030101010101" pitchFamily="2" charset="-122"/>
                  </a:rPr>
                  <a:t>, </a:t>
                </a:r>
                <a:r>
                  <a:rPr lang="zh-CN" altLang="en-US" sz="2200" dirty="0">
                    <a:ea typeface="等线" panose="02010600030101010101" pitchFamily="2" charset="-122"/>
                  </a:rPr>
                  <a:t>计算</a:t>
                </a:r>
                <a:endParaRPr lang="en-US" altLang="zh-CN" sz="2200" dirty="0">
                  <a:ea typeface="等线" panose="02010600030101010101" pitchFamily="2" charset="-122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20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</m:ctrlPr>
                        </m:sSupPr>
                        <m:e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𝑏</m:t>
                          </m:r>
                        </m:e>
                        <m:sup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∗</m:t>
                          </m:r>
                        </m:sup>
                      </m:sSup>
                      <m:r>
                        <a:rPr lang="en-US" altLang="zh-CN" sz="2200" b="0" i="1" smtClean="0">
                          <a:latin typeface="Cambria Math" panose="02040503050406030204" pitchFamily="18" charset="0"/>
                          <a:ea typeface="等线" panose="02010600030101010101" pitchFamily="2" charset="-122"/>
                        </a:rPr>
                        <m:t>=</m:t>
                      </m:r>
                      <m:sSub>
                        <m:sSubPr>
                          <m:ctrlPr>
                            <a:rPr lang="en-US" altLang="zh-CN" sz="2200" b="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</m:ctrlPr>
                        </m:sSubPr>
                        <m:e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𝑗</m:t>
                          </m:r>
                        </m:sub>
                      </m:sSub>
                      <m:r>
                        <a:rPr lang="en-US" altLang="zh-CN" sz="2200" b="0" i="1" smtClean="0">
                          <a:latin typeface="Cambria Math" panose="02040503050406030204" pitchFamily="18" charset="0"/>
                          <a:ea typeface="等线" panose="02010600030101010101" pitchFamily="2" charset="-122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en-US" altLang="zh-CN" sz="2200" b="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200" b="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𝑖</m:t>
                          </m:r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𝑁</m:t>
                          </m:r>
                        </m:sup>
                        <m:e>
                          <m:sSubSup>
                            <m:sSubSupPr>
                              <m:ctrlPr>
                                <a:rPr lang="en-US" altLang="zh-CN" sz="2200" b="0" i="1" smtClean="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</m:ctrlPr>
                            </m:sSubSupPr>
                            <m:e>
                              <m:r>
                                <a:rPr lang="zh-CN" altLang="en-US" sz="2200" b="0" i="1" smtClean="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  <m:t>∗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altLang="zh-CN" sz="2200" b="0" i="1" smtClean="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𝐾</m:t>
                          </m:r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sz="2200" b="0" i="1" smtClean="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altLang="zh-CN" sz="2200" dirty="0">
                  <a:ea typeface="等线" panose="02010600030101010101" pitchFamily="2" charset="-122"/>
                </a:endParaRPr>
              </a:p>
              <a:p>
                <a:r>
                  <a:rPr lang="en-US" altLang="zh-CN" sz="2200" dirty="0">
                    <a:ea typeface="等线" panose="02010600030101010101" pitchFamily="2" charset="-122"/>
                  </a:rPr>
                  <a:t>3. </a:t>
                </a:r>
                <a:r>
                  <a:rPr lang="zh-CN" altLang="en-US" sz="2200" dirty="0">
                    <a:ea typeface="等线" panose="02010600030101010101" pitchFamily="2" charset="-122"/>
                  </a:rPr>
                  <a:t>构造决策函数</a:t>
                </a:r>
                <a:endParaRPr lang="en-US" altLang="zh-CN" sz="2200" dirty="0">
                  <a:ea typeface="等线" panose="02010600030101010101" pitchFamily="2" charset="-122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200" b="0" i="1" smtClean="0">
                          <a:latin typeface="Cambria Math" panose="02040503050406030204" pitchFamily="18" charset="0"/>
                          <a:ea typeface="等线" panose="02010600030101010101" pitchFamily="2" charset="-122"/>
                        </a:rPr>
                        <m:t>𝑓</m:t>
                      </m:r>
                      <m:d>
                        <m:dPr>
                          <m:ctrlPr>
                            <a:rPr lang="en-US" altLang="zh-CN" sz="2200" b="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</m:ctrlPr>
                        </m:dPr>
                        <m:e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𝑥</m:t>
                          </m:r>
                        </m:e>
                      </m:d>
                      <m:r>
                        <a:rPr lang="en-US" altLang="zh-CN" sz="2200" b="0" i="1" smtClean="0">
                          <a:latin typeface="Cambria Math" panose="02040503050406030204" pitchFamily="18" charset="0"/>
                          <a:ea typeface="等线" panose="02010600030101010101" pitchFamily="2" charset="-122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sz="2200" b="0" i="0" smtClean="0">
                          <a:latin typeface="Cambria Math" panose="02040503050406030204" pitchFamily="18" charset="0"/>
                          <a:ea typeface="等线" panose="02010600030101010101" pitchFamily="2" charset="-122"/>
                        </a:rPr>
                        <m:t>sign</m:t>
                      </m:r>
                      <m:d>
                        <m:dPr>
                          <m:ctrlPr>
                            <a:rPr lang="en-US" altLang="zh-CN" sz="2200" b="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altLang="zh-CN" sz="2200" b="0" i="1" smtClean="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2200" b="0" i="1" smtClean="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  <m:t>𝑖</m:t>
                              </m:r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  <m:t>𝑁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US" altLang="zh-CN" sz="2200" b="0" i="1" smtClean="0"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</a:rPr>
                                  </m:ctrlPr>
                                </m:sSubSupPr>
                                <m:e>
                                  <m:r>
                                    <a:rPr lang="zh-CN" altLang="en-US" sz="2200" b="0" i="1" smtClean="0"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sz="2200" b="0" i="1" smtClean="0"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altLang="zh-CN" sz="2200" b="0" i="1" smtClean="0"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</a:rPr>
                                    <m:t>∗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altLang="zh-CN" sz="2200" b="0" i="1" smtClean="0"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200" b="0" i="1" smtClean="0"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2200" b="0" i="1" smtClean="0"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  <m:t>𝐾</m:t>
                              </m:r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  <m:t>(</m:t>
                              </m:r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  <m:t>𝑥</m:t>
                              </m:r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sz="2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altLang="zh-CN" sz="2200" dirty="0">
                  <a:ea typeface="等线" panose="02010600030101010101" pitchFamily="2" charset="-122"/>
                </a:endParaRPr>
              </a:p>
              <a:p>
                <a:endParaRPr lang="en-US" altLang="zh-CN" sz="2200" dirty="0">
                  <a:ea typeface="等线" panose="02010600030101010101" pitchFamily="2" charset="-122"/>
                </a:endParaRPr>
              </a:p>
              <a:p>
                <a:r>
                  <a:rPr lang="zh-CN" altLang="en-US" sz="2200" dirty="0">
                    <a:ea typeface="等线" panose="02010600030101010101" pitchFamily="2" charset="-122"/>
                  </a:rPr>
                  <a:t>当</a:t>
                </a:r>
                <a14:m>
                  <m:oMath xmlns:m="http://schemas.openxmlformats.org/officeDocument/2006/math">
                    <m:r>
                      <a:rPr lang="en-US" altLang="zh-CN" sz="2200" i="1" dirty="0" smtClean="0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𝐾</m:t>
                    </m:r>
                    <m:r>
                      <a:rPr lang="en-US" altLang="zh-CN" sz="2200" i="1" dirty="0" smtClean="0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(</m:t>
                    </m:r>
                    <m:r>
                      <a:rPr lang="en-US" altLang="zh-CN" sz="2200" i="1" dirty="0" err="1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𝑥</m:t>
                    </m:r>
                    <m:r>
                      <a:rPr lang="en-US" altLang="zh-CN" sz="2200" i="1" dirty="0" err="1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,</m:t>
                    </m:r>
                    <m:r>
                      <a:rPr lang="en-US" altLang="zh-CN" sz="2200" i="1" dirty="0" err="1" smtClean="0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𝑧</m:t>
                    </m:r>
                    <m:r>
                      <a:rPr lang="en-US" altLang="zh-CN" sz="2200" i="1" dirty="0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)</m:t>
                    </m:r>
                  </m:oMath>
                </a14:m>
                <a:r>
                  <a:rPr lang="zh-CN" altLang="en-US" sz="2200" dirty="0">
                    <a:ea typeface="等线" panose="02010600030101010101" pitchFamily="2" charset="-122"/>
                  </a:rPr>
                  <a:t>是正定核函数时</a:t>
                </a:r>
                <a:r>
                  <a:rPr lang="en-US" altLang="zh-CN" sz="2200" dirty="0">
                    <a:ea typeface="等线" panose="02010600030101010101" pitchFamily="2" charset="-122"/>
                  </a:rPr>
                  <a:t>, </a:t>
                </a:r>
                <a:r>
                  <a:rPr lang="zh-CN" altLang="en-US" sz="2200" dirty="0">
                    <a:ea typeface="等线" panose="02010600030101010101" pitchFamily="2" charset="-122"/>
                  </a:rPr>
                  <a:t>非线性</a:t>
                </a:r>
                <a:r>
                  <a:rPr lang="en-US" altLang="zh-CN" sz="2200" dirty="0">
                    <a:ea typeface="等线" panose="02010600030101010101" pitchFamily="2" charset="-122"/>
                  </a:rPr>
                  <a:t>SVM</a:t>
                </a:r>
                <a:r>
                  <a:rPr lang="zh-CN" altLang="en-US" sz="2200" dirty="0">
                    <a:ea typeface="等线" panose="02010600030101010101" pitchFamily="2" charset="-122"/>
                  </a:rPr>
                  <a:t>是凸二次规划问题</a:t>
                </a:r>
                <a:r>
                  <a:rPr lang="en-US" altLang="zh-CN" sz="2200" dirty="0">
                    <a:ea typeface="等线" panose="02010600030101010101" pitchFamily="2" charset="-122"/>
                  </a:rPr>
                  <a:t>, </a:t>
                </a:r>
                <a:r>
                  <a:rPr lang="zh-CN" altLang="en-US" sz="2200" dirty="0">
                    <a:ea typeface="等线" panose="02010600030101010101" pitchFamily="2" charset="-122"/>
                  </a:rPr>
                  <a:t>解存在</a:t>
                </a:r>
                <a:endParaRPr lang="en-US" altLang="zh-CN" sz="2200" dirty="0">
                  <a:ea typeface="等线" panose="02010600030101010101" pitchFamily="2" charset="-122"/>
                </a:endParaRPr>
              </a:p>
            </p:txBody>
          </p:sp>
        </mc:Choice>
        <mc:Fallback xmlns="">
          <p:sp>
            <p:nvSpPr>
              <p:cNvPr id="6" name="内容占位符 2">
                <a:extLst>
                  <a:ext uri="{FF2B5EF4-FFF2-40B4-BE49-F238E27FC236}">
                    <a16:creationId xmlns:a16="http://schemas.microsoft.com/office/drawing/2014/main" id="{F9CB7896-6523-FF11-9FA6-68041CFBD0E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63729" y="2612667"/>
                <a:ext cx="8416541" cy="3743683"/>
              </a:xfrm>
              <a:blipFill>
                <a:blip r:embed="rId2"/>
                <a:stretch>
                  <a:fillRect l="-870" t="-17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0CADFCC4-7C56-2C4C-7150-61F090B7CD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80661DEE-55DF-9C4C-9E32-9432A9F8E9FC}" type="slidenum">
              <a:rPr lang="en-US" smtClean="0"/>
              <a:t>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884993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2E94AF8E-3870-A916-F4DE-B361C02A4A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80661DEE-55DF-9C4C-9E32-9432A9F8E9FC}" type="slidenum">
              <a:rPr lang="en-US" smtClean="0"/>
              <a:t>83</a:t>
            </a:fld>
            <a:endParaRPr 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2FE0AF93-75E8-7F70-EAE5-1369D6C2C2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795" y="1759233"/>
            <a:ext cx="7886700" cy="994172"/>
          </a:xfrm>
        </p:spPr>
        <p:txBody>
          <a:bodyPr>
            <a:normAutofit/>
          </a:bodyPr>
          <a:lstStyle/>
          <a:p>
            <a:r>
              <a:rPr lang="zh-CN" altLang="en-US" sz="3200" b="1" dirty="0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提纲</a:t>
            </a:r>
          </a:p>
        </p:txBody>
      </p:sp>
      <p:sp>
        <p:nvSpPr>
          <p:cNvPr id="11" name="内容占位符 2">
            <a:extLst>
              <a:ext uri="{FF2B5EF4-FFF2-40B4-BE49-F238E27FC236}">
                <a16:creationId xmlns:a16="http://schemas.microsoft.com/office/drawing/2014/main" id="{C94C3E97-6DD4-0769-A9EF-7039BF9391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768" y="2707391"/>
            <a:ext cx="7627759" cy="364896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/>
              <a:t>线性可分支持向量机 </a:t>
            </a:r>
            <a:r>
              <a:rPr lang="en-US" altLang="zh-CN" sz="2000"/>
              <a:t>(</a:t>
            </a:r>
            <a:r>
              <a:rPr lang="zh-CN" altLang="en-US" sz="2000"/>
              <a:t>硬间隔</a:t>
            </a:r>
            <a:r>
              <a:rPr lang="en-US" altLang="zh-CN" sz="2000"/>
              <a:t>SVM)</a:t>
            </a:r>
          </a:p>
          <a:p>
            <a:pPr>
              <a:lnSpc>
                <a:spcPct val="150000"/>
              </a:lnSpc>
            </a:pPr>
            <a:r>
              <a:rPr lang="zh-CN" altLang="en-US" sz="2000"/>
              <a:t>线性支持向量机 </a:t>
            </a:r>
            <a:r>
              <a:rPr lang="en-US" altLang="zh-CN" sz="2000"/>
              <a:t>(</a:t>
            </a:r>
            <a:r>
              <a:rPr lang="zh-CN" altLang="en-US" sz="2000"/>
              <a:t>软间隔</a:t>
            </a:r>
            <a:r>
              <a:rPr lang="en-US" altLang="zh-CN" sz="2000"/>
              <a:t>SVM)</a:t>
            </a:r>
          </a:p>
          <a:p>
            <a:pPr>
              <a:lnSpc>
                <a:spcPct val="150000"/>
              </a:lnSpc>
            </a:pPr>
            <a:r>
              <a:rPr lang="zh-CN" altLang="en-US" sz="2000"/>
              <a:t>核技巧与非线性支持向量机 </a:t>
            </a:r>
            <a:r>
              <a:rPr lang="en-US" altLang="zh-CN" sz="2000"/>
              <a:t>(kernal-SVM)</a:t>
            </a:r>
          </a:p>
          <a:p>
            <a:pPr>
              <a:lnSpc>
                <a:spcPct val="150000"/>
              </a:lnSpc>
            </a:pPr>
            <a:r>
              <a:rPr lang="en-US" altLang="zh-CN" sz="2000" b="1">
                <a:solidFill>
                  <a:srgbClr val="0070C0"/>
                </a:solidFill>
              </a:rPr>
              <a:t>*</a:t>
            </a:r>
            <a:r>
              <a:rPr lang="zh-CN" altLang="en-US" sz="2000" b="1">
                <a:solidFill>
                  <a:srgbClr val="0070C0"/>
                </a:solidFill>
              </a:rPr>
              <a:t>多分类支持向量机 </a:t>
            </a:r>
            <a:r>
              <a:rPr lang="en-US" altLang="zh-CN" sz="2000" b="1">
                <a:solidFill>
                  <a:srgbClr val="0070C0"/>
                </a:solidFill>
              </a:rPr>
              <a:t>(Multiclass SVM) </a:t>
            </a:r>
            <a:r>
              <a:rPr lang="zh-CN" altLang="en-US" sz="2000" b="1">
                <a:solidFill>
                  <a:srgbClr val="0070C0"/>
                </a:solidFill>
              </a:rPr>
              <a:t>和支持向量回归 </a:t>
            </a:r>
            <a:r>
              <a:rPr lang="en-US" altLang="zh-CN" sz="2000" b="1">
                <a:solidFill>
                  <a:srgbClr val="0070C0"/>
                </a:solidFill>
              </a:rPr>
              <a:t>(SVR) </a:t>
            </a:r>
            <a:r>
              <a:rPr lang="zh-CN" altLang="en-US" sz="2000" b="1">
                <a:solidFill>
                  <a:srgbClr val="0070C0"/>
                </a:solidFill>
              </a:rPr>
              <a:t>简介</a:t>
            </a:r>
            <a:endParaRPr lang="en-US" altLang="zh-CN" sz="2000" b="1">
              <a:solidFill>
                <a:srgbClr val="0070C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2000"/>
              <a:t>*</a:t>
            </a:r>
            <a:r>
              <a:rPr lang="zh-CN" altLang="en-US" sz="2000"/>
              <a:t>模型学习的最优化算法</a:t>
            </a:r>
            <a:r>
              <a:rPr lang="en-US" altLang="zh-CN" sz="2000"/>
              <a:t>: SMO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58960362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BA393AF-C653-4E93-9F73-FDA2396698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628"/>
          <a:stretch/>
        </p:blipFill>
        <p:spPr>
          <a:xfrm>
            <a:off x="6062516" y="3933459"/>
            <a:ext cx="2697521" cy="2323291"/>
          </a:xfrm>
          <a:prstGeom prst="rect">
            <a:avLst/>
          </a:prstGeom>
        </p:spPr>
      </p:pic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2E94AF8E-3870-A916-F4DE-B361C02A4A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80661DEE-55DF-9C4C-9E32-9432A9F8E9FC}" type="slidenum">
              <a:rPr lang="en-US" smtClean="0"/>
              <a:t>84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内容占位符 2">
                <a:extLst>
                  <a:ext uri="{FF2B5EF4-FFF2-40B4-BE49-F238E27FC236}">
                    <a16:creationId xmlns:a16="http://schemas.microsoft.com/office/drawing/2014/main" id="{C94C3E97-6DD4-0769-A9EF-7039BF93911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06768" y="2576241"/>
                <a:ext cx="8416541" cy="3591215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altLang="zh-CN" sz="2200"/>
                  <a:t>One-versus-the-rest</a:t>
                </a:r>
                <a:r>
                  <a:rPr lang="zh-CN" altLang="en-US" sz="2200"/>
                  <a:t>方法</a:t>
                </a:r>
                <a:r>
                  <a:rPr lang="en-US" altLang="zh-CN" sz="2200"/>
                  <a:t> (Vapnik, 1998)</a:t>
                </a:r>
              </a:p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zh-CN" altLang="en-US" sz="2000"/>
                  <a:t>分类的</a:t>
                </a:r>
                <a:r>
                  <a:rPr lang="en-US" altLang="zh-CN" sz="2000"/>
                  <a:t>SVM</a:t>
                </a:r>
                <a:r>
                  <a:rPr lang="zh-CN" altLang="en-US" sz="2000"/>
                  <a:t>模型由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zh-CN" altLang="en-US" sz="2000"/>
                  <a:t>个二分类的</a:t>
                </a:r>
                <a:r>
                  <a:rPr lang="en-US" altLang="zh-CN" sz="2000"/>
                  <a:t>SVM</a:t>
                </a:r>
                <a:r>
                  <a:rPr lang="zh-CN" altLang="en-US" sz="2000"/>
                  <a:t>模型</a:t>
                </a:r>
                <a:r>
                  <a:rPr lang="en-US" altLang="zh-CN" sz="200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000"/>
                  <a:t>组成</a:t>
                </a:r>
                <a:r>
                  <a:rPr lang="en-US" altLang="zh-CN" sz="2000"/>
                  <a:t>, </a:t>
                </a:r>
                <a:r>
                  <a:rPr lang="zh-CN" altLang="en-US" sz="2000"/>
                  <a:t>其中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000"/>
                  <a:t>的训练将类别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zh-CN" altLang="en-US" sz="2000" dirty="0"/>
                  <a:t>的数据作为</a:t>
                </a:r>
                <a:r>
                  <a:rPr lang="zh-CN" altLang="en-US" sz="2000"/>
                  <a:t>正类</a:t>
                </a:r>
                <a:r>
                  <a:rPr lang="en-US" altLang="zh-CN" sz="2000"/>
                  <a:t>, </a:t>
                </a:r>
                <a:r>
                  <a:rPr lang="zh-CN" altLang="en-US" sz="2000"/>
                  <a:t>其余所有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zh-CN" altLang="en-US" sz="2000"/>
                  <a:t>个类别的数据作为负类</a:t>
                </a:r>
                <a:endParaRPr lang="en-US" altLang="zh-CN" sz="2000"/>
              </a:p>
            </p:txBody>
          </p:sp>
        </mc:Choice>
        <mc:Fallback xmlns="">
          <p:sp>
            <p:nvSpPr>
              <p:cNvPr id="11" name="内容占位符 2">
                <a:extLst>
                  <a:ext uri="{FF2B5EF4-FFF2-40B4-BE49-F238E27FC236}">
                    <a16:creationId xmlns:a16="http://schemas.microsoft.com/office/drawing/2014/main" id="{C94C3E97-6DD4-0769-A9EF-7039BF93911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6768" y="2576241"/>
                <a:ext cx="8416541" cy="3591215"/>
              </a:xfrm>
              <a:blipFill>
                <a:blip r:embed="rId3"/>
                <a:stretch>
                  <a:fillRect l="-870" t="-118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标题 1">
            <a:extLst>
              <a:ext uri="{FF2B5EF4-FFF2-40B4-BE49-F238E27FC236}">
                <a16:creationId xmlns:a16="http://schemas.microsoft.com/office/drawing/2014/main" id="{4CE02DF9-0D6C-8D35-40A1-00EDB24A94C3}"/>
              </a:ext>
            </a:extLst>
          </p:cNvPr>
          <p:cNvSpPr txBox="1"/>
          <p:nvPr/>
        </p:nvSpPr>
        <p:spPr>
          <a:xfrm>
            <a:off x="253714" y="1642232"/>
            <a:ext cx="8416541" cy="124117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b="1" dirty="0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多分类支持</a:t>
            </a:r>
            <a:r>
              <a:rPr lang="zh-CN" altLang="en-US" sz="3200" b="1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向量机 </a:t>
            </a:r>
            <a:r>
              <a:rPr lang="en-US" altLang="zh-CN" sz="3200" b="1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(Multiclass SVM)</a:t>
            </a:r>
            <a:endParaRPr lang="zh-CN" altLang="en-US" sz="3200" b="1" dirty="0">
              <a:solidFill>
                <a:schemeClr val="accent1">
                  <a:lumMod val="50000"/>
                </a:schemeClr>
              </a:solidFill>
              <a:latin typeface="+mn-ea"/>
              <a:ea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02EBF3B1-1248-43FA-B1FB-9632AEB8FBAE}"/>
                  </a:ext>
                </a:extLst>
              </p:cNvPr>
              <p:cNvSpPr/>
              <p:nvPr/>
            </p:nvSpPr>
            <p:spPr>
              <a:xfrm>
                <a:off x="383963" y="3832176"/>
                <a:ext cx="5911090" cy="11105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000"/>
                  <a:t>One-versus-the-rest</a:t>
                </a:r>
                <a:r>
                  <a:rPr lang="zh-CN" altLang="en-US" sz="2000"/>
                  <a:t>方法可能导致同一输入实例被分到不同类别</a:t>
                </a:r>
                <a:r>
                  <a:rPr lang="en-US" altLang="zh-CN" sz="2000"/>
                  <a:t>, </a:t>
                </a:r>
                <a:r>
                  <a:rPr lang="zh-CN" altLang="en-US" sz="2000"/>
                  <a:t>可以通过令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altLang="zh-CN" sz="2000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sz="200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</m:e>
                    </m:func>
                    <m:r>
                      <a:rPr lang="zh-CN" altLang="en-US" sz="2000" i="1">
                        <a:latin typeface="Cambria Math" panose="02040503050406030204" pitchFamily="18" charset="0"/>
                      </a:rPr>
                      <m:t>解决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zh-CN" altLang="en-US" sz="2000" i="1">
                        <a:latin typeface="Cambria Math" panose="02040503050406030204" pitchFamily="18" charset="0"/>
                      </a:rPr>
                      <m:t>但</m:t>
                    </m:r>
                  </m:oMath>
                </a14:m>
                <a:r>
                  <a:rPr lang="zh-CN" altLang="en-US" sz="2000"/>
                  <a:t>无法保证不同分类器的输出值在同一尺度</a:t>
                </a:r>
                <a:endParaRPr lang="en-US" altLang="zh-CN" sz="2000"/>
              </a:p>
            </p:txBody>
          </p:sp>
        </mc:Choice>
        <mc:Fallback xmlns="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02EBF3B1-1248-43FA-B1FB-9632AEB8FB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963" y="3832176"/>
                <a:ext cx="5911090" cy="1110560"/>
              </a:xfrm>
              <a:prstGeom prst="rect">
                <a:avLst/>
              </a:prstGeom>
              <a:blipFill>
                <a:blip r:embed="rId4"/>
                <a:stretch>
                  <a:fillRect l="-928" t="-3297" r="-1031" b="-87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8EBA2A57-A210-49E9-939E-CFC748B4F0A2}"/>
                  </a:ext>
                </a:extLst>
              </p:cNvPr>
              <p:cNvSpPr/>
              <p:nvPr/>
            </p:nvSpPr>
            <p:spPr>
              <a:xfrm>
                <a:off x="383963" y="5117641"/>
                <a:ext cx="5911090" cy="13234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zh-CN" altLang="en-US" sz="2000"/>
                  <a:t>另一个问题是数据不平衡</a:t>
                </a:r>
                <a:r>
                  <a:rPr lang="en-US" altLang="zh-CN" sz="2000"/>
                  <a:t>: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zh-CN" altLang="en-US" sz="2000"/>
                  <a:t>分类模型</a:t>
                </a:r>
                <a:r>
                  <a:rPr lang="en-US" altLang="zh-CN" sz="2000"/>
                  <a:t>, </a:t>
                </a:r>
                <a:r>
                  <a:rPr lang="zh-CN" altLang="en-US" sz="2000"/>
                  <a:t>假设训练集各个类别样本数量相同</a:t>
                </a:r>
                <a:r>
                  <a:rPr lang="en-US" altLang="zh-CN" sz="2000"/>
                  <a:t>, </a:t>
                </a:r>
                <a:r>
                  <a:rPr lang="zh-CN" altLang="en-US" sz="2000"/>
                  <a:t>则每个</a:t>
                </a:r>
                <a14:m>
                  <m:oMath xmlns:m="http://schemas.openxmlformats.org/officeDocument/2006/math">
                    <m:r>
                      <a:rPr lang="zh-CN" altLang="en-US" sz="2000" i="1">
                        <a:latin typeface="Cambria Math" panose="02040503050406030204" pitchFamily="18" charset="0"/>
                      </a:rPr>
                      <m:t>分类器</m:t>
                    </m:r>
                  </m:oMath>
                </a14:m>
                <a:r>
                  <a:rPr lang="zh-CN" altLang="en-US" sz="2000"/>
                  <a:t>训练时的正类数据为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𝐾</m:t>
                    </m:r>
                    <m:r>
                      <a:rPr lang="zh-CN" altLang="en-US" sz="2000" i="1">
                        <a:latin typeface="Cambria Math" panose="02040503050406030204" pitchFamily="18" charset="0"/>
                      </a:rPr>
                      <m:t>个</m:t>
                    </m:r>
                  </m:oMath>
                </a14:m>
                <a:r>
                  <a:rPr lang="en-US" altLang="zh-CN" sz="2000" dirty="0"/>
                  <a:t>,</a:t>
                </a:r>
                <a:r>
                  <a:rPr lang="zh-CN" altLang="en-US" sz="2000"/>
                  <a:t>负类数据为</a:t>
                </a:r>
                <a14:m>
                  <m:oMath xmlns:m="http://schemas.openxmlformats.org/officeDocument/2006/math">
                    <m:r>
                      <a:rPr lang="en-US" altLang="zh-CN" sz="200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altLang="zh-CN" sz="2000">
                        <a:latin typeface="Cambria Math" panose="02040503050406030204" pitchFamily="18" charset="0"/>
                      </a:rPr>
                      <m:t>−1)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altLang="zh-CN" sz="2000"/>
                  <a:t> </a:t>
                </a:r>
                <a:r>
                  <a:rPr lang="zh-CN" altLang="en-US" sz="2000"/>
                  <a:t>个</a:t>
                </a:r>
                <a:endParaRPr lang="en-US" altLang="zh-CN" sz="200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sz="2000"/>
                  <a:t>Lee et al. (2001):  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1,−</m:t>
                        </m:r>
                        <m:r>
                          <a:rPr lang="en-US" altLang="zh-CN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/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𝐾</m:t>
                        </m:r>
                        <m:r>
                          <a:rPr lang="en-US" altLang="zh-CN" sz="200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</m:oMath>
                </a14:m>
                <a:r>
                  <a:rPr lang="en-US" altLang="zh-CN" sz="2000"/>
                  <a:t> </a:t>
                </a:r>
                <a:endParaRPr lang="zh-CN" altLang="en-US" sz="2000" dirty="0"/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8EBA2A57-A210-49E9-939E-CFC748B4F0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963" y="5117641"/>
                <a:ext cx="5911090" cy="1323439"/>
              </a:xfrm>
              <a:prstGeom prst="rect">
                <a:avLst/>
              </a:prstGeom>
              <a:blipFill>
                <a:blip r:embed="rId5"/>
                <a:stretch>
                  <a:fillRect l="-928" t="-2765" b="-73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FF8E8657-6D74-845E-E2A7-2E22E728F9DC}"/>
                  </a:ext>
                </a:extLst>
              </p14:cNvPr>
              <p14:cNvContentPartPr/>
              <p14:nvPr/>
            </p14:nvContentPartPr>
            <p14:xfrm>
              <a:off x="6173640" y="4333680"/>
              <a:ext cx="2327400" cy="2037960"/>
            </p14:xfrm>
          </p:contentPart>
        </mc:Choice>
        <mc:Fallback xmlns=""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FF8E8657-6D74-845E-E2A7-2E22E728F9D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157440" y="4317480"/>
                <a:ext cx="2359800" cy="2070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66909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2E94AF8E-3870-A916-F4DE-B361C02A4A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80661DEE-55DF-9C4C-9E32-9432A9F8E9FC}" type="slidenum">
              <a:rPr lang="en-US" smtClean="0"/>
              <a:t>85</a:t>
            </a:fld>
            <a:endParaRPr lang="en-US" dirty="0"/>
          </a:p>
        </p:txBody>
      </p:sp>
      <p:sp>
        <p:nvSpPr>
          <p:cNvPr id="11" name="内容占位符 2">
            <a:extLst>
              <a:ext uri="{FF2B5EF4-FFF2-40B4-BE49-F238E27FC236}">
                <a16:creationId xmlns:a16="http://schemas.microsoft.com/office/drawing/2014/main" id="{C94C3E97-6DD4-0769-A9EF-7039BF9391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768" y="2729345"/>
            <a:ext cx="8416541" cy="356350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CN" sz="2200"/>
              <a:t>DAGSVM (Platt et al., 2000; one-versus-one)</a:t>
            </a: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4CE02DF9-0D6C-8D35-40A1-00EDB24A94C3}"/>
              </a:ext>
            </a:extLst>
          </p:cNvPr>
          <p:cNvSpPr txBox="1"/>
          <p:nvPr/>
        </p:nvSpPr>
        <p:spPr>
          <a:xfrm>
            <a:off x="253714" y="1642232"/>
            <a:ext cx="8416541" cy="124117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b="1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多分类</a:t>
            </a:r>
            <a:r>
              <a:rPr lang="en-US" altLang="zh-CN" sz="3200" b="1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SVM</a:t>
            </a:r>
            <a:endParaRPr lang="zh-CN" altLang="en-US" sz="3200" b="1" dirty="0">
              <a:solidFill>
                <a:schemeClr val="accent1">
                  <a:lumMod val="50000"/>
                </a:schemeClr>
              </a:solidFill>
              <a:latin typeface="+mn-ea"/>
              <a:ea typeface="+mn-ea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0467162-4EBC-43F4-B6B9-BD563D62E4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534" y="3420496"/>
            <a:ext cx="5176529" cy="249625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A33BD6BB-CC2D-4693-97D5-0538C4CF6A6B}"/>
                  </a:ext>
                </a:extLst>
              </p:cNvPr>
              <p:cNvSpPr/>
              <p:nvPr/>
            </p:nvSpPr>
            <p:spPr>
              <a:xfrm>
                <a:off x="5530117" y="3429000"/>
                <a:ext cx="3240012" cy="254294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/>
                  <a:t>对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zh-CN" altLang="en-US"/>
                  <a:t>个类别</a:t>
                </a:r>
                <a:r>
                  <a:rPr lang="en-US" altLang="zh-CN"/>
                  <a:t>, DAGSVM </a:t>
                </a:r>
                <a:r>
                  <a:rPr lang="zh-CN" altLang="en-US"/>
                  <a:t>训练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altLang="zh-CN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altLang="zh-CN">
                        <a:latin typeface="Cambria Math" panose="02040503050406030204" pitchFamily="18" charset="0"/>
                      </a:rPr>
                      <m:t>−1)</m:t>
                    </m:r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/2</m:t>
                    </m:r>
                  </m:oMath>
                </a14:m>
                <a:r>
                  <a:rPr lang="zh-CN" altLang="en-US"/>
                  <a:t>个成对二分类器</a:t>
                </a:r>
                <a:r>
                  <a:rPr lang="en-US" altLang="zh-CN"/>
                  <a:t>(pairwise classifiers)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/>
                  <a:t>为明确一个新实例的类别</a:t>
                </a:r>
                <a:r>
                  <a:rPr lang="en-US" altLang="zh-CN"/>
                  <a:t>, </a:t>
                </a:r>
                <a:r>
                  <a:rPr lang="zh-CN" altLang="en-US"/>
                  <a:t>只需测试</a:t>
                </a:r>
                <a:r>
                  <a:rPr lang="en-US" altLang="zh-CN"/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zh-CN" altLang="en-US"/>
                  <a:t>个成对二分类器</a:t>
                </a:r>
              </a:p>
            </p:txBody>
          </p:sp>
        </mc:Choice>
        <mc:Fallback xmlns="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A33BD6BB-CC2D-4693-97D5-0538C4CF6A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0117" y="3429000"/>
                <a:ext cx="3240012" cy="2542940"/>
              </a:xfrm>
              <a:prstGeom prst="rect">
                <a:avLst/>
              </a:prstGeom>
              <a:blipFill>
                <a:blip r:embed="rId3"/>
                <a:stretch>
                  <a:fillRect l="-1128" r="-1504" b="-26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椭圆 3">
            <a:extLst>
              <a:ext uri="{FF2B5EF4-FFF2-40B4-BE49-F238E27FC236}">
                <a16:creationId xmlns:a16="http://schemas.microsoft.com/office/drawing/2014/main" id="{C3DBBE28-8296-46AD-927E-FEE05874D43F}"/>
              </a:ext>
            </a:extLst>
          </p:cNvPr>
          <p:cNvSpPr/>
          <p:nvPr/>
        </p:nvSpPr>
        <p:spPr>
          <a:xfrm>
            <a:off x="1223455" y="3515399"/>
            <a:ext cx="433448" cy="433448"/>
          </a:xfrm>
          <a:prstGeom prst="ellipse">
            <a:avLst/>
          </a:prstGeom>
          <a:noFill/>
          <a:ln>
            <a:solidFill>
              <a:srgbClr val="D2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25A88F92-D76E-4577-874B-6A3F48D3EE9B}"/>
              </a:ext>
            </a:extLst>
          </p:cNvPr>
          <p:cNvSpPr/>
          <p:nvPr/>
        </p:nvSpPr>
        <p:spPr>
          <a:xfrm>
            <a:off x="853341" y="4258229"/>
            <a:ext cx="433448" cy="433448"/>
          </a:xfrm>
          <a:prstGeom prst="ellipse">
            <a:avLst/>
          </a:prstGeom>
          <a:noFill/>
          <a:ln>
            <a:solidFill>
              <a:srgbClr val="D2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99C3FDD5-3352-4057-BAF0-4DE2A66FFDF7}"/>
              </a:ext>
            </a:extLst>
          </p:cNvPr>
          <p:cNvSpPr/>
          <p:nvPr/>
        </p:nvSpPr>
        <p:spPr>
          <a:xfrm>
            <a:off x="1587039" y="4264105"/>
            <a:ext cx="433448" cy="433448"/>
          </a:xfrm>
          <a:prstGeom prst="ellipse">
            <a:avLst/>
          </a:prstGeom>
          <a:noFill/>
          <a:ln>
            <a:solidFill>
              <a:srgbClr val="D2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094854BD-6536-4C75-9A44-A72402A54DFE}"/>
              </a:ext>
            </a:extLst>
          </p:cNvPr>
          <p:cNvSpPr/>
          <p:nvPr/>
        </p:nvSpPr>
        <p:spPr>
          <a:xfrm>
            <a:off x="491937" y="5001059"/>
            <a:ext cx="433448" cy="433448"/>
          </a:xfrm>
          <a:prstGeom prst="ellipse">
            <a:avLst/>
          </a:prstGeom>
          <a:noFill/>
          <a:ln>
            <a:solidFill>
              <a:srgbClr val="D2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8088CDBF-3A9D-48DC-9496-A4E0EC382F06}"/>
              </a:ext>
            </a:extLst>
          </p:cNvPr>
          <p:cNvSpPr/>
          <p:nvPr/>
        </p:nvSpPr>
        <p:spPr>
          <a:xfrm>
            <a:off x="1223455" y="4999043"/>
            <a:ext cx="433448" cy="433448"/>
          </a:xfrm>
          <a:prstGeom prst="ellipse">
            <a:avLst/>
          </a:prstGeom>
          <a:noFill/>
          <a:ln>
            <a:solidFill>
              <a:srgbClr val="D2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9D3C6747-E486-4C00-A166-263BF1145558}"/>
              </a:ext>
            </a:extLst>
          </p:cNvPr>
          <p:cNvSpPr/>
          <p:nvPr/>
        </p:nvSpPr>
        <p:spPr>
          <a:xfrm>
            <a:off x="1963601" y="4993218"/>
            <a:ext cx="433448" cy="433448"/>
          </a:xfrm>
          <a:prstGeom prst="ellipse">
            <a:avLst/>
          </a:prstGeom>
          <a:noFill/>
          <a:ln>
            <a:solidFill>
              <a:srgbClr val="D2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BCF8C45B-C8C1-4AD2-124C-85A746C0AB9E}"/>
                  </a:ext>
                </a:extLst>
              </p14:cNvPr>
              <p14:cNvContentPartPr/>
              <p14:nvPr/>
            </p14:nvContentPartPr>
            <p14:xfrm>
              <a:off x="151920" y="3099240"/>
              <a:ext cx="7360200" cy="2655720"/>
            </p14:xfrm>
          </p:contentPart>
        </mc:Choice>
        <mc:Fallback xmlns=""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BCF8C45B-C8C1-4AD2-124C-85A746C0AB9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5720" y="3083040"/>
                <a:ext cx="7392600" cy="2688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72776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9" grpId="0" animBg="1"/>
      <p:bldP spid="12" grpId="0" animBg="1"/>
      <p:bldP spid="13" grpId="0" animBg="1"/>
      <p:bldP spid="14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2E94AF8E-3870-A916-F4DE-B361C02A4A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80661DEE-55DF-9C4C-9E32-9432A9F8E9FC}" type="slidenum">
              <a:rPr lang="en-US" smtClean="0"/>
              <a:t>86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内容占位符 2">
                <a:extLst>
                  <a:ext uri="{FF2B5EF4-FFF2-40B4-BE49-F238E27FC236}">
                    <a16:creationId xmlns:a16="http://schemas.microsoft.com/office/drawing/2014/main" id="{C94C3E97-6DD4-0769-A9EF-7039BF93911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06768" y="2694709"/>
                <a:ext cx="7627759" cy="3661642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zh-CN" altLang="en-US" sz="2200" dirty="0"/>
                  <a:t>训练数据集 </a:t>
                </a:r>
                <a14:m>
                  <m:oMath xmlns:m="http://schemas.openxmlformats.org/officeDocument/2006/math">
                    <m:r>
                      <a:rPr lang="zh-CN" altLang="en-US" sz="2200">
                        <a:latin typeface="Cambria Math" panose="02040503050406030204" pitchFamily="18" charset="0"/>
                      </a:rPr>
                      <m:t>𝑇</m:t>
                    </m:r>
                    <m:r>
                      <a:rPr lang="zh-CN" altLang="en-US" sz="220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zh-CN" alt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20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zh-CN" altLang="en-US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20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zh-CN" altLang="en-US" sz="220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zh-CN" altLang="en-US" sz="220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zh-CN" altLang="en-US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20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zh-CN" altLang="en-US" sz="220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zh-CN" altLang="en-US" sz="2200">
                            <a:latin typeface="Cambria Math" panose="02040503050406030204" pitchFamily="18" charset="0"/>
                          </a:rPr>
                          <m:t>),(</m:t>
                        </m:r>
                        <m:sSub>
                          <m:sSubPr>
                            <m:ctrlPr>
                              <a:rPr lang="zh-CN" altLang="en-US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20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zh-CN" altLang="en-US" sz="220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zh-CN" altLang="en-US" sz="220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zh-CN" altLang="en-US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20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zh-CN" altLang="en-US" sz="220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zh-CN" altLang="en-US" sz="2200">
                            <a:latin typeface="Cambria Math" panose="02040503050406030204" pitchFamily="18" charset="0"/>
                          </a:rPr>
                          <m:t>),⋯,(</m:t>
                        </m:r>
                        <m:sSub>
                          <m:sSubPr>
                            <m:ctrlPr>
                              <a:rPr lang="zh-CN" altLang="en-US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20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zh-CN" altLang="en-US" sz="220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  <m:r>
                          <a:rPr lang="zh-CN" altLang="en-US" sz="220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zh-CN" altLang="en-US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20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zh-CN" altLang="en-US" sz="220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  <m:r>
                          <a:rPr lang="zh-CN" altLang="en-US" sz="220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r>
                  <a:rPr lang="en-US" altLang="zh-CN" sz="2200" dirty="0"/>
                  <a:t>,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zh-CN" altLang="en-US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zh-CN" altLang="en-US" sz="2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nor/>
                      </m:rPr>
                      <a:rPr lang="en-US" altLang="zh-CN" sz="2200" b="0" i="1" smtClean="0">
                        <a:latin typeface="Lucida Handwriting" panose="03010101010101010101" pitchFamily="66" charset="0"/>
                      </a:rPr>
                      <m:t>R</m:t>
                    </m:r>
                  </m:oMath>
                </a14:m>
                <a:endParaRPr lang="en-US" altLang="zh-CN" sz="2200" dirty="0"/>
              </a:p>
              <a:p>
                <a:pPr>
                  <a:lnSpc>
                    <a:spcPct val="100000"/>
                  </a:lnSpc>
                </a:pPr>
                <a:r>
                  <a:rPr lang="zh-CN" altLang="en-US" sz="2200" b="0"/>
                  <a:t>寻找</a:t>
                </a:r>
                <a14:m>
                  <m:oMath xmlns:m="http://schemas.openxmlformats.org/officeDocument/2006/math">
                    <m:r>
                      <a:rPr lang="zh-CN" altLang="en-US" sz="2200" i="1">
                        <a:latin typeface="Cambria Math" panose="02040503050406030204" pitchFamily="18" charset="0"/>
                      </a:rPr>
                      <m:t>形如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zh-CN" altLang="en-US" sz="2200"/>
                  <a:t>的模型</a:t>
                </a:r>
                <a:r>
                  <a:rPr lang="en-US" altLang="zh-CN" sz="2200"/>
                  <a:t>, </a:t>
                </a:r>
                <a:r>
                  <a:rPr lang="zh-CN" altLang="en-US" sz="2200"/>
                  <a:t>使</a:t>
                </a:r>
                <a14:m>
                  <m:oMath xmlns:m="http://schemas.openxmlformats.org/officeDocument/2006/math">
                    <m:r>
                      <a:rPr lang="en-US" altLang="zh-CN" sz="22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sz="2200" dirty="0"/>
                  <a:t>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zh-CN" altLang="en-US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2200" dirty="0"/>
                  <a:t>尽可能接近</a:t>
                </a:r>
                <a:endParaRPr lang="en-US" altLang="zh-CN" sz="2200" dirty="0"/>
              </a:p>
            </p:txBody>
          </p:sp>
        </mc:Choice>
        <mc:Fallback xmlns="">
          <p:sp>
            <p:nvSpPr>
              <p:cNvPr id="11" name="内容占位符 2">
                <a:extLst>
                  <a:ext uri="{FF2B5EF4-FFF2-40B4-BE49-F238E27FC236}">
                    <a16:creationId xmlns:a16="http://schemas.microsoft.com/office/drawing/2014/main" id="{C94C3E97-6DD4-0769-A9EF-7039BF93911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6768" y="2694709"/>
                <a:ext cx="7627759" cy="3661642"/>
              </a:xfrm>
              <a:blipFill>
                <a:blip r:embed="rId2"/>
                <a:stretch>
                  <a:fillRect l="-959" t="-11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标题 1">
            <a:extLst>
              <a:ext uri="{FF2B5EF4-FFF2-40B4-BE49-F238E27FC236}">
                <a16:creationId xmlns:a16="http://schemas.microsoft.com/office/drawing/2014/main" id="{4CE02DF9-0D6C-8D35-40A1-00EDB24A94C3}"/>
              </a:ext>
            </a:extLst>
          </p:cNvPr>
          <p:cNvSpPr txBox="1"/>
          <p:nvPr/>
        </p:nvSpPr>
        <p:spPr>
          <a:xfrm>
            <a:off x="253714" y="1642232"/>
            <a:ext cx="8416541" cy="1163313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b="1" dirty="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</a:rPr>
              <a:t>支持</a:t>
            </a:r>
            <a:r>
              <a:rPr lang="zh-CN" altLang="en-US" sz="3200" b="1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</a:rPr>
              <a:t>向量回归 </a:t>
            </a:r>
            <a:r>
              <a:rPr lang="en-US" altLang="zh-CN" sz="3200" b="1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</a:rPr>
              <a:t>(Support vector regression, SVR)</a:t>
            </a:r>
            <a:endParaRPr lang="zh-CN" altLang="en-US" sz="3200" b="1" dirty="0">
              <a:solidFill>
                <a:schemeClr val="accent1">
                  <a:lumMod val="50000"/>
                </a:schemeClr>
              </a:solidFill>
              <a:latin typeface="+mn-lt"/>
              <a:ea typeface="+mn-ea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9305FAC-AEA2-47DA-8452-F83C3EA722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352" y="3802366"/>
            <a:ext cx="3484905" cy="244368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内容占位符 2">
                <a:extLst>
                  <a:ext uri="{FF2B5EF4-FFF2-40B4-BE49-F238E27FC236}">
                    <a16:creationId xmlns:a16="http://schemas.microsoft.com/office/drawing/2014/main" id="{23FCC3E8-222F-4DE0-8EB5-785879DBEDE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891674" y="3885730"/>
                <a:ext cx="5125718" cy="236031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00000"/>
                  </a:lnSpc>
                </a:pPr>
                <a:r>
                  <a:rPr lang="zh-CN" altLang="en-US" sz="2200"/>
                  <a:t>传统的回归模型</a:t>
                </a:r>
                <a:r>
                  <a:rPr lang="en-US" altLang="zh-CN" sz="2200"/>
                  <a:t>: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altLang="zh-CN" sz="2200"/>
                  <a:t>    </a:t>
                </a:r>
                <a:r>
                  <a:rPr lang="zh-CN" altLang="en-US" sz="2200"/>
                  <a:t>通常</a:t>
                </a:r>
                <a14:m>
                  <m:oMath xmlns:m="http://schemas.openxmlformats.org/officeDocument/2006/math">
                    <m:r>
                      <a:rPr lang="en-US" altLang="zh-CN" sz="22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22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2200"/>
                  <a:t>时损失为</a:t>
                </a:r>
                <a:r>
                  <a:rPr lang="en-US" altLang="zh-CN" sz="2200"/>
                  <a:t>0</a:t>
                </a:r>
                <a:endParaRPr lang="en-US" altLang="zh-CN" sz="2200" dirty="0"/>
              </a:p>
              <a:p>
                <a:pPr>
                  <a:lnSpc>
                    <a:spcPct val="100000"/>
                  </a:lnSpc>
                </a:pPr>
                <a:r>
                  <a:rPr lang="en-US" altLang="zh-CN" sz="2200"/>
                  <a:t>SVR: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zh-CN" altLang="en-US" sz="2200"/>
                  <a:t>   假设最多能容忍</a:t>
                </a:r>
                <a14:m>
                  <m:oMath xmlns:m="http://schemas.openxmlformats.org/officeDocument/2006/math">
                    <m:r>
                      <a:rPr lang="zh-CN" altLang="en-US" sz="2200" i="1" smtClean="0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zh-CN" altLang="en-US" sz="2200"/>
                  <a:t>的偏差</a:t>
                </a:r>
                <a:r>
                  <a:rPr lang="en-US" altLang="zh-CN" sz="2200"/>
                  <a:t>, </a:t>
                </a:r>
                <a:r>
                  <a:rPr lang="zh-CN" altLang="en-US" sz="2200"/>
                  <a:t>只有模型输出</a:t>
                </a:r>
                <a:endParaRPr lang="en-US" altLang="zh-CN" sz="2200"/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altLang="zh-CN" sz="2200"/>
                  <a:t>   </a:t>
                </a:r>
                <a:r>
                  <a:rPr lang="zh-CN" altLang="en-US" sz="2200"/>
                  <a:t>与真实</a:t>
                </a:r>
                <a14:m>
                  <m:oMath xmlns:m="http://schemas.openxmlformats.org/officeDocument/2006/math">
                    <m:r>
                      <a:rPr lang="en-US" altLang="zh-CN" sz="2200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zh-CN" altLang="en-US" sz="2200"/>
                  <a:t>值偏差大于</a:t>
                </a:r>
                <a14:m>
                  <m:oMath xmlns:m="http://schemas.openxmlformats.org/officeDocument/2006/math">
                    <m:r>
                      <a:rPr lang="zh-CN" altLang="en-US" sz="2200" i="1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zh-CN" altLang="en-US" sz="2200"/>
                  <a:t>时才计算损失</a:t>
                </a:r>
                <a:endParaRPr lang="en-US" altLang="zh-CN" sz="2200" dirty="0"/>
              </a:p>
            </p:txBody>
          </p:sp>
        </mc:Choice>
        <mc:Fallback xmlns="">
          <p:sp>
            <p:nvSpPr>
              <p:cNvPr id="6" name="内容占位符 2">
                <a:extLst>
                  <a:ext uri="{FF2B5EF4-FFF2-40B4-BE49-F238E27FC236}">
                    <a16:creationId xmlns:a16="http://schemas.microsoft.com/office/drawing/2014/main" id="{23FCC3E8-222F-4DE0-8EB5-785879DBED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1674" y="3885730"/>
                <a:ext cx="5125718" cy="2360319"/>
              </a:xfrm>
              <a:prstGeom prst="rect">
                <a:avLst/>
              </a:prstGeom>
              <a:blipFill>
                <a:blip r:embed="rId4"/>
                <a:stretch>
                  <a:fillRect l="-1308" t="-1546" r="-1308" b="-180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01F1EF60-FEF2-485D-9402-7A64821DA7E9}"/>
                  </a:ext>
                </a:extLst>
              </p:cNvPr>
              <p:cNvSpPr/>
              <p:nvPr/>
            </p:nvSpPr>
            <p:spPr>
              <a:xfrm>
                <a:off x="1909607" y="5495697"/>
                <a:ext cx="113364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b="1">
                    <a:solidFill>
                      <a:srgbClr val="0070C0"/>
                    </a:solidFill>
                  </a:rPr>
                  <a:t>间隔带</a:t>
                </a:r>
                <a14:m>
                  <m:oMath xmlns:m="http://schemas.openxmlformats.org/officeDocument/2006/math">
                    <m:r>
                      <a:rPr lang="en-US" altLang="zh-CN" b="1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zh-CN" altLang="en-US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𝜺</m:t>
                    </m:r>
                  </m:oMath>
                </a14:m>
                <a:endParaRPr lang="zh-CN" altLang="en-US" b="1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01F1EF60-FEF2-485D-9402-7A64821DA7E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9607" y="5495697"/>
                <a:ext cx="1133644" cy="369332"/>
              </a:xfrm>
              <a:prstGeom prst="rect">
                <a:avLst/>
              </a:prstGeom>
              <a:blipFill>
                <a:blip r:embed="rId5"/>
                <a:stretch>
                  <a:fillRect l="-4301" t="-10000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72262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/>
      <p:bldP spid="6" grpId="0"/>
      <p:bldP spid="3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2E94AF8E-3870-A916-F4DE-B361C02A4A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80661DEE-55DF-9C4C-9E32-9432A9F8E9FC}" type="slidenum">
              <a:rPr lang="en-US" smtClean="0"/>
              <a:t>87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内容占位符 2">
                <a:extLst>
                  <a:ext uri="{FF2B5EF4-FFF2-40B4-BE49-F238E27FC236}">
                    <a16:creationId xmlns:a16="http://schemas.microsoft.com/office/drawing/2014/main" id="{C94C3E97-6DD4-0769-A9EF-7039BF93911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06769" y="2722098"/>
                <a:ext cx="4941086" cy="3422394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14000"/>
                  </a:lnSpc>
                </a:pPr>
                <a:r>
                  <a:rPr lang="zh-CN" altLang="en-US" sz="2200" dirty="0"/>
                  <a:t>引入松弛变量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200"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lang="en-US" altLang="zh-CN" sz="220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2200" dirty="0"/>
                  <a:t>和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sz="22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200">
                                <a:latin typeface="Cambria Math" panose="02040503050406030204" pitchFamily="18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en-US" altLang="zh-CN" sz="220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altLang="zh-CN" sz="2200" dirty="0"/>
                  <a:t>:</a:t>
                </a:r>
              </a:p>
              <a:p>
                <a:pPr marL="0" indent="0">
                  <a:lnSpc>
                    <a:spcPct val="114000"/>
                  </a:lnSpc>
                  <a:buNone/>
                </a:pPr>
                <a:r>
                  <a:rPr lang="en-US" altLang="zh-CN" sz="2200" dirty="0"/>
                  <a:t>   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sz="22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sz="220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sz="2200" i="0" smtClean="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altLang="zh-CN" sz="2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en-US" altLang="zh-CN" sz="2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2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altLang="zh-CN" sz="2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zh-CN" altLang="en-US" sz="2200">
                                <a:latin typeface="Cambria Math" panose="02040503050406030204" pitchFamily="18" charset="0"/>
                              </a:rPr>
                              <m:t>𝜉</m:t>
                            </m:r>
                            <m:r>
                              <a:rPr lang="en-US" altLang="zh-CN" sz="2200">
                                <a:latin typeface="Cambria Math" panose="02040503050406030204" pitchFamily="18" charset="0"/>
                              </a:rPr>
                              <m:t>,</m:t>
                            </m:r>
                            <m:acc>
                              <m:accPr>
                                <m:chr m:val="̂"/>
                                <m:ctrlP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zh-CN" altLang="en-US" sz="2200" i="1">
                                    <a:latin typeface="Cambria Math" panose="02040503050406030204" pitchFamily="18" charset="0"/>
                                  </a:rPr>
                                  <m:t>𝜉</m:t>
                                </m:r>
                              </m:e>
                            </m:acc>
                          </m:lim>
                        </m:limLow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fName>
                      <m:e>
                        <m:f>
                          <m:fPr>
                            <m:ctrlPr>
                              <a:rPr lang="en-US" altLang="zh-CN" sz="22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func>
                    <m:sSup>
                      <m:sSupPr>
                        <m:ctrlPr>
                          <a:rPr lang="en-US" altLang="zh-CN" sz="22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</m:e>
                      <m:sup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𝐶</m:t>
                    </m:r>
                    <m:nary>
                      <m:naryPr>
                        <m:chr m:val="∑"/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d>
                          <m:dPr>
                            <m:ctrlP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200">
                                    <a:latin typeface="Cambria Math" panose="02040503050406030204" pitchFamily="18" charset="0"/>
                                  </a:rPr>
                                  <m:t>𝜉</m:t>
                                </m:r>
                              </m:e>
                              <m:sub>
                                <m: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acc>
                              <m:accPr>
                                <m:chr m:val="̂"/>
                                <m:ctrlP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altLang="zh-CN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200">
                                        <a:latin typeface="Cambria Math" panose="02040503050406030204" pitchFamily="18" charset="0"/>
                                      </a:rPr>
                                      <m:t>𝜉</m:t>
                                    </m:r>
                                  </m:e>
                                  <m:sub>
                                    <m:r>
                                      <a:rPr lang="en-US" altLang="zh-CN" sz="220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acc>
                          </m:e>
                        </m:d>
                      </m:e>
                    </m:nary>
                  </m:oMath>
                </a14:m>
                <a:endParaRPr lang="en-US" altLang="zh-CN" sz="2200" b="0" i="1" dirty="0"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14000"/>
                  </a:lnSpc>
                  <a:buNone/>
                </a:pPr>
                <a:r>
                  <a:rPr lang="en-US" altLang="zh-CN" sz="2200" b="0" dirty="0"/>
                  <a:t>  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200" b="0" i="0" smtClean="0"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 altLang="zh-CN" sz="2200" b="0" i="0" smtClean="0">
                        <a:latin typeface="Cambria Math" panose="02040503050406030204" pitchFamily="18" charset="0"/>
                      </a:rPr>
                      <m:t>.</m:t>
                    </m:r>
                    <m:r>
                      <m:rPr>
                        <m:sty m:val="p"/>
                      </m:rPr>
                      <a:rPr lang="en-US" altLang="zh-CN" sz="2200" b="0" i="0" smtClean="0">
                        <a:latin typeface="Cambria Math" panose="02040503050406030204" pitchFamily="18" charset="0"/>
                      </a:rPr>
                      <m:t>t</m:t>
                    </m:r>
                    <m:r>
                      <a:rPr lang="en-US" altLang="zh-CN" sz="2200" b="0" i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   </m:t>
                    </m:r>
                    <m:r>
                      <a:rPr lang="en-US" altLang="zh-CN" sz="2200" i="1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zh-CN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altLang="zh-CN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en-US" altLang="zh-CN" sz="22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zh-CN" altLang="en-US" sz="2200" i="1">
                        <a:latin typeface="Cambria Math" panose="02040503050406030204" pitchFamily="18" charset="0"/>
                      </a:rPr>
                      <m:t>𝜀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200"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lang="en-US" altLang="zh-CN" sz="220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altLang="zh-CN" sz="2200" i="1" dirty="0"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14000"/>
                  </a:lnSpc>
                  <a:buNone/>
                </a:pPr>
                <a:r>
                  <a:rPr lang="en-US" altLang="zh-CN" sz="2200" dirty="0"/>
                  <a:t>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−(</m:t>
                    </m:r>
                    <m:r>
                      <a:rPr lang="en-US" altLang="zh-CN" sz="2200" i="1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zh-CN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altLang="zh-CN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en-US" altLang="zh-CN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zh-CN" altLang="en-US" sz="2200" i="1">
                        <a:latin typeface="Cambria Math" panose="02040503050406030204" pitchFamily="18" charset="0"/>
                      </a:rPr>
                      <m:t>𝜀</m:t>
                    </m:r>
                    <m:r>
                      <a:rPr lang="en-US" altLang="zh-CN" sz="2200" i="1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̂"/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200">
                                <a:latin typeface="Cambria Math" panose="02040503050406030204" pitchFamily="18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en-US" altLang="zh-CN" sz="220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</m:oMath>
                </a14:m>
                <a:endParaRPr lang="en-US" altLang="zh-CN" sz="2200" i="1" dirty="0"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14000"/>
                  </a:lnSpc>
                  <a:buNone/>
                </a:pPr>
                <a:r>
                  <a:rPr lang="en-US" altLang="zh-CN" sz="2200" dirty="0"/>
                  <a:t>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200"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lang="en-US" altLang="zh-CN" sz="220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0,   </m:t>
                    </m:r>
                    <m:acc>
                      <m:accPr>
                        <m:chr m:val="̂"/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200">
                                <a:latin typeface="Cambria Math" panose="02040503050406030204" pitchFamily="18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en-US" altLang="zh-CN" sz="220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  <m:r>
                      <a:rPr lang="en-US" altLang="zh-CN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0,  </m:t>
                    </m:r>
                  </m:oMath>
                </a14:m>
                <a:r>
                  <a:rPr lang="en-US" altLang="zh-CN" sz="2200" b="0" dirty="0">
                    <a:ea typeface="Cambria Math" panose="02040503050406030204" pitchFamily="18" charset="0"/>
                  </a:rPr>
                  <a:t>    </a:t>
                </a:r>
                <a14:m>
                  <m:oMath xmlns:m="http://schemas.openxmlformats.org/officeDocument/2006/math"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=1, 2,…,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</m:oMath>
                </a14:m>
                <a:endParaRPr lang="en-US" altLang="zh-CN" sz="2200" dirty="0"/>
              </a:p>
            </p:txBody>
          </p:sp>
        </mc:Choice>
        <mc:Fallback xmlns="">
          <p:sp>
            <p:nvSpPr>
              <p:cNvPr id="11" name="内容占位符 2">
                <a:extLst>
                  <a:ext uri="{FF2B5EF4-FFF2-40B4-BE49-F238E27FC236}">
                    <a16:creationId xmlns:a16="http://schemas.microsoft.com/office/drawing/2014/main" id="{C94C3E97-6DD4-0769-A9EF-7039BF93911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6769" y="2722098"/>
                <a:ext cx="4941086" cy="3422394"/>
              </a:xfrm>
              <a:blipFill>
                <a:blip r:embed="rId2"/>
                <a:stretch>
                  <a:fillRect l="-15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标题 1">
            <a:extLst>
              <a:ext uri="{FF2B5EF4-FFF2-40B4-BE49-F238E27FC236}">
                <a16:creationId xmlns:a16="http://schemas.microsoft.com/office/drawing/2014/main" id="{4CE02DF9-0D6C-8D35-40A1-00EDB24A94C3}"/>
              </a:ext>
            </a:extLst>
          </p:cNvPr>
          <p:cNvSpPr txBox="1"/>
          <p:nvPr/>
        </p:nvSpPr>
        <p:spPr>
          <a:xfrm>
            <a:off x="253714" y="1642232"/>
            <a:ext cx="8416541" cy="1163313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b="1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</a:rPr>
              <a:t>线性</a:t>
            </a:r>
            <a:r>
              <a:rPr lang="en-US" altLang="zh-CN" sz="3200" b="1">
                <a:solidFill>
                  <a:schemeClr val="accent1">
                    <a:lumMod val="50000"/>
                  </a:schemeClr>
                </a:solidFill>
                <a:latin typeface="+mn-lt"/>
              </a:rPr>
              <a:t>SVR</a:t>
            </a:r>
            <a:r>
              <a:rPr lang="en-US" altLang="zh-CN" sz="3200" b="1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</a:rPr>
              <a:t>: </a:t>
            </a:r>
            <a:r>
              <a:rPr lang="zh-CN" altLang="en-US" sz="3200" b="1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</a:rPr>
              <a:t>原始问题</a:t>
            </a:r>
            <a:endParaRPr lang="zh-CN" altLang="en-US" sz="3200" b="1" dirty="0">
              <a:solidFill>
                <a:schemeClr val="accent1">
                  <a:lumMod val="50000"/>
                </a:schemeClr>
              </a:solidFill>
              <a:latin typeface="+mn-lt"/>
              <a:ea typeface="+mn-ea"/>
            </a:endParaRP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C590AAED-3A54-403E-AB68-891E97CAAFB2}"/>
              </a:ext>
            </a:extLst>
          </p:cNvPr>
          <p:cNvGrpSpPr/>
          <p:nvPr/>
        </p:nvGrpSpPr>
        <p:grpSpPr>
          <a:xfrm>
            <a:off x="5104454" y="3097752"/>
            <a:ext cx="3809202" cy="2671086"/>
            <a:chOff x="2877312" y="5611900"/>
            <a:chExt cx="3809202" cy="2671086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205D8BB4-0AF9-4257-B672-E04F12CAFA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77312" y="5611900"/>
              <a:ext cx="3809202" cy="2671086"/>
            </a:xfrm>
            <a:prstGeom prst="rect">
              <a:avLst/>
            </a:prstGeom>
          </p:spPr>
        </p:pic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B7600E88-F6C9-4966-97F2-2306E6D3A34A}"/>
                </a:ext>
              </a:extLst>
            </p:cNvPr>
            <p:cNvSpPr/>
            <p:nvPr/>
          </p:nvSpPr>
          <p:spPr>
            <a:xfrm>
              <a:off x="4127287" y="6808378"/>
              <a:ext cx="135773" cy="1390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733B94BC-2289-4C55-B9B0-990F0E144CC5}"/>
                  </a:ext>
                </a:extLst>
              </p:cNvPr>
              <p:cNvSpPr/>
              <p:nvPr/>
            </p:nvSpPr>
            <p:spPr>
              <a:xfrm>
                <a:off x="6146872" y="4903449"/>
                <a:ext cx="41511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𝜉</m:t>
                          </m:r>
                        </m:e>
                        <m:sub>
                          <m:r>
                            <a:rPr lang="en-US" altLang="zh-CN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CN" altLang="en-US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733B94BC-2289-4C55-B9B0-990F0E144C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6872" y="4903449"/>
                <a:ext cx="415114" cy="369332"/>
              </a:xfrm>
              <a:prstGeom prst="rect">
                <a:avLst/>
              </a:prstGeom>
              <a:blipFill>
                <a:blip r:embed="rId4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61278178-3425-44DF-814B-75D7DA6EFC7F}"/>
              </a:ext>
            </a:extLst>
          </p:cNvPr>
          <p:cNvCxnSpPr>
            <a:cxnSpLocks/>
          </p:cNvCxnSpPr>
          <p:nvPr/>
        </p:nvCxnSpPr>
        <p:spPr>
          <a:xfrm>
            <a:off x="6509139" y="4796360"/>
            <a:ext cx="0" cy="240731"/>
          </a:xfrm>
          <a:prstGeom prst="straightConnector1">
            <a:avLst/>
          </a:prstGeom>
          <a:ln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102D4685-9469-4121-9A58-24276CD431AF}"/>
                  </a:ext>
                </a:extLst>
              </p:cNvPr>
              <p:cNvSpPr/>
              <p:nvPr/>
            </p:nvSpPr>
            <p:spPr>
              <a:xfrm>
                <a:off x="6282645" y="3968540"/>
                <a:ext cx="415114" cy="3841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CN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</m:e>
                            <m:sub>
                              <m:r>
                                <a:rPr lang="en-US" altLang="zh-CN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zh-CN" altLang="en-US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102D4685-9469-4121-9A58-24276CD431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2645" y="3968540"/>
                <a:ext cx="415114" cy="384144"/>
              </a:xfrm>
              <a:prstGeom prst="rect">
                <a:avLst/>
              </a:prstGeom>
              <a:blipFill>
                <a:blip r:embed="rId5"/>
                <a:stretch>
                  <a:fillRect t="-3226" b="-161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D6DF1E2D-B466-4855-887F-6E446C6315E5}"/>
              </a:ext>
            </a:extLst>
          </p:cNvPr>
          <p:cNvCxnSpPr>
            <a:cxnSpLocks/>
          </p:cNvCxnSpPr>
          <p:nvPr/>
        </p:nvCxnSpPr>
        <p:spPr>
          <a:xfrm>
            <a:off x="6282645" y="4187984"/>
            <a:ext cx="0" cy="348026"/>
          </a:xfrm>
          <a:prstGeom prst="straightConnector1">
            <a:avLst/>
          </a:prstGeom>
          <a:ln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5191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2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2E94AF8E-3870-A916-F4DE-B361C02A4A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80661DEE-55DF-9C4C-9E32-9432A9F8E9FC}" type="slidenum">
              <a:rPr lang="en-US" smtClean="0"/>
              <a:t>88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内容占位符 2">
                <a:extLst>
                  <a:ext uri="{FF2B5EF4-FFF2-40B4-BE49-F238E27FC236}">
                    <a16:creationId xmlns:a16="http://schemas.microsoft.com/office/drawing/2014/main" id="{C94C3E97-6DD4-0769-A9EF-7039BF93911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06768" y="2623625"/>
                <a:ext cx="5060582" cy="3725123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sz="2200" dirty="0"/>
                  <a:t>SVR</a:t>
                </a:r>
                <a:r>
                  <a:rPr lang="zh-CN" altLang="en-US" sz="2200" dirty="0"/>
                  <a:t>形式化 </a:t>
                </a:r>
                <a:r>
                  <a:rPr lang="en-US" altLang="zh-CN" sz="2200" dirty="0"/>
                  <a:t>(</a:t>
                </a:r>
                <a:r>
                  <a:rPr lang="zh-CN" altLang="en-US" sz="2200" dirty="0"/>
                  <a:t>等价形式</a:t>
                </a:r>
                <a:r>
                  <a:rPr lang="en-US" altLang="zh-CN" sz="2200" dirty="0"/>
                  <a:t>)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altLang="zh-CN" sz="2200" dirty="0"/>
                  <a:t>   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sz="22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sz="220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sz="2200" i="0" smtClean="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lim>
                        </m:limLow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fName>
                      <m:e>
                        <m:f>
                          <m:fPr>
                            <m:ctrlPr>
                              <a:rPr lang="en-US" altLang="zh-CN" sz="22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func>
                    <m:sSup>
                      <m:sSupPr>
                        <m:ctrlPr>
                          <a:rPr lang="en-US" altLang="zh-CN" sz="22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</m:e>
                      <m:sup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𝐶</m:t>
                    </m:r>
                    <m:nary>
                      <m:naryPr>
                        <m:chr m:val="∑"/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sSub>
                          <m:sSubPr>
                            <m:ctrlP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zh-CN" altLang="en-US" sz="2200" b="0" i="1" smtClean="0">
                                <a:latin typeface="Cambria Math" panose="02040503050406030204" pitchFamily="18" charset="0"/>
                              </a:rPr>
                              <m:t>𝜀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altLang="zh-CN" sz="2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sz="2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2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22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CN" sz="2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sz="22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endParaRPr lang="en-US" altLang="zh-CN" sz="2200" dirty="0"/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zh-CN" altLang="en-US" sz="2200" dirty="0"/>
                  <a:t>   其中</a:t>
                </a:r>
                <a14:m>
                  <m:oMath xmlns:m="http://schemas.openxmlformats.org/officeDocument/2006/math">
                    <m:r>
                      <a:rPr lang="en-US" altLang="zh-CN" sz="2200" i="1">
                        <a:latin typeface="Cambria Math" panose="02040503050406030204" pitchFamily="18" charset="0"/>
                      </a:rPr>
                      <m:t>𝐶</m:t>
                    </m:r>
                    <m:r>
                      <a:rPr lang="zh-CN" altLang="en-US" sz="2200" i="1" smtClean="0">
                        <a:latin typeface="Cambria Math" panose="02040503050406030204" pitchFamily="18" charset="0"/>
                      </a:rPr>
                      <m:t>为</m:t>
                    </m:r>
                  </m:oMath>
                </a14:m>
                <a:r>
                  <a:rPr lang="zh-CN" altLang="en-US" sz="2200" dirty="0"/>
                  <a:t>正则化参数</a:t>
                </a:r>
                <a:endParaRPr lang="en-US" altLang="zh-CN" sz="2200" dirty="0"/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altLang="zh-CN" sz="2200" dirty="0"/>
                  <a:t>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zh-CN" altLang="en-US" sz="2200" i="1">
                            <a:latin typeface="Cambria Math" panose="02040503050406030204" pitchFamily="18" charset="0"/>
                          </a:rPr>
                          <m:t>𝜀</m:t>
                        </m:r>
                      </m:sub>
                    </m:sSub>
                    <m:d>
                      <m:d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  <m:t>0,                 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d>
                            <m:r>
                              <a:rPr lang="en-US" altLang="zh-CN" sz="2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zh-CN" altLang="en-US" sz="2200" i="1">
                                <a:latin typeface="Cambria Math" panose="02040503050406030204" pitchFamily="18" charset="0"/>
                              </a:rPr>
                              <m:t>𝜀</m:t>
                            </m:r>
                          </m:e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altLang="zh-CN" sz="2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200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d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zh-CN" altLang="en-US" sz="2200" b="0" i="1" smtClean="0">
                                <a:latin typeface="Cambria Math" panose="02040503050406030204" pitchFamily="18" charset="0"/>
                              </a:rPr>
                              <m:t>𝜀</m:t>
                            </m:r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zh-CN" altLang="en-US" sz="22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altLang="zh-CN" sz="2200" b="0" i="0" smtClean="0">
                                <a:latin typeface="Cambria Math" panose="02040503050406030204" pitchFamily="18" charset="0"/>
                              </a:rPr>
                              <m:t>otherwise</m:t>
                            </m:r>
                          </m:e>
                        </m:eqArr>
                      </m:e>
                    </m:d>
                  </m:oMath>
                </a14:m>
                <a:endParaRPr lang="en-US" altLang="zh-CN" sz="2200" dirty="0"/>
              </a:p>
              <a:p>
                <a:pPr>
                  <a:lnSpc>
                    <a:spcPct val="150000"/>
                  </a:lnSpc>
                </a:pPr>
                <a:endParaRPr lang="en-US" altLang="zh-CN" sz="2200" dirty="0"/>
              </a:p>
            </p:txBody>
          </p:sp>
        </mc:Choice>
        <mc:Fallback xmlns="">
          <p:sp>
            <p:nvSpPr>
              <p:cNvPr id="11" name="内容占位符 2">
                <a:extLst>
                  <a:ext uri="{FF2B5EF4-FFF2-40B4-BE49-F238E27FC236}">
                    <a16:creationId xmlns:a16="http://schemas.microsoft.com/office/drawing/2014/main" id="{C94C3E97-6DD4-0769-A9EF-7039BF93911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6768" y="2623625"/>
                <a:ext cx="5060582" cy="3725123"/>
              </a:xfrm>
              <a:blipFill>
                <a:blip r:embed="rId2"/>
                <a:stretch>
                  <a:fillRect l="-4010" b="-544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标题 1">
            <a:extLst>
              <a:ext uri="{FF2B5EF4-FFF2-40B4-BE49-F238E27FC236}">
                <a16:creationId xmlns:a16="http://schemas.microsoft.com/office/drawing/2014/main" id="{4CE02DF9-0D6C-8D35-40A1-00EDB24A94C3}"/>
              </a:ext>
            </a:extLst>
          </p:cNvPr>
          <p:cNvSpPr txBox="1"/>
          <p:nvPr/>
        </p:nvSpPr>
        <p:spPr>
          <a:xfrm>
            <a:off x="253714" y="1642232"/>
            <a:ext cx="8416541" cy="1163313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b="1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</a:rPr>
              <a:t>线性</a:t>
            </a:r>
            <a:r>
              <a:rPr lang="en-US" altLang="zh-CN" sz="3200" b="1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</a:rPr>
              <a:t>SVR: </a:t>
            </a:r>
            <a:r>
              <a:rPr lang="zh-CN" altLang="en-US" sz="3200" b="1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</a:rPr>
              <a:t>原始问题</a:t>
            </a:r>
            <a:endParaRPr lang="zh-CN" altLang="en-US" sz="3200" b="1" dirty="0">
              <a:solidFill>
                <a:schemeClr val="accent1">
                  <a:lumMod val="50000"/>
                </a:schemeClr>
              </a:solidFill>
              <a:latin typeface="+mn-lt"/>
              <a:ea typeface="+mn-ea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A522D0F-8EF4-468B-A110-48BE78F394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4283" y="3118724"/>
            <a:ext cx="3194750" cy="2240220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DC73DB13-8643-4526-B2D9-B38139FBC6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7588" y="4496176"/>
            <a:ext cx="3629644" cy="1967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19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64" presetClass="path" presetSubtype="0" accel="15000" decel="1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4.44444E-6 L -0.00104 -0.13287 " pathEditMode="relative" rAng="0" ptsTypes="AA">
                                      <p:cBhvr>
                                        <p:cTn id="8" dur="1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-66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2E94AF8E-3870-A916-F4DE-B361C02A4A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80661DEE-55DF-9C4C-9E32-9432A9F8E9FC}" type="slidenum">
              <a:rPr lang="en-US" smtClean="0"/>
              <a:t>89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内容占位符 2">
                <a:extLst>
                  <a:ext uri="{FF2B5EF4-FFF2-40B4-BE49-F238E27FC236}">
                    <a16:creationId xmlns:a16="http://schemas.microsoft.com/office/drawing/2014/main" id="{C94C3E97-6DD4-0769-A9EF-7039BF93911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06767" y="2743200"/>
                <a:ext cx="8416541" cy="3841750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altLang="zh-CN" sz="2200"/>
                  <a:t>SVR</a:t>
                </a:r>
                <a:r>
                  <a:rPr lang="zh-CN" altLang="en-US" sz="2200"/>
                  <a:t>原始问题的拉格朗日函数</a:t>
                </a:r>
                <a:endParaRPr lang="en-US" altLang="zh-CN" sz="2200"/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altLang="zh-CN" sz="800" b="0" i="1"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𝜉</m:t>
                          </m:r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</m:e>
                          </m:acc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sz="22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CN" altLang="en-US" sz="22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sz="220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zh-CN" altLang="en-US" sz="220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CN" altLang="en-US" sz="220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</m:acc>
                        </m:e>
                      </m:d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20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CN" altLang="en-US" sz="220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20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</m:e>
                        <m:sup>
                          <m:r>
                            <a:rPr lang="zh-CN" altLang="en-US" sz="220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zh-CN" altLang="en-US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nary>
                        <m:naryPr>
                          <m:chr m:val="∑"/>
                          <m:ctrlP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d>
                            <m:dPr>
                              <m:ctrlP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200">
                                      <a:latin typeface="Cambria Math" panose="02040503050406030204" pitchFamily="18" charset="0"/>
                                    </a:rPr>
                                    <m:t>𝜉</m:t>
                                  </m:r>
                                </m:e>
                                <m:sub>
                                  <m: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acc>
                                <m:accPr>
                                  <m:chr m:val="̂"/>
                                  <m:ctrlP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altLang="zh-CN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2200">
                                          <a:latin typeface="Cambria Math" panose="02040503050406030204" pitchFamily="18" charset="0"/>
                                        </a:rPr>
                                        <m:t>𝜉</m:t>
                                      </m:r>
                                    </m:e>
                                    <m:sub>
                                      <m:r>
                                        <a:rPr lang="en-US" altLang="zh-CN" sz="220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d>
                        </m:e>
                      </m:nary>
                      <m:r>
                        <a:rPr lang="en-US" altLang="zh-CN" sz="220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b>
                                <m:sSubPr>
                                  <m:ctrlP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zh-CN" alt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20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zh-CN" altLang="en-US" sz="220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200">
                                      <a:latin typeface="Cambria Math" panose="02040503050406030204" pitchFamily="18" charset="0"/>
                                    </a:rPr>
                                    <m:t>𝜉</m:t>
                                  </m:r>
                                </m:e>
                                <m:sub>
                                  <m: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zh-CN" altLang="en-US" sz="22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20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zh-CN" altLang="en-US" sz="220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b>
                                <m:sSubPr>
                                  <m:ctrlP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altLang="zh-CN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2200">
                                          <a:latin typeface="Cambria Math" panose="02040503050406030204" pitchFamily="18" charset="0"/>
                                        </a:rPr>
                                        <m:t>𝜉</m:t>
                                      </m:r>
                                    </m:e>
                                    <m:sub>
                                      <m:r>
                                        <a:rPr lang="en-US" altLang="zh-CN" sz="220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d>
                        </m:e>
                      </m:nary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en-US" altLang="zh-CN" sz="2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2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</m:e>
                            <m:sub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en-US" altLang="zh-CN" sz="2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2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zh-CN" altLang="en-US" sz="2200" i="1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acc>
                            <m:accPr>
                              <m:chr m:val="̂"/>
                              <m:ctrlP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200">
                                      <a:latin typeface="Cambria Math" panose="02040503050406030204" pitchFamily="18" charset="0"/>
                                    </a:rPr>
                                    <m:t>𝜉</m:t>
                                  </m:r>
                                </m:e>
                                <m:sub>
                                  <m:r>
                                    <a:rPr lang="en-US" altLang="zh-CN" sz="220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</m:e>
                      </m:nary>
                    </m:oMath>
                  </m:oMathPara>
                </a14:m>
                <a:endParaRPr lang="en-US" altLang="zh-CN" sz="2200"/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altLang="zh-CN" sz="800"/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zh-CN" altLang="en-US" sz="2200"/>
                  <a:t>其中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20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sz="220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200">
                        <a:latin typeface="Cambria Math" panose="02040503050406030204" pitchFamily="18" charset="0"/>
                      </a:rPr>
                      <m:t>≥0,</m:t>
                    </m:r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zh-CN" altLang="en-US" sz="22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</m:acc>
                      </m:e>
                      <m:sub>
                        <m:r>
                          <a:rPr lang="en-US" altLang="zh-CN" sz="220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200">
                        <a:latin typeface="Cambria Math" panose="02040503050406030204" pitchFamily="18" charset="0"/>
                      </a:rPr>
                      <m:t>≥0,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20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zh-CN" sz="220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200"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en-US" altLang="zh-CN" sz="2200" dirty="0"/>
                  <a:t>,</a:t>
                </a:r>
                <a:r>
                  <a:rPr lang="en-US" altLang="zh-CN" sz="220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zh-CN" altLang="en-US" sz="2200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</m:acc>
                      </m:e>
                      <m:sub>
                        <m:r>
                          <a:rPr lang="en-US" altLang="zh-CN" sz="220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200"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en-US" altLang="zh-CN" sz="2200" dirty="0"/>
                  <a:t> </a:t>
                </a:r>
                <a:r>
                  <a:rPr lang="zh-CN" altLang="en-US" sz="2200"/>
                  <a:t>为不等式约束的拉格朗日乘子</a:t>
                </a:r>
                <a:endParaRPr lang="en-US" altLang="zh-CN" sz="2200"/>
              </a:p>
              <a:p>
                <a:pPr>
                  <a:lnSpc>
                    <a:spcPct val="100000"/>
                  </a:lnSpc>
                </a:pPr>
                <a:endParaRPr lang="en-US" altLang="zh-CN" sz="2200" dirty="0"/>
              </a:p>
            </p:txBody>
          </p:sp>
        </mc:Choice>
        <mc:Fallback xmlns="">
          <p:sp>
            <p:nvSpPr>
              <p:cNvPr id="11" name="内容占位符 2">
                <a:extLst>
                  <a:ext uri="{FF2B5EF4-FFF2-40B4-BE49-F238E27FC236}">
                    <a16:creationId xmlns:a16="http://schemas.microsoft.com/office/drawing/2014/main" id="{C94C3E97-6DD4-0769-A9EF-7039BF93911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6767" y="2743200"/>
                <a:ext cx="8416541" cy="3841750"/>
              </a:xfrm>
              <a:blipFill>
                <a:blip r:embed="rId2"/>
                <a:stretch>
                  <a:fillRect l="-942" t="-1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标题 1">
            <a:extLst>
              <a:ext uri="{FF2B5EF4-FFF2-40B4-BE49-F238E27FC236}">
                <a16:creationId xmlns:a16="http://schemas.microsoft.com/office/drawing/2014/main" id="{4CE02DF9-0D6C-8D35-40A1-00EDB24A94C3}"/>
              </a:ext>
            </a:extLst>
          </p:cNvPr>
          <p:cNvSpPr txBox="1"/>
          <p:nvPr/>
        </p:nvSpPr>
        <p:spPr>
          <a:xfrm>
            <a:off x="253714" y="1642232"/>
            <a:ext cx="8416541" cy="1163313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b="1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</a:rPr>
              <a:t>线性</a:t>
            </a:r>
            <a:r>
              <a:rPr lang="en-US" altLang="zh-CN" sz="3200" b="1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</a:rPr>
              <a:t>SVR: </a:t>
            </a:r>
            <a:r>
              <a:rPr lang="zh-CN" altLang="en-US" sz="3200" b="1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</a:rPr>
              <a:t>对偶问题</a:t>
            </a:r>
            <a:endParaRPr lang="zh-CN" altLang="en-US" sz="3200" b="1" dirty="0">
              <a:solidFill>
                <a:schemeClr val="accent1">
                  <a:lumMod val="50000"/>
                </a:schemeClr>
              </a:solidFill>
              <a:latin typeface="+mn-lt"/>
              <a:ea typeface="+mn-ea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9979FE6-4C7C-4669-AED9-AE76BD6CDC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2415" y="1973020"/>
            <a:ext cx="2940893" cy="1518790"/>
          </a:xfrm>
          <a:prstGeom prst="rect">
            <a:avLst/>
          </a:prstGeom>
          <a:ln w="190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766114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36FC8D2-E77D-01EA-2E59-4A9719FC4212}"/>
              </a:ext>
            </a:extLst>
          </p:cNvPr>
          <p:cNvSpPr txBox="1"/>
          <p:nvPr/>
        </p:nvSpPr>
        <p:spPr>
          <a:xfrm>
            <a:off x="235785" y="1638944"/>
            <a:ext cx="8416541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b="1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SVM: </a:t>
            </a:r>
            <a:r>
              <a:rPr lang="zh-CN" altLang="en-US" sz="3200" b="1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总览</a:t>
            </a:r>
            <a:endParaRPr lang="zh-CN" altLang="en-US" sz="3200" b="1" dirty="0">
              <a:solidFill>
                <a:schemeClr val="accent1">
                  <a:lumMod val="50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2E98BC88-BB89-C1F3-EF29-C442DEFDCB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6789" y="2617183"/>
            <a:ext cx="8490422" cy="398437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zh-CN" altLang="en-US" sz="2200"/>
              <a:t>基本</a:t>
            </a:r>
            <a:r>
              <a:rPr lang="zh-CN" altLang="en-US" sz="2200" dirty="0"/>
              <a:t>模型是定义在</a:t>
            </a:r>
            <a:r>
              <a:rPr lang="zh-CN" altLang="en-US" sz="2200" b="1" dirty="0">
                <a:solidFill>
                  <a:srgbClr val="0070C0"/>
                </a:solidFill>
              </a:rPr>
              <a:t>特征空间</a:t>
            </a:r>
            <a:r>
              <a:rPr lang="zh-CN" altLang="en-US" sz="2200" dirty="0"/>
              <a:t>上的</a:t>
            </a:r>
            <a:r>
              <a:rPr lang="zh-CN" altLang="en-US" sz="2200" b="1">
                <a:solidFill>
                  <a:srgbClr val="0070C0"/>
                </a:solidFill>
              </a:rPr>
              <a:t>间隔最大线性分类器</a:t>
            </a:r>
            <a:endParaRPr lang="en-US" altLang="zh-CN" sz="2200" b="1">
              <a:solidFill>
                <a:srgbClr val="0070C0"/>
              </a:solidFill>
            </a:endParaRPr>
          </a:p>
          <a:p>
            <a:pPr>
              <a:lnSpc>
                <a:spcPct val="100000"/>
              </a:lnSpc>
            </a:pPr>
            <a:r>
              <a:rPr lang="zh-CN" altLang="en-US" sz="2200"/>
              <a:t>间隔</a:t>
            </a:r>
            <a:r>
              <a:rPr lang="zh-CN" altLang="en-US" sz="2200" dirty="0"/>
              <a:t>最大使它有别</a:t>
            </a:r>
            <a:r>
              <a:rPr lang="zh-CN" altLang="en-US" sz="2200"/>
              <a:t>于感知机</a:t>
            </a:r>
            <a:endParaRPr lang="en-US" altLang="zh-CN" sz="2200"/>
          </a:p>
          <a:p>
            <a:pPr>
              <a:lnSpc>
                <a:spcPct val="100000"/>
              </a:lnSpc>
            </a:pPr>
            <a:r>
              <a:rPr lang="zh-CN" altLang="en-US" sz="2200"/>
              <a:t>支持</a:t>
            </a:r>
            <a:r>
              <a:rPr lang="zh-CN" altLang="en-US" sz="2200" dirty="0"/>
              <a:t>向量机还包括</a:t>
            </a:r>
            <a:r>
              <a:rPr lang="zh-CN" altLang="en-US" sz="2200" b="1">
                <a:solidFill>
                  <a:srgbClr val="C00000"/>
                </a:solidFill>
              </a:rPr>
              <a:t>核技巧</a:t>
            </a:r>
            <a:r>
              <a:rPr lang="en-US" altLang="zh-CN" sz="2200"/>
              <a:t>, </a:t>
            </a:r>
            <a:r>
              <a:rPr lang="zh-CN" altLang="en-US" sz="2200"/>
              <a:t>这</a:t>
            </a:r>
            <a:r>
              <a:rPr lang="zh-CN" altLang="en-US" sz="2200" dirty="0"/>
              <a:t>使它成为</a:t>
            </a:r>
            <a:r>
              <a:rPr lang="zh-CN" altLang="en-US" sz="2200" b="1" dirty="0">
                <a:solidFill>
                  <a:srgbClr val="0070C0"/>
                </a:solidFill>
              </a:rPr>
              <a:t>实质上的</a:t>
            </a:r>
            <a:r>
              <a:rPr lang="zh-CN" altLang="en-US" sz="2200" b="1">
                <a:solidFill>
                  <a:srgbClr val="0070C0"/>
                </a:solidFill>
              </a:rPr>
              <a:t>非线性分类器</a:t>
            </a:r>
            <a:endParaRPr lang="en-US" altLang="zh-CN" sz="2200" b="1" dirty="0">
              <a:solidFill>
                <a:srgbClr val="0070C0"/>
              </a:solidFill>
            </a:endParaRPr>
          </a:p>
          <a:p>
            <a:pPr>
              <a:lnSpc>
                <a:spcPct val="100000"/>
              </a:lnSpc>
            </a:pPr>
            <a:endParaRPr lang="en-US" altLang="zh-CN" sz="2200"/>
          </a:p>
          <a:p>
            <a:pPr>
              <a:lnSpc>
                <a:spcPct val="100000"/>
              </a:lnSpc>
            </a:pPr>
            <a:r>
              <a:rPr lang="zh-CN" altLang="en-US" sz="2200"/>
              <a:t>支持</a:t>
            </a:r>
            <a:r>
              <a:rPr lang="zh-CN" altLang="en-US" sz="2200" dirty="0"/>
              <a:t>向量机的学习策略就是</a:t>
            </a:r>
            <a:r>
              <a:rPr lang="zh-CN" altLang="en-US" sz="2200"/>
              <a:t>间隔最大化</a:t>
            </a:r>
            <a:r>
              <a:rPr lang="en-US" altLang="zh-CN" sz="2200"/>
              <a:t>, </a:t>
            </a:r>
            <a:r>
              <a:rPr lang="zh-CN" altLang="en-US" sz="2200"/>
              <a:t>可</a:t>
            </a:r>
            <a:r>
              <a:rPr lang="zh-CN" altLang="en-US" sz="2200" dirty="0"/>
              <a:t>形式化为一个</a:t>
            </a:r>
            <a:r>
              <a:rPr lang="zh-CN" altLang="en-US" sz="2200"/>
              <a:t>求解</a:t>
            </a:r>
            <a:r>
              <a:rPr lang="zh-CN" altLang="en-US" sz="2200" b="1">
                <a:solidFill>
                  <a:srgbClr val="C00000"/>
                </a:solidFill>
              </a:rPr>
              <a:t>凸二次规划</a:t>
            </a:r>
            <a:r>
              <a:rPr lang="zh-CN" altLang="en-US" sz="2200" b="1">
                <a:solidFill>
                  <a:srgbClr val="0070C0"/>
                </a:solidFill>
              </a:rPr>
              <a:t> </a:t>
            </a:r>
            <a:r>
              <a:rPr lang="en-US" altLang="zh-CN" sz="2200"/>
              <a:t>(</a:t>
            </a:r>
            <a:r>
              <a:rPr lang="en-US" altLang="zh-CN" sz="2200" dirty="0"/>
              <a:t>convex quadratic </a:t>
            </a:r>
            <a:r>
              <a:rPr lang="en-US" altLang="zh-CN" sz="2200"/>
              <a:t>programming) </a:t>
            </a:r>
            <a:r>
              <a:rPr lang="zh-CN" altLang="en-US" sz="2200"/>
              <a:t>的问题</a:t>
            </a:r>
            <a:r>
              <a:rPr lang="en-US" altLang="zh-CN" sz="2200"/>
              <a:t>, </a:t>
            </a:r>
            <a:r>
              <a:rPr lang="zh-CN" altLang="en-US" sz="2200"/>
              <a:t>也</a:t>
            </a:r>
            <a:r>
              <a:rPr lang="zh-CN" altLang="en-US" sz="2200" dirty="0"/>
              <a:t>等价于</a:t>
            </a:r>
            <a:r>
              <a:rPr lang="zh-CN" altLang="en-US" sz="2200" b="1" dirty="0">
                <a:solidFill>
                  <a:srgbClr val="0070C0"/>
                </a:solidFill>
              </a:rPr>
              <a:t>正则化的合页损失函数</a:t>
            </a:r>
            <a:r>
              <a:rPr lang="zh-CN" altLang="en-US" sz="2200" dirty="0"/>
              <a:t>的最小</a:t>
            </a:r>
            <a:r>
              <a:rPr lang="zh-CN" altLang="en-US" sz="2200"/>
              <a:t>化问题</a:t>
            </a:r>
            <a:endParaRPr lang="en-US" altLang="zh-CN" sz="2200"/>
          </a:p>
          <a:p>
            <a:pPr>
              <a:lnSpc>
                <a:spcPct val="100000"/>
              </a:lnSpc>
            </a:pPr>
            <a:endParaRPr lang="en-US" altLang="zh-CN" sz="2200"/>
          </a:p>
          <a:p>
            <a:pPr>
              <a:lnSpc>
                <a:spcPct val="100000"/>
              </a:lnSpc>
            </a:pPr>
            <a:r>
              <a:rPr lang="zh-CN" altLang="en-US" sz="2200"/>
              <a:t>支持</a:t>
            </a:r>
            <a:r>
              <a:rPr lang="zh-CN" altLang="en-US" sz="2200" dirty="0"/>
              <a:t>向量机的学习算法是求解凸二次规划的</a:t>
            </a:r>
            <a:r>
              <a:rPr lang="zh-CN" altLang="en-US" sz="2200"/>
              <a:t>最优化算法</a:t>
            </a:r>
            <a:endParaRPr lang="zh-CN" altLang="en-US" dirty="0"/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FDFC367B-E014-DE71-FB44-ECF02D4C3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80661DEE-55DF-9C4C-9E32-9432A9F8E9FC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8076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2E94AF8E-3870-A916-F4DE-B361C02A4A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80661DEE-55DF-9C4C-9E32-9432A9F8E9FC}" type="slidenum">
              <a:rPr lang="en-US" smtClean="0"/>
              <a:t>90</a:t>
            </a:fld>
            <a:endParaRPr lang="en-US" dirty="0"/>
          </a:p>
        </p:txBody>
      </p:sp>
      <p:sp>
        <p:nvSpPr>
          <p:cNvPr id="11" name="内容占位符 2">
            <a:extLst>
              <a:ext uri="{FF2B5EF4-FFF2-40B4-BE49-F238E27FC236}">
                <a16:creationId xmlns:a16="http://schemas.microsoft.com/office/drawing/2014/main" id="{C94C3E97-6DD4-0769-A9EF-7039BF9391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767" y="2591945"/>
            <a:ext cx="8416541" cy="3681903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zh-CN" altLang="en-US" sz="2200"/>
              <a:t>最优解与支持向量</a:t>
            </a:r>
            <a:endParaRPr lang="en-US" altLang="zh-CN" sz="2200" dirty="0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4CE02DF9-0D6C-8D35-40A1-00EDB24A94C3}"/>
              </a:ext>
            </a:extLst>
          </p:cNvPr>
          <p:cNvSpPr txBox="1"/>
          <p:nvPr/>
        </p:nvSpPr>
        <p:spPr>
          <a:xfrm>
            <a:off x="253714" y="1642232"/>
            <a:ext cx="8416541" cy="1163313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b="1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</a:rPr>
              <a:t>线性</a:t>
            </a:r>
            <a:r>
              <a:rPr lang="en-US" altLang="zh-CN" sz="3200" b="1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</a:rPr>
              <a:t>SVR: </a:t>
            </a:r>
            <a:r>
              <a:rPr lang="zh-CN" altLang="en-US" sz="3200" b="1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</a:rPr>
              <a:t>对偶问题</a:t>
            </a:r>
            <a:endParaRPr lang="zh-CN" altLang="en-US" sz="3200" b="1" dirty="0">
              <a:solidFill>
                <a:schemeClr val="accent1">
                  <a:lumMod val="50000"/>
                </a:schemeClr>
              </a:solidFill>
              <a:latin typeface="+mn-lt"/>
              <a:ea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1C9FC9B4-F782-46C5-8629-86D475722A09}"/>
                  </a:ext>
                </a:extLst>
              </p:cNvPr>
              <p:cNvSpPr txBox="1"/>
              <p:nvPr/>
            </p:nvSpPr>
            <p:spPr>
              <a:xfrm>
                <a:off x="612572" y="3166872"/>
                <a:ext cx="4203268" cy="10442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200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sz="22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2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2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2200" b="0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200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200" b="0" i="1" dirty="0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200" b="0" i="1" dirty="0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d>
                            <m:dPr>
                              <m:ctrlPr>
                                <a:rPr lang="en-US" altLang="zh-CN" sz="22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altLang="zh-CN" sz="22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zh-CN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zh-CN" altLang="en-US" sz="2200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CN" sz="22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altLang="zh-CN" sz="2200" b="0" i="1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zh-CN" altLang="en-US" sz="22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</m:e>
                          </m:d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CN" sz="22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200" i="1" dirty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altLang="zh-CN" sz="2200" i="1" dirty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zh-CN" altLang="en-US" sz="22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1C9FC9B4-F782-46C5-8629-86D475722A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572" y="3166872"/>
                <a:ext cx="4203268" cy="104426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0272305C-5F41-49B1-80F7-4F87320CD879}"/>
                  </a:ext>
                </a:extLst>
              </p:cNvPr>
              <p:cNvSpPr txBox="1"/>
              <p:nvPr/>
            </p:nvSpPr>
            <p:spPr>
              <a:xfrm>
                <a:off x="636295" y="4198230"/>
                <a:ext cx="4332598" cy="10442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20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200" i="1" dirty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altLang="zh-CN" sz="2200" i="1" dirty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CN" sz="22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CN" altLang="en-US" sz="2200" b="0" i="1" smtClean="0">
                          <a:latin typeface="Cambria Math" panose="02040503050406030204" pitchFamily="18" charset="0"/>
                        </a:rPr>
                        <m:t>𝜀</m:t>
                      </m:r>
                      <m:r>
                        <a:rPr lang="en-US" altLang="zh-CN" sz="2200" i="1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d>
                            <m:dPr>
                              <m:ctrlPr>
                                <a:rPr lang="en-US" altLang="zh-CN" sz="22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zh-CN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zh-CN" altLang="en-US" sz="2200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zh-CN" altLang="en-US" sz="22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</m:e>
                          </m:d>
                          <m:sSub>
                            <m:sSubPr>
                              <m:ctrlP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zh-CN" altLang="en-US" sz="22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0272305C-5F41-49B1-80F7-4F87320CD8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295" y="4198230"/>
                <a:ext cx="4332598" cy="104426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3E5675E8-CBD1-41CD-9B9B-3A10EE6DC12F}"/>
                  </a:ext>
                </a:extLst>
              </p:cNvPr>
              <p:cNvSpPr/>
              <p:nvPr/>
            </p:nvSpPr>
            <p:spPr>
              <a:xfrm>
                <a:off x="5353478" y="3626040"/>
                <a:ext cx="3046810" cy="258000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200" dirty="0"/>
                  <a:t>支持向量</a:t>
                </a:r>
                <a:r>
                  <a:rPr lang="en-US" altLang="zh-CN" sz="2200" dirty="0"/>
                  <a:t>: </a:t>
                </a:r>
                <a:r>
                  <a:rPr lang="zh-CN" altLang="en-US" sz="2200" dirty="0"/>
                  <a:t>满足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2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̂"/>
                                <m:ctrlP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zh-CN" altLang="en-US" sz="2200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zh-CN" altLang="en-US" sz="22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</m:e>
                    </m:d>
                    <m:r>
                      <a:rPr lang="en-US" altLang="zh-CN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zh-CN" altLang="en-US" sz="2200" dirty="0"/>
                  <a:t>的样本</a:t>
                </a:r>
                <a:endParaRPr lang="en-US" altLang="zh-CN" sz="2200" dirty="0"/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200" dirty="0"/>
                  <a:t>支持向量一定位于</a:t>
                </a:r>
                <a14:m>
                  <m:oMath xmlns:m="http://schemas.openxmlformats.org/officeDocument/2006/math">
                    <m:r>
                      <a:rPr lang="zh-CN" altLang="en-US" sz="2200" i="1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zh-CN" altLang="en-US" sz="2200" dirty="0"/>
                  <a:t>间隔带之外</a:t>
                </a:r>
                <a:endParaRPr lang="en-US" altLang="zh-CN" sz="2200" dirty="0"/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200" dirty="0"/>
                  <a:t>解仍具有</a:t>
                </a:r>
                <a:r>
                  <a:rPr lang="zh-CN" altLang="en-US" sz="2200" b="1" dirty="0">
                    <a:solidFill>
                      <a:srgbClr val="0070C0"/>
                    </a:solidFill>
                  </a:rPr>
                  <a:t>稀疏性</a:t>
                </a:r>
              </a:p>
            </p:txBody>
          </p:sp>
        </mc:Choice>
        <mc:Fallback xmlns="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3E5675E8-CBD1-41CD-9B9B-3A10EE6DC1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3478" y="3626040"/>
                <a:ext cx="3046810" cy="2580002"/>
              </a:xfrm>
              <a:prstGeom prst="rect">
                <a:avLst/>
              </a:prstGeom>
              <a:blipFill>
                <a:blip r:embed="rId4"/>
                <a:stretch>
                  <a:fillRect l="-2075" r="-2075" b="-39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53FF26AE-DDEA-C62C-8A66-1A834F4867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00554" y="1872748"/>
            <a:ext cx="3218152" cy="1453931"/>
          </a:xfrm>
          <a:prstGeom prst="rect">
            <a:avLst/>
          </a:prstGeom>
          <a:ln w="190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5BD599A5-A3BD-02BE-1461-180F2222128B}"/>
                  </a:ext>
                </a:extLst>
              </p14:cNvPr>
              <p14:cNvContentPartPr/>
              <p14:nvPr/>
            </p14:nvContentPartPr>
            <p14:xfrm>
              <a:off x="628650" y="5394431"/>
              <a:ext cx="4212000" cy="96192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5BD599A5-A3BD-02BE-1461-180F2222128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12450" y="5378231"/>
                <a:ext cx="4244400" cy="994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7815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2" grpId="0"/>
      <p:bldP spid="2" grpId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2E94AF8E-3870-A916-F4DE-B361C02A4A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80661DEE-55DF-9C4C-9E32-9432A9F8E9FC}" type="slidenum">
              <a:rPr lang="en-US" smtClean="0"/>
              <a:t>91</a:t>
            </a:fld>
            <a:endParaRPr lang="en-US" dirty="0"/>
          </a:p>
        </p:txBody>
      </p:sp>
      <p:sp>
        <p:nvSpPr>
          <p:cNvPr id="11" name="内容占位符 2">
            <a:extLst>
              <a:ext uri="{FF2B5EF4-FFF2-40B4-BE49-F238E27FC236}">
                <a16:creationId xmlns:a16="http://schemas.microsoft.com/office/drawing/2014/main" id="{C94C3E97-6DD4-0769-A9EF-7039BF9391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767" y="2674447"/>
            <a:ext cx="8416541" cy="3681903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endParaRPr lang="en-US" altLang="zh-CN" sz="2200" dirty="0"/>
          </a:p>
          <a:p>
            <a:pPr>
              <a:lnSpc>
                <a:spcPct val="120000"/>
              </a:lnSpc>
            </a:pPr>
            <a:endParaRPr lang="en-US" altLang="zh-CN" sz="2200" dirty="0"/>
          </a:p>
          <a:p>
            <a:pPr marL="0" indent="0">
              <a:lnSpc>
                <a:spcPct val="150000"/>
              </a:lnSpc>
              <a:buNone/>
            </a:pPr>
            <a:endParaRPr lang="zh-CN" altLang="en-US" sz="2400" dirty="0"/>
          </a:p>
          <a:p>
            <a:pPr>
              <a:lnSpc>
                <a:spcPct val="120000"/>
              </a:lnSpc>
            </a:pPr>
            <a:endParaRPr lang="en-US" altLang="zh-CN" sz="2200" dirty="0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4CE02DF9-0D6C-8D35-40A1-00EDB24A94C3}"/>
              </a:ext>
            </a:extLst>
          </p:cNvPr>
          <p:cNvSpPr txBox="1"/>
          <p:nvPr/>
        </p:nvSpPr>
        <p:spPr>
          <a:xfrm>
            <a:off x="253714" y="1642232"/>
            <a:ext cx="8416541" cy="1163313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b="1" dirty="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</a:rPr>
              <a:t>非线性</a:t>
            </a:r>
            <a:r>
              <a:rPr lang="en-US" altLang="zh-CN" sz="3200" b="1" dirty="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</a:rPr>
              <a:t>SVR</a:t>
            </a:r>
            <a:endParaRPr lang="zh-CN" altLang="en-US" sz="3200" b="1" dirty="0">
              <a:solidFill>
                <a:schemeClr val="accent1">
                  <a:lumMod val="50000"/>
                </a:schemeClr>
              </a:solidFill>
              <a:latin typeface="+mn-lt"/>
              <a:ea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0ECA85E8-1039-4305-BAEE-C26CF1C1D8AC}"/>
                  </a:ext>
                </a:extLst>
              </p:cNvPr>
              <p:cNvSpPr txBox="1"/>
              <p:nvPr/>
            </p:nvSpPr>
            <p:spPr>
              <a:xfrm>
                <a:off x="-165472" y="2781996"/>
                <a:ext cx="5420966" cy="18581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20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20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m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000" b="0" i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in</m:t>
                              </m:r>
                            </m:e>
                            <m:lim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acc>
                                <m:accPr>
                                  <m:chr m:val="̂"/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zh-CN" altLang="en-US" sz="20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</m:lim>
                          </m:limLow>
                        </m:fName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f>
                            <m:fPr>
                              <m:ctrlP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sz="20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zh-CN" altLang="en-US" sz="20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nary>
                                <m:naryPr>
                                  <m:chr m:val="∑"/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p>
                                <m:e>
                                  <m:d>
                                    <m:dPr>
                                      <m:ctrlPr>
                                        <a:rPr lang="en-US" altLang="zh-CN" sz="20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n-US" altLang="zh-CN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zh-CN" altLang="en-US" sz="2000" i="1">
                                                  <a:latin typeface="Cambria Math" panose="02040503050406030204" pitchFamily="18" charset="0"/>
                                                </a:rPr>
                                                <m:t>𝛼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altLang="zh-CN" sz="200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sz="2000">
                                              <a:latin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00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  <m:d>
                                    <m:dPr>
                                      <m:ctrlP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n-US" altLang="zh-CN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zh-CN" altLang="en-US" sz="2000" i="1">
                                                  <a:latin typeface="Cambria Math" panose="02040503050406030204" pitchFamily="18" charset="0"/>
                                                </a:rPr>
                                                <m:t>𝛼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sz="2000">
                                              <a:latin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</m:nary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US" altLang="zh-CN" sz="200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altLang="zh-CN" sz="20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dirty="0" smtClean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d>
                            <m:dPr>
                              <m:ctrlPr>
                                <a:rPr lang="en-US" altLang="zh-CN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zh-CN" altLang="en-US" sz="2000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CN" sz="200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00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sz="200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altLang="zh-CN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zh-CN" altLang="en-US" sz="2000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CN" sz="200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00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sz="200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0ECA85E8-1039-4305-BAEE-C26CF1C1D8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65472" y="2781996"/>
                <a:ext cx="5420966" cy="1858137"/>
              </a:xfrm>
              <a:prstGeom prst="rect">
                <a:avLst/>
              </a:prstGeom>
              <a:blipFill>
                <a:blip r:embed="rId2"/>
                <a:stretch>
                  <a:fillRect t="-50000" b="-7770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F18B4E45-6A4B-4012-97B5-E158C649FEB3}"/>
                  </a:ext>
                </a:extLst>
              </p:cNvPr>
              <p:cNvSpPr/>
              <p:nvPr/>
            </p:nvSpPr>
            <p:spPr>
              <a:xfrm>
                <a:off x="92112" y="4060322"/>
                <a:ext cx="2778005" cy="240476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2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000" b="0" i="0" smtClean="0"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lang="en-US" altLang="zh-CN" sz="2000" b="0" i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m:rPr>
                          <m:sty m:val="p"/>
                        </m:rPr>
                        <a:rPr lang="en-US" altLang="zh-CN" sz="2000" b="0" i="0" smtClean="0"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en-US" altLang="zh-CN" sz="2000" b="0" i="0" smtClean="0">
                          <a:latin typeface="Cambria Math" panose="02040503050406030204" pitchFamily="18" charset="0"/>
                        </a:rPr>
                        <m:t>.     </m:t>
                      </m:r>
                      <m:nary>
                        <m:naryPr>
                          <m:chr m:val="∑"/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acc>
                                <m:accPr>
                                  <m:chr m:val="̂"/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zh-CN" altLang="en-US" sz="20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sz="200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200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)=0</m:t>
                          </m:r>
                        </m:e>
                      </m:nary>
                    </m:oMath>
                  </m:oMathPara>
                </a14:m>
                <a:endParaRPr lang="en-US" altLang="zh-CN" sz="2200" dirty="0"/>
              </a:p>
              <a:p>
                <a:pPr>
                  <a:lnSpc>
                    <a:spcPct val="200000"/>
                  </a:lnSpc>
                </a:pPr>
                <a:r>
                  <a:rPr lang="en-US" altLang="zh-CN" sz="2200" dirty="0"/>
                  <a:t>             </a:t>
                </a:r>
                <a14:m>
                  <m:oMath xmlns:m="http://schemas.openxmlformats.org/officeDocument/2006/math">
                    <m:r>
                      <a:rPr lang="en-US" altLang="zh-CN" sz="2200" i="1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altLang="zh-CN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zh-CN" altLang="en-US" sz="22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</m:acc>
                      </m:e>
                      <m:sub>
                        <m:r>
                          <a:rPr lang="en-US" altLang="zh-CN" sz="220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zh-CN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</m:oMath>
                </a14:m>
                <a:endParaRPr lang="zh-CN" altLang="en-US" sz="2200" dirty="0"/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F18B4E45-6A4B-4012-97B5-E158C649FE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112" y="4060322"/>
                <a:ext cx="2778005" cy="2404761"/>
              </a:xfrm>
              <a:prstGeom prst="rect">
                <a:avLst/>
              </a:prstGeom>
              <a:blipFill>
                <a:blip r:embed="rId3"/>
                <a:stretch>
                  <a:fillRect l="-4091" t="-12565" b="-272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27356BA4-63A1-3D91-C3CD-6EAF96090AB3}"/>
                  </a:ext>
                </a:extLst>
              </p:cNvPr>
              <p:cNvSpPr txBox="1"/>
              <p:nvPr/>
            </p:nvSpPr>
            <p:spPr>
              <a:xfrm>
                <a:off x="4274144" y="3434933"/>
                <a:ext cx="5568223" cy="9578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sz="20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0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2000" b="0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000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000" b="0" i="1" dirty="0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000" b="0" i="1" dirty="0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d>
                            <m:dPr>
                              <m:ctrlPr>
                                <a:rPr lang="en-US" altLang="zh-CN" sz="20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altLang="zh-CN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zh-CN" altLang="en-US" sz="2000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zh-CN" altLang="en-US" sz="20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</m:e>
                          </m:d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zh-CN" altLang="en-US" sz="20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27356BA4-63A1-3D91-C3CD-6EAF96090A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4144" y="3434933"/>
                <a:ext cx="5568223" cy="957826"/>
              </a:xfrm>
              <a:prstGeom prst="rect">
                <a:avLst/>
              </a:prstGeom>
              <a:blipFill>
                <a:blip r:embed="rId4"/>
                <a:stretch>
                  <a:fillRect t="-97403" b="-15064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F9BF6647-B7D1-6721-ADC5-C561F3879441}"/>
                  </a:ext>
                </a:extLst>
              </p:cNvPr>
              <p:cNvSpPr txBox="1"/>
              <p:nvPr/>
            </p:nvSpPr>
            <p:spPr>
              <a:xfrm>
                <a:off x="4140843" y="4407944"/>
                <a:ext cx="5980735" cy="9578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00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CN" altLang="en-US" sz="2000" b="0" i="1" smtClean="0">
                          <a:latin typeface="Cambria Math" panose="02040503050406030204" pitchFamily="18" charset="0"/>
                        </a:rPr>
                        <m:t>𝜀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zh-CN" alt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d>
                            <m:dPr>
                              <m:ctrlPr>
                                <a:rPr lang="en-US" altLang="zh-CN" sz="20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zh-CN" altLang="en-US" sz="2000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zh-CN" altLang="en-US" sz="20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</m:e>
                          </m:d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zh-CN" altLang="en-US" sz="20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F9BF6647-B7D1-6721-ADC5-C561F38794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0843" y="4407944"/>
                <a:ext cx="5980735" cy="957826"/>
              </a:xfrm>
              <a:prstGeom prst="rect">
                <a:avLst/>
              </a:prstGeom>
              <a:blipFill>
                <a:blip r:embed="rId5"/>
                <a:stretch>
                  <a:fillRect t="-98684" b="-1539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655B9BB9-9A5F-D003-F919-D775B5B19FC8}"/>
                  </a:ext>
                </a:extLst>
              </p:cNvPr>
              <p:cNvSpPr/>
              <p:nvPr/>
            </p:nvSpPr>
            <p:spPr>
              <a:xfrm>
                <a:off x="5067783" y="5590597"/>
                <a:ext cx="2209900" cy="43511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sz="2000" i="1">
                          <a:latin typeface="Cambria Math" panose="02040503050406030204" pitchFamily="18" charset="0"/>
                        </a:rPr>
                        <m:t>满足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0&lt;</m:t>
                      </m:r>
                      <m:sSubSup>
                        <m:sSubSup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altLang="zh-CN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655B9BB9-9A5F-D003-F919-D775B5B19F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7783" y="5590597"/>
                <a:ext cx="2209900" cy="435119"/>
              </a:xfrm>
              <a:prstGeom prst="rect">
                <a:avLst/>
              </a:prstGeom>
              <a:blipFill>
                <a:blip r:embed="rId6"/>
                <a:stretch>
                  <a:fillRect b="-85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本框 11">
            <a:extLst>
              <a:ext uri="{FF2B5EF4-FFF2-40B4-BE49-F238E27FC236}">
                <a16:creationId xmlns:a16="http://schemas.microsoft.com/office/drawing/2014/main" id="{63C8B87F-68C2-3D39-1DC5-F07B4CE64818}"/>
              </a:ext>
            </a:extLst>
          </p:cNvPr>
          <p:cNvSpPr txBox="1"/>
          <p:nvPr/>
        </p:nvSpPr>
        <p:spPr>
          <a:xfrm>
            <a:off x="4929223" y="2977997"/>
            <a:ext cx="1547581" cy="4721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200" dirty="0"/>
              <a:t>最优解</a:t>
            </a:r>
            <a:endParaRPr lang="en-US" altLang="zh-CN" sz="2200" dirty="0"/>
          </a:p>
        </p:txBody>
      </p:sp>
    </p:spTree>
    <p:extLst>
      <p:ext uri="{BB962C8B-B14F-4D97-AF65-F5344CB8AC3E}">
        <p14:creationId xmlns:p14="http://schemas.microsoft.com/office/powerpoint/2010/main" val="291500167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92B5E08E-DF32-6448-64CD-768C39FA4ADC}"/>
              </a:ext>
            </a:extLst>
          </p:cNvPr>
          <p:cNvSpPr txBox="1"/>
          <p:nvPr/>
        </p:nvSpPr>
        <p:spPr>
          <a:xfrm>
            <a:off x="253714" y="1642232"/>
            <a:ext cx="8416541" cy="124117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b="1" dirty="0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序列最小最优化算法 </a:t>
            </a:r>
            <a:endParaRPr lang="en-US" altLang="zh-CN" sz="3200" b="1" dirty="0">
              <a:solidFill>
                <a:schemeClr val="accent1">
                  <a:lumMod val="50000"/>
                </a:schemeClr>
              </a:solidFill>
              <a:latin typeface="+mn-ea"/>
              <a:ea typeface="+mn-ea"/>
            </a:endParaRPr>
          </a:p>
          <a:p>
            <a:r>
              <a:rPr lang="en-US" altLang="zh-CN" sz="3200" b="1" dirty="0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(Sequential minimal optimization, </a:t>
            </a:r>
            <a:r>
              <a:rPr lang="en-US" altLang="zh-CN" sz="3200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SMO</a:t>
            </a:r>
            <a:r>
              <a:rPr lang="en-US" altLang="zh-CN" sz="3200" b="1" dirty="0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)</a:t>
            </a:r>
            <a:endParaRPr lang="zh-CN" altLang="en-US" sz="3200" b="1" dirty="0">
              <a:solidFill>
                <a:schemeClr val="accent1">
                  <a:lumMod val="50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AC2B49CE-4725-0787-D3E5-307E613D42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0114" y="2823375"/>
            <a:ext cx="8643257" cy="362314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CN" sz="2200">
                <a:ea typeface="等线" panose="02010600030101010101" pitchFamily="2" charset="-122"/>
              </a:rPr>
              <a:t>1998</a:t>
            </a:r>
            <a:r>
              <a:rPr lang="zh-CN" altLang="en-US" sz="2200">
                <a:ea typeface="等线" panose="02010600030101010101" pitchFamily="2" charset="-122"/>
              </a:rPr>
              <a:t>年</a:t>
            </a:r>
            <a:r>
              <a:rPr lang="en-US" altLang="zh-CN" sz="2200">
                <a:ea typeface="等线" panose="02010600030101010101" pitchFamily="2" charset="-122"/>
              </a:rPr>
              <a:t>, Platt</a:t>
            </a:r>
            <a:endParaRPr lang="en-US" altLang="zh-CN" sz="2200" dirty="0">
              <a:ea typeface="等线" panose="02010600030101010101" pitchFamily="2" charset="-122"/>
            </a:endParaRP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02805C3A-71B5-B948-A453-B9E2FEDD00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80661DEE-55DF-9C4C-9E32-9432A9F8E9FC}" type="slidenum">
              <a:rPr lang="en-US" smtClean="0"/>
              <a:t>92</a:t>
            </a:fld>
            <a:endParaRPr 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0872B7E-B9F8-4D70-9C1B-B2C13F0BB9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75" r="6573" b="38148"/>
          <a:stretch/>
        </p:blipFill>
        <p:spPr>
          <a:xfrm>
            <a:off x="565150" y="3319643"/>
            <a:ext cx="3713050" cy="3126877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E29A4617-0EC0-47B4-AA6F-2BB1FADB152A}"/>
              </a:ext>
            </a:extLst>
          </p:cNvPr>
          <p:cNvSpPr/>
          <p:nvPr/>
        </p:nvSpPr>
        <p:spPr>
          <a:xfrm>
            <a:off x="4473235" y="3157034"/>
            <a:ext cx="4300651" cy="34269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2200"/>
              <a:t>出发点</a:t>
            </a:r>
            <a:r>
              <a:rPr lang="en-US" altLang="zh-CN" sz="2200"/>
              <a:t>:</a:t>
            </a:r>
          </a:p>
          <a:p>
            <a:pPr>
              <a:lnSpc>
                <a:spcPct val="100000"/>
              </a:lnSpc>
            </a:pPr>
            <a:r>
              <a:rPr lang="zh-CN" altLang="en-US" sz="2200"/>
              <a:t>     </a:t>
            </a:r>
            <a:r>
              <a:rPr lang="zh-CN" altLang="en-US" sz="2200" b="1">
                <a:solidFill>
                  <a:srgbClr val="0070C0"/>
                </a:solidFill>
              </a:rPr>
              <a:t>高效</a:t>
            </a:r>
            <a:r>
              <a:rPr lang="zh-CN" altLang="en-US" sz="2200"/>
              <a:t>地实现支持向量机学习</a:t>
            </a:r>
            <a:endParaRPr lang="en-US" altLang="zh-CN" sz="2200"/>
          </a:p>
          <a:p>
            <a:pPr>
              <a:lnSpc>
                <a:spcPct val="100000"/>
              </a:lnSpc>
            </a:pPr>
            <a:endParaRPr lang="en-US" altLang="zh-CN" sz="2200"/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200"/>
              <a:t>基本思想</a:t>
            </a:r>
            <a:r>
              <a:rPr lang="en-US" altLang="zh-CN" sz="2200"/>
              <a:t>: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/>
              <a:t>将大规模的</a:t>
            </a:r>
            <a:r>
              <a:rPr lang="en-US" altLang="zh-CN" sz="2000"/>
              <a:t>QP</a:t>
            </a:r>
            <a:r>
              <a:rPr lang="zh-CN" altLang="en-US" sz="2000"/>
              <a:t>问题分解为一系列最小可能</a:t>
            </a:r>
            <a:r>
              <a:rPr lang="en-US" altLang="zh-CN" sz="2000"/>
              <a:t>QP</a:t>
            </a:r>
            <a:r>
              <a:rPr lang="zh-CN" altLang="en-US" sz="2000"/>
              <a:t>问题</a:t>
            </a:r>
            <a:endParaRPr lang="en-US" altLang="zh-CN" sz="2000"/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/>
              <a:t>这些最小可能</a:t>
            </a:r>
            <a:r>
              <a:rPr lang="en-US" altLang="zh-CN" sz="2000"/>
              <a:t>QP</a:t>
            </a:r>
            <a:r>
              <a:rPr lang="zh-CN" altLang="en-US" sz="2000"/>
              <a:t>问题可以得到解析解</a:t>
            </a:r>
            <a:endParaRPr lang="en-US" altLang="zh-CN" sz="2000"/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/>
              <a:t>因此</a:t>
            </a:r>
            <a:r>
              <a:rPr lang="en-US" altLang="zh-CN" sz="2000"/>
              <a:t>, SMO</a:t>
            </a:r>
            <a:r>
              <a:rPr lang="zh-CN" altLang="en-US" sz="2000"/>
              <a:t>不需要数值</a:t>
            </a:r>
            <a:r>
              <a:rPr lang="en-US" altLang="zh-CN" sz="2000"/>
              <a:t>QP</a:t>
            </a:r>
            <a:r>
              <a:rPr lang="zh-CN" altLang="en-US" sz="2000"/>
              <a:t>求解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24372885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4E721A4D-4E14-BCF6-7F3C-FDE358DAA005}"/>
              </a:ext>
            </a:extLst>
          </p:cNvPr>
          <p:cNvSpPr txBox="1"/>
          <p:nvPr/>
        </p:nvSpPr>
        <p:spPr>
          <a:xfrm>
            <a:off x="253714" y="1644153"/>
            <a:ext cx="8416541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b="1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SMO</a:t>
            </a:r>
            <a:r>
              <a:rPr lang="zh-CN" altLang="en-US" sz="3200" b="1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算法</a:t>
            </a:r>
            <a:endParaRPr lang="zh-CN" altLang="en-US" sz="3200" b="1" dirty="0">
              <a:solidFill>
                <a:schemeClr val="accent1">
                  <a:lumMod val="50000"/>
                </a:schemeClr>
              </a:solidFill>
              <a:latin typeface="+mn-ea"/>
              <a:ea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AB1908A2-0892-5256-95FE-3317A57E998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21105" y="2461628"/>
                <a:ext cx="8360945" cy="4351338"/>
              </a:xfrm>
            </p:spPr>
            <p:txBody>
              <a:bodyPr>
                <a:normAutofit lnSpcReduction="1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CN" sz="2000">
                    <a:ea typeface="等线" panose="02010600030101010101" pitchFamily="2" charset="-122"/>
                  </a:rPr>
                  <a:t>SVM</a:t>
                </a:r>
                <a:r>
                  <a:rPr lang="zh-CN" altLang="en-US" sz="2000">
                    <a:ea typeface="等线" panose="02010600030101010101" pitchFamily="2" charset="-122"/>
                  </a:rPr>
                  <a:t>学习</a:t>
                </a:r>
                <a:r>
                  <a:rPr lang="zh-CN" altLang="en-US" sz="2000"/>
                  <a:t>形式化为</a:t>
                </a:r>
                <a:r>
                  <a:rPr lang="zh-CN" altLang="en-US" sz="2000">
                    <a:ea typeface="等线" panose="02010600030101010101" pitchFamily="2" charset="-122"/>
                  </a:rPr>
                  <a:t>求解</a:t>
                </a:r>
                <a:r>
                  <a:rPr lang="zh-CN" altLang="en-US" sz="2000" dirty="0">
                    <a:ea typeface="等线" panose="02010600030101010101" pitchFamily="2" charset="-122"/>
                  </a:rPr>
                  <a:t>如下凸二次规划的</a:t>
                </a:r>
                <a:r>
                  <a:rPr lang="zh-CN" altLang="en-US" sz="2000">
                    <a:ea typeface="等线" panose="02010600030101010101" pitchFamily="2" charset="-122"/>
                  </a:rPr>
                  <a:t>对偶问题</a:t>
                </a:r>
                <a:r>
                  <a:rPr lang="en-US" altLang="zh-CN" sz="2000">
                    <a:ea typeface="等线" panose="02010600030101010101" pitchFamily="2" charset="-122"/>
                  </a:rPr>
                  <a:t>, </a:t>
                </a:r>
                <a:r>
                  <a:rPr lang="zh-CN" altLang="en-US" sz="2000">
                    <a:ea typeface="等线" panose="02010600030101010101" pitchFamily="2" charset="-122"/>
                  </a:rPr>
                  <a:t>具有全局最优解</a:t>
                </a:r>
                <a:endParaRPr lang="en-US" altLang="zh-CN" sz="2000" dirty="0">
                  <a:ea typeface="等线" panose="02010600030101010101" pitchFamily="2" charset="-122"/>
                </a:endParaRPr>
              </a:p>
              <a:p>
                <a:pPr>
                  <a:lnSpc>
                    <a:spcPct val="120000"/>
                  </a:lnSpc>
                </a:pPr>
                <a:endParaRPr lang="en-US" altLang="zh-CN" sz="2000" dirty="0">
                  <a:ea typeface="等线" panose="02010600030101010101" pitchFamily="2" charset="-122"/>
                </a:endParaRPr>
              </a:p>
              <a:p>
                <a:pPr>
                  <a:lnSpc>
                    <a:spcPct val="120000"/>
                  </a:lnSpc>
                </a:pPr>
                <a:endParaRPr lang="en-US" altLang="zh-CN" sz="2000" dirty="0">
                  <a:ea typeface="等线" panose="02010600030101010101" pitchFamily="2" charset="-122"/>
                </a:endParaRPr>
              </a:p>
              <a:p>
                <a:pPr>
                  <a:lnSpc>
                    <a:spcPct val="120000"/>
                  </a:lnSpc>
                </a:pPr>
                <a:endParaRPr lang="en-US" altLang="zh-CN" sz="2000">
                  <a:ea typeface="等线" panose="02010600030101010101" pitchFamily="2" charset="-122"/>
                </a:endParaRPr>
              </a:p>
              <a:p>
                <a:pPr>
                  <a:lnSpc>
                    <a:spcPct val="120000"/>
                  </a:lnSpc>
                </a:pPr>
                <a:endParaRPr lang="en-US" altLang="zh-CN" sz="2000" dirty="0">
                  <a:ea typeface="等线" panose="02010600030101010101" pitchFamily="2" charset="-122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zh-CN" altLang="en-US" sz="2000">
                    <a:ea typeface="等线" panose="02010600030101010101" pitchFamily="2" charset="-122"/>
                  </a:rPr>
                  <a:t>求解的变量是所有拉格朗日乘子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sz="2000" dirty="0">
                    <a:ea typeface="等线" panose="02010600030101010101" pitchFamily="2" charset="-122"/>
                  </a:rPr>
                  <a:t>, </a:t>
                </a:r>
                <a:r>
                  <a:rPr lang="zh-CN" altLang="en-US" sz="2000" dirty="0">
                    <a:ea typeface="等线" panose="02010600030101010101" pitchFamily="2" charset="-122"/>
                  </a:rPr>
                  <a:t>一个对应</a:t>
                </a:r>
                <a:r>
                  <a:rPr lang="zh-CN" altLang="en-US" sz="2000">
                    <a:ea typeface="等线" panose="02010600030101010101" pitchFamily="2" charset="-122"/>
                  </a:rPr>
                  <a:t>一个训练集样本</a:t>
                </a:r>
                <a:r>
                  <a:rPr lang="en-US" altLang="zh-CN" sz="2000">
                    <a:ea typeface="等线" panose="02010600030101010101" pitchFamily="2" charset="-122"/>
                  </a:rPr>
                  <a:t>, </a:t>
                </a:r>
                <a:r>
                  <a:rPr lang="zh-CN" altLang="en-US" sz="2000">
                    <a:ea typeface="等线" panose="02010600030101010101" pitchFamily="2" charset="-122"/>
                  </a:rPr>
                  <a:t>共</a:t>
                </a:r>
                <a:r>
                  <a:rPr lang="en-US" altLang="zh-CN" sz="2000" b="1" i="1">
                    <a:solidFill>
                      <a:srgbClr val="0070C0"/>
                    </a:solidFill>
                    <a:ea typeface="等线" panose="02010600030101010101" pitchFamily="2" charset="-122"/>
                  </a:rPr>
                  <a:t>N</a:t>
                </a:r>
                <a:r>
                  <a:rPr lang="zh-CN" altLang="en-US" sz="2000">
                    <a:ea typeface="等线" panose="02010600030101010101" pitchFamily="2" charset="-122"/>
                  </a:rPr>
                  <a:t>个</a:t>
                </a:r>
                <a:r>
                  <a:rPr lang="en-US" altLang="zh-CN" sz="2000">
                    <a:ea typeface="等线" panose="02010600030101010101" pitchFamily="2" charset="-122"/>
                  </a:rPr>
                  <a:t>, </a:t>
                </a:r>
                <a:r>
                  <a:rPr lang="en-US" altLang="zh-CN" sz="2000" b="1" i="1">
                    <a:solidFill>
                      <a:srgbClr val="0070C0"/>
                    </a:solidFill>
                    <a:ea typeface="等线" panose="02010600030101010101" pitchFamily="2" charset="-122"/>
                  </a:rPr>
                  <a:t>N</a:t>
                </a:r>
                <a:r>
                  <a:rPr lang="zh-CN" altLang="en-US" sz="2000">
                    <a:ea typeface="等线" panose="02010600030101010101" pitchFamily="2" charset="-122"/>
                  </a:rPr>
                  <a:t>为样本容量</a:t>
                </a:r>
                <a:endParaRPr lang="en-US" altLang="zh-CN" sz="2000">
                  <a:ea typeface="等线" panose="02010600030101010101" pitchFamily="2" charset="-122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zh-CN" altLang="en-US" sz="2000"/>
                  <a:t>许多最优化算法可以用于这一问题的求解</a:t>
                </a:r>
                <a:r>
                  <a:rPr lang="en-US" altLang="zh-CN" sz="2000"/>
                  <a:t>, </a:t>
                </a:r>
                <a:r>
                  <a:rPr lang="zh-CN" altLang="en-US" sz="2000"/>
                  <a:t>但当训练样本容量很大时</a:t>
                </a:r>
                <a:r>
                  <a:rPr lang="en-US" altLang="zh-CN" sz="2000"/>
                  <a:t>, </a:t>
                </a:r>
                <a:r>
                  <a:rPr lang="zh-CN" altLang="en-US" sz="2000"/>
                  <a:t>这些算法往往变得非常低效</a:t>
                </a:r>
                <a:r>
                  <a:rPr lang="en-US" altLang="zh-CN" sz="2000"/>
                  <a:t>, </a:t>
                </a:r>
                <a:r>
                  <a:rPr lang="zh-CN" altLang="en-US" sz="2000"/>
                  <a:t>以致无法使用</a:t>
                </a:r>
                <a:r>
                  <a:rPr lang="en-US" altLang="zh-CN" sz="2000"/>
                  <a:t>(</a:t>
                </a:r>
                <a:r>
                  <a:rPr lang="zh-CN" altLang="en-US" sz="2000"/>
                  <a:t>典型的凸二次规划问题的计算时间复杂度为</a:t>
                </a:r>
                <a:r>
                  <a:rPr lang="en-US" altLang="zh-CN" sz="2000" b="1">
                    <a:solidFill>
                      <a:srgbClr val="0070C0"/>
                    </a:solidFill>
                  </a:rPr>
                  <a:t>O(</a:t>
                </a:r>
                <a:r>
                  <a:rPr lang="en-US" altLang="zh-CN" sz="2000" b="1" i="1">
                    <a:solidFill>
                      <a:srgbClr val="0070C0"/>
                    </a:solidFill>
                  </a:rPr>
                  <a:t>N</a:t>
                </a:r>
                <a:r>
                  <a:rPr lang="en-US" altLang="zh-CN" sz="2000" b="1" baseline="30000">
                    <a:solidFill>
                      <a:srgbClr val="0070C0"/>
                    </a:solidFill>
                  </a:rPr>
                  <a:t>3</a:t>
                </a:r>
                <a:r>
                  <a:rPr lang="en-US" altLang="zh-CN" sz="2000" b="1">
                    <a:solidFill>
                      <a:srgbClr val="0070C0"/>
                    </a:solidFill>
                  </a:rPr>
                  <a:t>)</a:t>
                </a:r>
                <a:r>
                  <a:rPr lang="en-US" altLang="zh-CN" sz="2000"/>
                  <a:t>)</a:t>
                </a:r>
                <a:endParaRPr lang="zh-CN" altLang="en-US" sz="2000" dirty="0">
                  <a:ea typeface="等线" panose="02010600030101010101" pitchFamily="2" charset="-122"/>
                </a:endParaRPr>
              </a:p>
            </p:txBody>
          </p:sp>
        </mc:Choice>
        <mc:Fallback xmlns="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AB1908A2-0892-5256-95FE-3317A57E998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21105" y="2461628"/>
                <a:ext cx="8360945" cy="4351338"/>
              </a:xfrm>
              <a:blipFill>
                <a:blip r:embed="rId2"/>
                <a:stretch>
                  <a:fillRect l="-656" t="-56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F8BB6AA2-116A-2F72-68CA-B3655EBE97DB}"/>
                  </a:ext>
                </a:extLst>
              </p:cNvPr>
              <p:cNvSpPr txBox="1"/>
              <p:nvPr/>
            </p:nvSpPr>
            <p:spPr>
              <a:xfrm>
                <a:off x="1528224" y="3009622"/>
                <a:ext cx="5640678" cy="9025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i="1" dirty="0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i="1" dirty="0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i="0" dirty="0" smtClean="0">
                                  <a:latin typeface="Cambria Math" panose="02040503050406030204" pitchFamily="18" charset="0"/>
                                </a:rPr>
                                <m:t>m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b="0" i="0" dirty="0" smtClean="0">
                                  <a:latin typeface="Cambria Math" panose="02040503050406030204" pitchFamily="18" charset="0"/>
                                </a:rPr>
                                <m:t>in</m:t>
                              </m:r>
                            </m:e>
                            <m:lim>
                              <m:r>
                                <a:rPr lang="zh-CN" altLang="en-US" i="1" dirty="0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lim>
                          </m:limLow>
                        </m:fName>
                        <m:e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      </m:t>
                          </m:r>
                          <m:f>
                            <m:f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zh-CN" altLang="en-US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nary>
                                <m:naryPr>
                                  <m:chr m:val="∑"/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</m:nary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nary>
                            <m:naryPr>
                              <m:chr m:val="∑"/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e>
                      </m:func>
                    </m:oMath>
                  </m:oMathPara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F8BB6AA2-116A-2F72-68CA-B3655EBE97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8224" y="3009622"/>
                <a:ext cx="5640678" cy="90255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C97475D3-06C2-1F3A-BA38-0DF6AFF4E9E4}"/>
                  </a:ext>
                </a:extLst>
              </p:cNvPr>
              <p:cNvSpPr txBox="1"/>
              <p:nvPr/>
            </p:nvSpPr>
            <p:spPr>
              <a:xfrm>
                <a:off x="1975098" y="3839938"/>
                <a:ext cx="5597226" cy="8712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lang="en-US" altLang="zh-CN" b="0" i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en-US" altLang="zh-CN" b="0" i="0" smtClean="0">
                          <a:latin typeface="Cambria Math" panose="02040503050406030204" pitchFamily="18" charset="0"/>
                        </a:rPr>
                        <m:t>.      </m:t>
                      </m:r>
                      <m:nary>
                        <m:naryPr>
                          <m:chr m:val="∑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=0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    </m:t>
                          </m:r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≥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0,  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=1, 2, ⋯,  </m:t>
                          </m:r>
                        </m:e>
                      </m:nary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C97475D3-06C2-1F3A-BA38-0DF6AFF4E9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5098" y="3839938"/>
                <a:ext cx="5597226" cy="87126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C15D308D-3C55-431F-263D-1FE569125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80661DEE-55DF-9C4C-9E32-9432A9F8E9FC}" type="slidenum">
              <a:rPr lang="en-US" smtClean="0"/>
              <a:t>93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103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>
            <a:extLst>
              <a:ext uri="{FF2B5EF4-FFF2-40B4-BE49-F238E27FC236}">
                <a16:creationId xmlns:a16="http://schemas.microsoft.com/office/drawing/2014/main" id="{5A124B1E-72AA-94F2-7F1E-BF2B19D5F7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3729" y="2436223"/>
            <a:ext cx="8416541" cy="4421777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zh-CN" altLang="en-US" sz="2200" b="1">
                <a:solidFill>
                  <a:srgbClr val="0070C0"/>
                </a:solidFill>
                <a:ea typeface="等线" panose="02010600030101010101" pitchFamily="2" charset="-122"/>
              </a:rPr>
              <a:t>算法框架：</a:t>
            </a:r>
            <a:endParaRPr lang="en-US" altLang="zh-CN" sz="2200" b="1" dirty="0">
              <a:solidFill>
                <a:srgbClr val="0070C0"/>
              </a:solidFill>
              <a:ea typeface="等线" panose="02010600030101010101" pitchFamily="2" charset="-122"/>
            </a:endParaRPr>
          </a:p>
          <a:p>
            <a:pPr>
              <a:lnSpc>
                <a:spcPct val="100000"/>
              </a:lnSpc>
            </a:pPr>
            <a:r>
              <a:rPr lang="zh-CN" altLang="en-US" sz="2200">
                <a:ea typeface="等线" panose="02010600030101010101" pitchFamily="2" charset="-122"/>
              </a:rPr>
              <a:t>如果</a:t>
            </a:r>
            <a:r>
              <a:rPr lang="zh-CN" altLang="en-US" sz="2200" dirty="0">
                <a:ea typeface="等线" panose="02010600030101010101" pitchFamily="2" charset="-122"/>
              </a:rPr>
              <a:t>所有变量的解都满足此最优化问题的</a:t>
            </a:r>
            <a:r>
              <a:rPr lang="en-US" altLang="zh-CN" sz="2200">
                <a:ea typeface="等线" panose="02010600030101010101" pitchFamily="2" charset="-122"/>
              </a:rPr>
              <a:t>KKT</a:t>
            </a:r>
            <a:r>
              <a:rPr lang="zh-CN" altLang="en-US" sz="2200">
                <a:ea typeface="等线" panose="02010600030101010101" pitchFamily="2" charset="-122"/>
              </a:rPr>
              <a:t>条件</a:t>
            </a:r>
            <a:r>
              <a:rPr lang="en-US" altLang="zh-CN" sz="2200">
                <a:ea typeface="等线" panose="02010600030101010101" pitchFamily="2" charset="-122"/>
              </a:rPr>
              <a:t>, </a:t>
            </a:r>
            <a:r>
              <a:rPr lang="zh-CN" altLang="en-US" sz="2200">
                <a:ea typeface="等线" panose="02010600030101010101" pitchFamily="2" charset="-122"/>
              </a:rPr>
              <a:t>那么得到解</a:t>
            </a:r>
            <a:endParaRPr lang="en-US" altLang="zh-CN" sz="2200" dirty="0">
              <a:ea typeface="等线" panose="02010600030101010101" pitchFamily="2" charset="-122"/>
            </a:endParaRPr>
          </a:p>
          <a:p>
            <a:pPr>
              <a:lnSpc>
                <a:spcPct val="100000"/>
              </a:lnSpc>
            </a:pPr>
            <a:r>
              <a:rPr lang="zh-CN" altLang="en-US" sz="2200">
                <a:ea typeface="等线" panose="02010600030101010101" pitchFamily="2" charset="-122"/>
              </a:rPr>
              <a:t>否则</a:t>
            </a:r>
            <a:r>
              <a:rPr lang="en-US" altLang="zh-CN" sz="2200">
                <a:ea typeface="等线" panose="02010600030101010101" pitchFamily="2" charset="-122"/>
              </a:rPr>
              <a:t>, </a:t>
            </a:r>
            <a:r>
              <a:rPr lang="zh-CN" altLang="en-US" sz="2200">
                <a:ea typeface="等线" panose="02010600030101010101" pitchFamily="2" charset="-122"/>
              </a:rPr>
              <a:t>选择</a:t>
            </a:r>
            <a:r>
              <a:rPr lang="zh-CN" altLang="en-US" sz="2200" dirty="0">
                <a:ea typeface="等线" panose="02010600030101010101" pitchFamily="2" charset="-122"/>
              </a:rPr>
              <a:t>两</a:t>
            </a:r>
            <a:r>
              <a:rPr lang="zh-CN" altLang="en-US" sz="2200">
                <a:ea typeface="等线" panose="02010600030101010101" pitchFamily="2" charset="-122"/>
              </a:rPr>
              <a:t>个变量</a:t>
            </a:r>
            <a:r>
              <a:rPr lang="en-US" altLang="zh-CN" sz="2200">
                <a:ea typeface="等线" panose="02010600030101010101" pitchFamily="2" charset="-122"/>
              </a:rPr>
              <a:t>, </a:t>
            </a:r>
            <a:r>
              <a:rPr lang="zh-CN" altLang="en-US" sz="2200">
                <a:ea typeface="等线" panose="02010600030101010101" pitchFamily="2" charset="-122"/>
              </a:rPr>
              <a:t>固定其它变量</a:t>
            </a:r>
            <a:r>
              <a:rPr lang="en-US" altLang="zh-CN" sz="2200">
                <a:ea typeface="等线" panose="02010600030101010101" pitchFamily="2" charset="-122"/>
              </a:rPr>
              <a:t>, </a:t>
            </a:r>
            <a:r>
              <a:rPr lang="zh-CN" altLang="en-US" sz="2200">
                <a:ea typeface="等线" panose="02010600030101010101" pitchFamily="2" charset="-122"/>
              </a:rPr>
              <a:t>针对</a:t>
            </a:r>
            <a:r>
              <a:rPr lang="zh-CN" altLang="en-US" sz="2200" dirty="0">
                <a:ea typeface="等线" panose="02010600030101010101" pitchFamily="2" charset="-122"/>
              </a:rPr>
              <a:t>这两个变量构建</a:t>
            </a:r>
            <a:r>
              <a:rPr lang="zh-CN" altLang="en-US" sz="2200">
                <a:ea typeface="等线" panose="02010600030101010101" pitchFamily="2" charset="-122"/>
              </a:rPr>
              <a:t>一个</a:t>
            </a:r>
            <a:r>
              <a:rPr lang="en-US" altLang="zh-CN" sz="2200">
                <a:ea typeface="等线" panose="02010600030101010101" pitchFamily="2" charset="-122"/>
              </a:rPr>
              <a:t>QP</a:t>
            </a:r>
            <a:r>
              <a:rPr lang="zh-CN" altLang="en-US" sz="2200">
                <a:ea typeface="等线" panose="02010600030101010101" pitchFamily="2" charset="-122"/>
              </a:rPr>
              <a:t>子问题</a:t>
            </a:r>
            <a:r>
              <a:rPr lang="en-US" altLang="zh-CN" sz="2200">
                <a:ea typeface="等线" panose="02010600030101010101" pitchFamily="2" charset="-122"/>
              </a:rPr>
              <a:t>, </a:t>
            </a:r>
            <a:r>
              <a:rPr lang="zh-CN" altLang="en-US" sz="2200">
                <a:ea typeface="等线" panose="02010600030101010101" pitchFamily="2" charset="-122"/>
              </a:rPr>
              <a:t>可</a:t>
            </a:r>
            <a:r>
              <a:rPr lang="zh-CN" altLang="en-US" sz="2200" dirty="0">
                <a:ea typeface="等线" panose="02010600030101010101" pitchFamily="2" charset="-122"/>
              </a:rPr>
              <a:t>通过解析</a:t>
            </a:r>
            <a:r>
              <a:rPr lang="zh-CN" altLang="en-US" sz="2200">
                <a:ea typeface="等线" panose="02010600030101010101" pitchFamily="2" charset="-122"/>
              </a:rPr>
              <a:t>方法求解</a:t>
            </a:r>
            <a:endParaRPr lang="en-US" altLang="zh-CN" sz="2200">
              <a:ea typeface="等线" panose="02010600030101010101" pitchFamily="2" charset="-122"/>
            </a:endParaRPr>
          </a:p>
          <a:p>
            <a:pPr>
              <a:lnSpc>
                <a:spcPct val="100000"/>
              </a:lnSpc>
            </a:pPr>
            <a:r>
              <a:rPr lang="zh-CN" altLang="en-US" sz="2200">
                <a:ea typeface="等线" panose="02010600030101010101" pitchFamily="2" charset="-122"/>
              </a:rPr>
              <a:t>子</a:t>
            </a:r>
            <a:r>
              <a:rPr lang="zh-CN" altLang="en-US" sz="2200" dirty="0">
                <a:ea typeface="等线" panose="02010600030101010101" pitchFamily="2" charset="-122"/>
              </a:rPr>
              <a:t>问题的两</a:t>
            </a:r>
            <a:r>
              <a:rPr lang="zh-CN" altLang="en-US" sz="2200">
                <a:ea typeface="等线" panose="02010600030101010101" pitchFamily="2" charset="-122"/>
              </a:rPr>
              <a:t>个变量选择</a:t>
            </a:r>
            <a:r>
              <a:rPr lang="en-US" altLang="zh-CN" sz="2200">
                <a:ea typeface="等线" panose="02010600030101010101" pitchFamily="2" charset="-122"/>
              </a:rPr>
              <a:t>: </a:t>
            </a:r>
            <a:r>
              <a:rPr lang="zh-CN" altLang="en-US" sz="2200">
                <a:ea typeface="等线" panose="02010600030101010101" pitchFamily="2" charset="-122"/>
              </a:rPr>
              <a:t>一</a:t>
            </a:r>
            <a:r>
              <a:rPr lang="zh-CN" altLang="en-US" sz="2200" dirty="0">
                <a:ea typeface="等线" panose="02010600030101010101" pitchFamily="2" charset="-122"/>
              </a:rPr>
              <a:t>个是违反</a:t>
            </a:r>
            <a:r>
              <a:rPr lang="en-US" altLang="zh-CN" sz="2200" dirty="0">
                <a:ea typeface="等线" panose="02010600030101010101" pitchFamily="2" charset="-122"/>
              </a:rPr>
              <a:t>KKT</a:t>
            </a:r>
            <a:r>
              <a:rPr lang="zh-CN" altLang="en-US" sz="2200" dirty="0">
                <a:ea typeface="等线" panose="02010600030101010101" pitchFamily="2" charset="-122"/>
              </a:rPr>
              <a:t>条件最严重</a:t>
            </a:r>
            <a:r>
              <a:rPr lang="zh-CN" altLang="en-US" sz="2200">
                <a:ea typeface="等线" panose="02010600030101010101" pitchFamily="2" charset="-122"/>
              </a:rPr>
              <a:t>的那个</a:t>
            </a:r>
            <a:r>
              <a:rPr lang="en-US" altLang="zh-CN" sz="2200">
                <a:ea typeface="等线" panose="02010600030101010101" pitchFamily="2" charset="-122"/>
              </a:rPr>
              <a:t>; </a:t>
            </a:r>
            <a:r>
              <a:rPr lang="zh-CN" altLang="en-US" sz="2200">
                <a:ea typeface="等线" panose="02010600030101010101" pitchFamily="2" charset="-122"/>
              </a:rPr>
              <a:t>另</a:t>
            </a:r>
            <a:r>
              <a:rPr lang="zh-CN" altLang="en-US" sz="2200" dirty="0">
                <a:ea typeface="等线" panose="02010600030101010101" pitchFamily="2" charset="-122"/>
              </a:rPr>
              <a:t>一个由约束条件</a:t>
            </a:r>
            <a:r>
              <a:rPr lang="zh-CN" altLang="en-US" sz="2200">
                <a:ea typeface="等线" panose="02010600030101010101" pitchFamily="2" charset="-122"/>
              </a:rPr>
              <a:t>自动确定</a:t>
            </a:r>
            <a:endParaRPr lang="en-US" altLang="zh-CN" sz="2200">
              <a:ea typeface="等线" panose="02010600030101010101" pitchFamily="2" charset="-122"/>
            </a:endParaRPr>
          </a:p>
          <a:p>
            <a:pPr>
              <a:lnSpc>
                <a:spcPct val="100000"/>
              </a:lnSpc>
            </a:pPr>
            <a:endParaRPr lang="en-US" altLang="zh-CN" sz="2200">
              <a:ea typeface="等线" panose="02010600030101010101" pitchFamily="2" charset="-122"/>
            </a:endParaRPr>
          </a:p>
          <a:p>
            <a:pPr>
              <a:lnSpc>
                <a:spcPct val="100000"/>
              </a:lnSpc>
            </a:pPr>
            <a:endParaRPr lang="en-US" altLang="zh-CN" sz="2200">
              <a:ea typeface="等线" panose="02010600030101010101" pitchFamily="2" charset="-122"/>
            </a:endParaRPr>
          </a:p>
          <a:p>
            <a:pPr>
              <a:lnSpc>
                <a:spcPct val="100000"/>
              </a:lnSpc>
            </a:pPr>
            <a:r>
              <a:rPr lang="zh-CN" altLang="en-US" sz="2200">
                <a:ea typeface="等线" panose="02010600030101010101" pitchFamily="2" charset="-122"/>
              </a:rPr>
              <a:t>包括：</a:t>
            </a:r>
            <a:endParaRPr lang="en-US" altLang="zh-CN" sz="2200">
              <a:ea typeface="等线" panose="02010600030101010101" pitchFamily="2" charset="-122"/>
            </a:endParaRPr>
          </a:p>
          <a:p>
            <a:pPr lvl="1">
              <a:lnSpc>
                <a:spcPct val="100000"/>
              </a:lnSpc>
            </a:pPr>
            <a:r>
              <a:rPr lang="zh-CN" altLang="en-US" sz="2200"/>
              <a:t>求解两变量二次规划的</a:t>
            </a:r>
            <a:r>
              <a:rPr lang="zh-CN" altLang="en-US" sz="2200" b="1">
                <a:solidFill>
                  <a:srgbClr val="0070C0"/>
                </a:solidFill>
              </a:rPr>
              <a:t>解析方法</a:t>
            </a:r>
            <a:endParaRPr lang="en-US" altLang="zh-CN" sz="2200" b="1">
              <a:solidFill>
                <a:srgbClr val="0070C0"/>
              </a:solidFill>
            </a:endParaRPr>
          </a:p>
          <a:p>
            <a:pPr lvl="1">
              <a:lnSpc>
                <a:spcPct val="100000"/>
              </a:lnSpc>
            </a:pPr>
            <a:r>
              <a:rPr lang="zh-CN" altLang="en-US" sz="2200"/>
              <a:t>选择变量的</a:t>
            </a:r>
            <a:r>
              <a:rPr lang="zh-CN" altLang="en-US" sz="2200" b="1">
                <a:solidFill>
                  <a:srgbClr val="0070C0"/>
                </a:solidFill>
              </a:rPr>
              <a:t>启发式方法</a:t>
            </a:r>
          </a:p>
          <a:p>
            <a:pPr>
              <a:lnSpc>
                <a:spcPct val="100000"/>
              </a:lnSpc>
            </a:pPr>
            <a:endParaRPr lang="en-US" altLang="zh-CN" sz="2200" dirty="0">
              <a:ea typeface="等线" panose="02010600030101010101" pitchFamily="2" charset="-122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zh-CN" dirty="0"/>
          </a:p>
          <a:p>
            <a:pPr>
              <a:lnSpc>
                <a:spcPct val="100000"/>
              </a:lnSpc>
            </a:pPr>
            <a:endParaRPr lang="en-US" altLang="zh-CN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B20CD5A9-DEE6-44B0-F82D-374DBBB487B4}"/>
                  </a:ext>
                </a:extLst>
              </p:cNvPr>
              <p:cNvSpPr txBox="1"/>
              <p:nvPr/>
            </p:nvSpPr>
            <p:spPr>
              <a:xfrm>
                <a:off x="3077015" y="4647111"/>
                <a:ext cx="2769937" cy="10442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20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nary>
                        <m:naryPr>
                          <m:chr m:val="∑"/>
                          <m:ctrlP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=2</m:t>
                          </m:r>
                        </m:sub>
                        <m:sup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2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CN" altLang="en-US" sz="2200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B20CD5A9-DEE6-44B0-F82D-374DBBB487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7015" y="4647111"/>
                <a:ext cx="2769937" cy="104426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A9D72C80-633A-CC84-BCFC-8DBFDBFEB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80661DEE-55DF-9C4C-9E32-9432A9F8E9FC}" type="slidenum">
              <a:rPr lang="en-US" smtClean="0"/>
              <a:t>94</a:t>
            </a:fld>
            <a:endParaRPr lang="en-US" dirty="0"/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694E49CC-0533-4E90-9988-3997EF2A273B}"/>
              </a:ext>
            </a:extLst>
          </p:cNvPr>
          <p:cNvSpPr txBox="1"/>
          <p:nvPr/>
        </p:nvSpPr>
        <p:spPr>
          <a:xfrm>
            <a:off x="253714" y="1644153"/>
            <a:ext cx="8416541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b="1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SMO</a:t>
            </a:r>
            <a:r>
              <a:rPr lang="zh-CN" altLang="en-US" sz="3200" b="1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算法</a:t>
            </a:r>
            <a:endParaRPr lang="zh-CN" altLang="en-US" sz="3200" b="1" dirty="0">
              <a:solidFill>
                <a:schemeClr val="accent1">
                  <a:lumMod val="50000"/>
                </a:schemeClr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1857866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F4943FC9-ECD3-06B8-0524-D3950C63B6D2}"/>
              </a:ext>
            </a:extLst>
          </p:cNvPr>
          <p:cNvSpPr txBox="1"/>
          <p:nvPr/>
        </p:nvSpPr>
        <p:spPr>
          <a:xfrm>
            <a:off x="253714" y="1645396"/>
            <a:ext cx="8416541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b="1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两变量</a:t>
            </a:r>
            <a:r>
              <a:rPr lang="en-US" altLang="zh-CN" sz="3200" b="1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QP</a:t>
            </a:r>
            <a:r>
              <a:rPr lang="zh-CN" altLang="en-US" sz="3200" b="1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的</a:t>
            </a:r>
            <a:r>
              <a:rPr lang="zh-CN" altLang="en-US" sz="3200" b="1" dirty="0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求解过程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8A9B935D-F1DD-2331-F8ED-64B830EEFE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5645" y="2768715"/>
            <a:ext cx="8234610" cy="55243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zh-CN" altLang="en-US" sz="2200" dirty="0">
                <a:ea typeface="等线" panose="02010600030101010101" pitchFamily="2" charset="-122"/>
              </a:rPr>
              <a:t>选择两</a:t>
            </a:r>
            <a:r>
              <a:rPr lang="zh-CN" altLang="en-US" sz="2200">
                <a:ea typeface="等线" panose="02010600030101010101" pitchFamily="2" charset="-122"/>
              </a:rPr>
              <a:t>个变量</a:t>
            </a:r>
            <a:r>
              <a:rPr lang="en-US" altLang="zh-CN" sz="2200">
                <a:ea typeface="等线" panose="02010600030101010101" pitchFamily="2" charset="-122"/>
              </a:rPr>
              <a:t>, </a:t>
            </a:r>
            <a:r>
              <a:rPr lang="zh-CN" altLang="en-US" sz="2200">
                <a:ea typeface="等线" panose="02010600030101010101" pitchFamily="2" charset="-122"/>
              </a:rPr>
              <a:t>其它固定</a:t>
            </a:r>
            <a:r>
              <a:rPr lang="en-US" altLang="zh-CN" sz="2200">
                <a:ea typeface="等线" panose="02010600030101010101" pitchFamily="2" charset="-122"/>
              </a:rPr>
              <a:t>, SMO</a:t>
            </a:r>
            <a:r>
              <a:rPr lang="zh-CN" altLang="en-US" sz="2200">
                <a:ea typeface="等线" panose="02010600030101010101" pitchFamily="2" charset="-122"/>
              </a:rPr>
              <a:t>的子问题</a:t>
            </a:r>
            <a:r>
              <a:rPr lang="en-US" altLang="zh-CN" sz="2200">
                <a:ea typeface="等线" panose="02010600030101010101" pitchFamily="2" charset="-122"/>
              </a:rPr>
              <a:t>: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53B2712D-701A-A4FF-3CC2-F4C6082B652D}"/>
                  </a:ext>
                </a:extLst>
              </p:cNvPr>
              <p:cNvSpPr txBox="1"/>
              <p:nvPr/>
            </p:nvSpPr>
            <p:spPr>
              <a:xfrm>
                <a:off x="653143" y="3128382"/>
                <a:ext cx="8055212" cy="20905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22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220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20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altLang="zh-CN" sz="22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200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sz="22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sz="22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200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sz="2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lim>
                          </m:limLow>
                        </m:fName>
                        <m:e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  <m:d>
                            <m:dPr>
                              <m:ctrlP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200" b="0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sz="22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200" b="0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sz="2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b>
                            <m:sSubPr>
                              <m:ctrlP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sz="22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b>
                            <m:sSubPr>
                              <m:ctrlP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sz="22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2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2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en-US" altLang="zh-CN" sz="220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2200" b="0" dirty="0"/>
                  <a:t>                                          </a:t>
                </a:r>
                <a14:m>
                  <m:oMath xmlns:m="http://schemas.openxmlformats.org/officeDocument/2006/math"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−(</m:t>
                    </m:r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200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200" dirty="0"/>
                  <a:t>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200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200" b="0" i="0" smtClean="0">
                        <a:latin typeface="Cambria Math" panose="02040503050406030204" pitchFamily="18" charset="0"/>
                      </a:rPr>
                      <m:t>)+</m:t>
                    </m:r>
                  </m:oMath>
                </a14:m>
                <a:r>
                  <a:rPr lang="en-US" altLang="zh-CN" sz="22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200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nary>
                      <m:naryPr>
                        <m:chr m:val="∑"/>
                        <m:ctrlPr>
                          <a:rPr lang="en-US" altLang="zh-CN" sz="22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=3</m:t>
                        </m:r>
                      </m:sub>
                      <m:sup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2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sSub>
                      <m:sSubPr>
                        <m:ctrlPr>
                          <a:rPr lang="en-US" altLang="zh-CN" sz="2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altLang="zh-CN" sz="2200" b="0" i="1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2200" b="0"/>
                  <a:t>                                          </a:t>
                </a:r>
                <a14:m>
                  <m:oMath xmlns:m="http://schemas.openxmlformats.org/officeDocument/2006/math"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altLang="zh-CN" sz="22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200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2200" dirty="0"/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2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=3</m:t>
                        </m:r>
                      </m:sub>
                      <m:sup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2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zh-CN" altLang="en-US" sz="2200" dirty="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53B2712D-701A-A4FF-3CC2-F4C6082B65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143" y="3128382"/>
                <a:ext cx="8055212" cy="2090572"/>
              </a:xfrm>
              <a:prstGeom prst="rect">
                <a:avLst/>
              </a:prstGeom>
              <a:blipFill>
                <a:blip r:embed="rId2"/>
                <a:stretch>
                  <a:fillRect b="-3848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F1C0D042-24A8-93CC-2E41-7048D41AFBB6}"/>
                  </a:ext>
                </a:extLst>
              </p:cNvPr>
              <p:cNvSpPr txBox="1"/>
              <p:nvPr/>
            </p:nvSpPr>
            <p:spPr>
              <a:xfrm>
                <a:off x="1539400" y="5432749"/>
                <a:ext cx="5133618" cy="10826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200" b="0" i="0" smtClean="0"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 altLang="zh-CN" sz="2200" b="0" i="0" smtClean="0">
                        <a:latin typeface="Cambria Math" panose="02040503050406030204" pitchFamily="18" charset="0"/>
                      </a:rPr>
                      <m:t>.</m:t>
                    </m:r>
                    <m:r>
                      <m:rPr>
                        <m:sty m:val="p"/>
                      </m:rPr>
                      <a:rPr lang="en-US" altLang="zh-CN" sz="2200" b="0" i="0" smtClean="0">
                        <a:latin typeface="Cambria Math" panose="02040503050406030204" pitchFamily="18" charset="0"/>
                      </a:rPr>
                      <m:t>t</m:t>
                    </m:r>
                    <m:r>
                      <a:rPr lang="en-US" altLang="zh-CN" sz="2200" b="0" i="0" smtClean="0">
                        <a:latin typeface="Cambria Math" panose="02040503050406030204" pitchFamily="18" charset="0"/>
                      </a:rPr>
                      <m:t>.</m:t>
                    </m:r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        </m:t>
                        </m:r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200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200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200" b="0" i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CN" sz="22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200" b="0" i="0" smtClean="0">
                        <a:latin typeface="Cambria Math" panose="02040503050406030204" pitchFamily="18" charset="0"/>
                      </a:rPr>
                      <m:t>−</m:t>
                    </m:r>
                    <m:nary>
                      <m:naryPr>
                        <m:chr m:val="∑"/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2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=3</m:t>
                        </m:r>
                      </m:sub>
                      <m:sup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2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2200" i="1" smtClean="0">
                            <a:latin typeface="Cambria Math" panose="02040503050406030204" pitchFamily="18" charset="0"/>
                          </a:rPr>
                          <m:t>𝜍</m:t>
                        </m:r>
                      </m:e>
                    </m:nary>
                  </m:oMath>
                </a14:m>
                <a:endParaRPr lang="en-US" altLang="zh-CN" sz="2200" dirty="0"/>
              </a:p>
              <a:p>
                <a:pPr>
                  <a:lnSpc>
                    <a:spcPct val="150000"/>
                  </a:lnSpc>
                </a:pPr>
                <a:r>
                  <a:rPr lang="en-US" altLang="zh-CN" sz="2200" dirty="0"/>
                  <a:t>               </a:t>
                </a:r>
                <a14:m>
                  <m:oMath xmlns:m="http://schemas.openxmlformats.org/officeDocument/2006/math"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altLang="zh-CN" sz="22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200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       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=1, 2</m:t>
                    </m:r>
                  </m:oMath>
                </a14:m>
                <a:endParaRPr lang="zh-CN" altLang="en-US" sz="2200" dirty="0"/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F1C0D042-24A8-93CC-2E41-7048D41AFB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9400" y="5432749"/>
                <a:ext cx="5133618" cy="1082604"/>
              </a:xfrm>
              <a:prstGeom prst="rect">
                <a:avLst/>
              </a:prstGeom>
              <a:blipFill>
                <a:blip r:embed="rId3"/>
                <a:stretch>
                  <a:fillRect t="-38202" b="-2752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EDEB2DBE-6E1E-919B-E072-6DBBC372D5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80661DEE-55DF-9C4C-9E32-9432A9F8E9FC}" type="slidenum">
              <a:rPr lang="en-US" smtClean="0"/>
              <a:t>95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910328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9BE9143-FA86-89A8-ACCE-8E651A24EF56}"/>
              </a:ext>
            </a:extLst>
          </p:cNvPr>
          <p:cNvSpPr txBox="1"/>
          <p:nvPr/>
        </p:nvSpPr>
        <p:spPr>
          <a:xfrm>
            <a:off x="253713" y="1650851"/>
            <a:ext cx="8416541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b="1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两变量</a:t>
            </a:r>
            <a:r>
              <a:rPr lang="en-US" altLang="zh-CN" sz="3200" b="1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QP</a:t>
            </a:r>
            <a:r>
              <a:rPr lang="zh-CN" altLang="en-US" sz="3200" b="1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的</a:t>
            </a:r>
            <a:r>
              <a:rPr lang="zh-CN" altLang="en-US" sz="3200" b="1" dirty="0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求解过程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361456F0-1AF3-0B95-D2B6-EAFD05471C6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15623" y="2688531"/>
                <a:ext cx="7892722" cy="3939247"/>
              </a:xfrm>
            </p:spPr>
            <p:txBody>
              <a:bodyPr>
                <a:normAutofit/>
              </a:bodyPr>
              <a:lstStyle/>
              <a:p>
                <a:r>
                  <a:rPr lang="zh-CN" altLang="en-US" sz="2200" dirty="0">
                    <a:ea typeface="等线" panose="02010600030101010101" pitchFamily="2" charset="-122"/>
                  </a:rPr>
                  <a:t>两</a:t>
                </a:r>
                <a:r>
                  <a:rPr lang="zh-CN" altLang="en-US" sz="2200">
                    <a:ea typeface="等线" panose="02010600030101010101" pitchFamily="2" charset="-122"/>
                  </a:rPr>
                  <a:t>个变量</a:t>
                </a:r>
                <a:r>
                  <a:rPr lang="en-US" altLang="zh-CN" sz="2200">
                    <a:ea typeface="等线" panose="02010600030101010101" pitchFamily="2" charset="-122"/>
                  </a:rPr>
                  <a:t>, </a:t>
                </a:r>
                <a:r>
                  <a:rPr lang="zh-CN" altLang="en-US" sz="2200">
                    <a:ea typeface="等线" panose="02010600030101010101" pitchFamily="2" charset="-122"/>
                  </a:rPr>
                  <a:t>约束条件可用</a:t>
                </a:r>
                <a:r>
                  <a:rPr lang="zh-CN" altLang="en-US" sz="2200" dirty="0">
                    <a:ea typeface="等线" panose="02010600030101010101" pitchFamily="2" charset="-122"/>
                  </a:rPr>
                  <a:t>二维空间中的图形表示</a:t>
                </a:r>
                <a:endParaRPr lang="en-US" altLang="zh-CN" sz="2200" dirty="0">
                  <a:ea typeface="等线" panose="02010600030101010101" pitchFamily="2" charset="-122"/>
                </a:endParaRPr>
              </a:p>
              <a:p>
                <a:endParaRPr lang="en-US" altLang="zh-CN" sz="2200" dirty="0">
                  <a:ea typeface="等线" panose="02010600030101010101" pitchFamily="2" charset="-122"/>
                </a:endParaRPr>
              </a:p>
              <a:p>
                <a:endParaRPr lang="en-US" altLang="zh-CN" sz="2200" dirty="0">
                  <a:ea typeface="等线" panose="02010600030101010101" pitchFamily="2" charset="-122"/>
                </a:endParaRPr>
              </a:p>
              <a:p>
                <a:pPr marL="0" indent="0">
                  <a:buNone/>
                </a:pPr>
                <a:endParaRPr lang="en-US" altLang="zh-CN" sz="2200" dirty="0">
                  <a:ea typeface="等线" panose="02010600030101010101" pitchFamily="2" charset="-122"/>
                </a:endParaRPr>
              </a:p>
              <a:p>
                <a:endParaRPr lang="en-US" altLang="zh-CN" sz="2200" dirty="0">
                  <a:ea typeface="等线" panose="02010600030101010101" pitchFamily="2" charset="-122"/>
                </a:endParaRPr>
              </a:p>
              <a:p>
                <a:endParaRPr lang="en-US" altLang="zh-CN" sz="2200" dirty="0">
                  <a:ea typeface="等线" panose="02010600030101010101" pitchFamily="2" charset="-122"/>
                </a:endParaRPr>
              </a:p>
              <a:p>
                <a:endParaRPr lang="en-US" altLang="zh-CN" sz="2200" dirty="0">
                  <a:ea typeface="等线" panose="02010600030101010101" pitchFamily="2" charset="-122"/>
                </a:endParaRPr>
              </a:p>
              <a:p>
                <a:r>
                  <a:rPr lang="zh-CN" altLang="en-US" sz="2200">
                    <a:ea typeface="等线" panose="02010600030101010101" pitchFamily="2" charset="-122"/>
                  </a:rPr>
                  <a:t>假设初始</a:t>
                </a:r>
                <a:r>
                  <a:rPr lang="zh-CN" altLang="en-US" sz="2200" dirty="0">
                    <a:ea typeface="等线" panose="02010600030101010101" pitchFamily="2" charset="-122"/>
                  </a:rPr>
                  <a:t>可行解为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20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</m:ctrlPr>
                      </m:sSubSupPr>
                      <m:e>
                        <m:r>
                          <a:rPr lang="zh-CN" altLang="en-US" sz="220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𝛼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1</m:t>
                        </m:r>
                      </m:sub>
                      <m:sup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𝑜𝑙𝑑</m:t>
                        </m:r>
                      </m:sup>
                    </m:sSubSup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,</m:t>
                    </m:r>
                    <m:sSubSup>
                      <m:sSubSup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</m:ctrlPr>
                      </m:sSubSupPr>
                      <m:e>
                        <m:r>
                          <a:rPr lang="zh-CN" altLang="en-US" sz="220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𝛼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2</m:t>
                        </m:r>
                      </m:sub>
                      <m:sup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𝑜𝑙𝑑</m:t>
                        </m:r>
                      </m:sup>
                    </m:sSubSup>
                  </m:oMath>
                </a14:m>
                <a:r>
                  <a:rPr lang="en-US" altLang="zh-CN" sz="2200" dirty="0">
                    <a:ea typeface="等线" panose="02010600030101010101" pitchFamily="2" charset="-122"/>
                  </a:rPr>
                  <a:t>, </a:t>
                </a:r>
                <a:r>
                  <a:rPr lang="zh-CN" altLang="en-US" sz="2200" dirty="0">
                    <a:ea typeface="等线" panose="02010600030101010101" pitchFamily="2" charset="-122"/>
                  </a:rPr>
                  <a:t>最优解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sz="2200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𝑛𝑒𝑤</m:t>
                        </m:r>
                      </m:sup>
                    </m:sSubSup>
                    <m:r>
                      <a:rPr lang="en-US" altLang="zh-CN" sz="2200" i="1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sz="2200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𝑛𝑒𝑤</m:t>
                        </m:r>
                      </m:sup>
                    </m:sSubSup>
                  </m:oMath>
                </a14:m>
                <a:endParaRPr lang="en-US" altLang="zh-CN" sz="2200" dirty="0">
                  <a:ea typeface="等线" panose="02010600030101010101" pitchFamily="2" charset="-122"/>
                </a:endParaRPr>
              </a:p>
              <a:p>
                <a:r>
                  <a:rPr lang="en-US" altLang="zh-CN" sz="2200" dirty="0">
                    <a:ea typeface="等线" panose="02010600030101010101" pitchFamily="2" charset="-122"/>
                  </a:rPr>
                  <a:t> </a:t>
                </a:r>
                <a:r>
                  <a:rPr lang="zh-CN" altLang="en-US" sz="2200" dirty="0">
                    <a:ea typeface="等线" panose="02010600030101010101" pitchFamily="2" charset="-122"/>
                  </a:rPr>
                  <a:t>设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2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sz="2200" dirty="0">
                    <a:ea typeface="等线" panose="02010600030101010101" pitchFamily="2" charset="-122"/>
                  </a:rPr>
                  <a:t>未经剪辑时的最优解为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20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</m:ctrlPr>
                      </m:sSubSupPr>
                      <m:e>
                        <m:r>
                          <a:rPr lang="zh-CN" altLang="en-US" sz="220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𝛼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2</m:t>
                        </m:r>
                      </m:sub>
                      <m:sup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𝑛𝑒𝑤</m:t>
                        </m:r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,</m:t>
                        </m:r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𝑢𝑛𝑐</m:t>
                        </m:r>
                      </m:sup>
                    </m:sSubSup>
                  </m:oMath>
                </a14:m>
                <a:endParaRPr lang="en-US" altLang="zh-CN" sz="2200" dirty="0">
                  <a:ea typeface="等线" panose="02010600030101010101" pitchFamily="2" charset="-122"/>
                </a:endParaRPr>
              </a:p>
              <a:p>
                <a:endParaRPr lang="en-US" altLang="zh-CN" dirty="0"/>
              </a:p>
              <a:p>
                <a:endParaRPr lang="en-US" altLang="zh-CN"/>
              </a:p>
              <a:p>
                <a:endParaRPr lang="en-US" altLang="zh-CN"/>
              </a:p>
              <a:p>
                <a:endParaRPr lang="en-US" altLang="zh-CN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361456F0-1AF3-0B95-D2B6-EAFD05471C6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15623" y="2688531"/>
                <a:ext cx="7892722" cy="3939247"/>
              </a:xfrm>
              <a:blipFill>
                <a:blip r:embed="rId2"/>
                <a:stretch>
                  <a:fillRect l="-927" t="-2012" b="-13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2">
            <a:extLst>
              <a:ext uri="{FF2B5EF4-FFF2-40B4-BE49-F238E27FC236}">
                <a16:creationId xmlns:a16="http://schemas.microsoft.com/office/drawing/2014/main" id="{E36BAA6D-5BAC-AABD-E38A-6327B0D45B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6548" y="3358243"/>
            <a:ext cx="2455436" cy="20401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3">
            <a:extLst>
              <a:ext uri="{FF2B5EF4-FFF2-40B4-BE49-F238E27FC236}">
                <a16:creationId xmlns:a16="http://schemas.microsoft.com/office/drawing/2014/main" id="{3CFD09E0-829F-412A-17E4-D30337096C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5846" y="3429000"/>
            <a:ext cx="1592104" cy="19694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BDCDEBEC-4658-11C2-84CF-555D866D0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80661DEE-55DF-9C4C-9E32-9432A9F8E9FC}" type="slidenum">
              <a:rPr lang="en-US" smtClean="0"/>
              <a:t>96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765609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EBC7F328-40F0-FAE5-2B86-2AA00D74FBB5}"/>
              </a:ext>
            </a:extLst>
          </p:cNvPr>
          <p:cNvSpPr txBox="1"/>
          <p:nvPr/>
        </p:nvSpPr>
        <p:spPr>
          <a:xfrm>
            <a:off x="253713" y="1644171"/>
            <a:ext cx="8416541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b="1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两变量</a:t>
            </a:r>
            <a:r>
              <a:rPr lang="en-US" altLang="zh-CN" sz="3200" b="1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QP</a:t>
            </a:r>
            <a:r>
              <a:rPr lang="zh-CN" altLang="en-US" sz="3200" b="1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的</a:t>
            </a:r>
            <a:r>
              <a:rPr lang="zh-CN" altLang="en-US" sz="3200" b="1" dirty="0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求解过程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97EE1510-9750-0618-7C1E-7D0830921F2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73745" y="2676443"/>
                <a:ext cx="8359105" cy="3933907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zh-CN" altLang="en-US" sz="2200">
                    <a:latin typeface="等线" panose="02010600030101010101" pitchFamily="2" charset="-122"/>
                    <a:ea typeface="等线" panose="02010600030101010101" pitchFamily="2" charset="-122"/>
                  </a:rPr>
                  <a:t>根据</a:t>
                </a:r>
                <a:r>
                  <a:rPr lang="zh-CN" altLang="en-US" sz="22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不等式条件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20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</m:ctrlPr>
                      </m:sSubSup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2</m:t>
                        </m:r>
                      </m:sub>
                      <m:sup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𝑛𝑒𝑤</m:t>
                        </m:r>
                      </m:sup>
                    </m:sSubSup>
                  </m:oMath>
                </a14:m>
                <a:r>
                  <a:rPr lang="zh-CN" altLang="en-US" sz="22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的取值范围：</a:t>
                </a:r>
                <a:endParaRPr lang="en-US" altLang="zh-CN" sz="2200" dirty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  <a:p>
                <a:pPr>
                  <a:lnSpc>
                    <a:spcPct val="100000"/>
                  </a:lnSpc>
                </a:pPr>
                <a:endParaRPr lang="en-US" altLang="zh-CN" sz="2200" dirty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  <a:p>
                <a:pPr>
                  <a:lnSpc>
                    <a:spcPct val="100000"/>
                  </a:lnSpc>
                </a:pPr>
                <a:endParaRPr lang="en-US" altLang="zh-CN" sz="2200" dirty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zh-CN" altLang="en-US" sz="2200">
                    <a:latin typeface="等线" panose="02010600030101010101" pitchFamily="2" charset="-122"/>
                    <a:ea typeface="等线" panose="02010600030101010101" pitchFamily="2" charset="-122"/>
                  </a:rPr>
                  <a:t>左</a:t>
                </a:r>
                <a:r>
                  <a:rPr lang="zh-CN" altLang="en-US" sz="22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图</a:t>
                </a:r>
                <a:r>
                  <a:rPr lang="en-US" altLang="zh-CN" sz="22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: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200" b="0" i="1" smtClean="0">
                          <a:latin typeface="Cambria Math" panose="02040503050406030204" pitchFamily="18" charset="0"/>
                          <a:ea typeface="等线" panose="02010600030101010101" pitchFamily="2" charset="-122"/>
                        </a:rPr>
                        <m:t>𝐿</m:t>
                      </m:r>
                      <m:r>
                        <a:rPr lang="en-US" altLang="zh-CN" sz="2200" b="0" i="1" smtClean="0">
                          <a:latin typeface="Cambria Math" panose="02040503050406030204" pitchFamily="18" charset="0"/>
                          <a:ea typeface="等线" panose="02010600030101010101" pitchFamily="2" charset="-122"/>
                        </a:rPr>
                        <m:t>=</m:t>
                      </m:r>
                      <m:func>
                        <m:funcPr>
                          <m:ctrlPr>
                            <a:rPr lang="en-US" altLang="zh-CN" sz="2200" b="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200" b="0" i="0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sz="2200" b="0" i="1" smtClean="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</m:ctrlPr>
                            </m:dPr>
                            <m:e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  <m:t>0,</m:t>
                              </m:r>
                              <m:sSubSup>
                                <m:sSubSupPr>
                                  <m:ctrlPr>
                                    <a:rPr lang="en-US" altLang="zh-CN" sz="2200" b="0" i="1" smtClean="0"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</a:rPr>
                                  </m:ctrlPr>
                                </m:sSubSupPr>
                                <m:e>
                                  <m:r>
                                    <a:rPr lang="zh-CN" altLang="en-US" sz="2200" b="0" i="1" smtClean="0"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sz="2200" b="0" i="1" smtClean="0"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altLang="zh-CN" sz="2200" b="0" i="1" smtClean="0"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</a:rPr>
                                    <m:t>𝑜𝑙𝑑</m:t>
                                  </m:r>
                                </m:sup>
                              </m:sSubSup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altLang="zh-CN" sz="2200" b="0" i="1" smtClean="0"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</a:rPr>
                                  </m:ctrlPr>
                                </m:sSubSupPr>
                                <m:e>
                                  <m:r>
                                    <a:rPr lang="zh-CN" altLang="en-US" sz="2200" b="0" i="1" smtClean="0"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sz="2200" b="0" i="1" smtClean="0"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zh-CN" sz="2200" b="0" i="1" smtClean="0"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</a:rPr>
                                    <m:t>𝑜𝑙𝑑</m:t>
                                  </m:r>
                                </m:sup>
                              </m:sSubSup>
                            </m:e>
                          </m:d>
                        </m:e>
                      </m:func>
                      <m:r>
                        <a:rPr lang="en-US" altLang="zh-CN" sz="2200" b="0" i="1" smtClean="0">
                          <a:latin typeface="Cambria Math" panose="02040503050406030204" pitchFamily="18" charset="0"/>
                          <a:ea typeface="等线" panose="02010600030101010101" pitchFamily="2" charset="-122"/>
                        </a:rPr>
                        <m:t>   </m:t>
                      </m:r>
                      <m:r>
                        <a:rPr lang="en-US" altLang="zh-CN" sz="2200" b="0" i="1" smtClean="0">
                          <a:latin typeface="Cambria Math" panose="02040503050406030204" pitchFamily="18" charset="0"/>
                          <a:ea typeface="等线" panose="02010600030101010101" pitchFamily="2" charset="-122"/>
                        </a:rPr>
                        <m:t>𝐻</m:t>
                      </m:r>
                      <m:r>
                        <a:rPr lang="en-US" altLang="zh-CN" sz="2200" b="0" i="1" smtClean="0">
                          <a:latin typeface="Cambria Math" panose="02040503050406030204" pitchFamily="18" charset="0"/>
                          <a:ea typeface="等线" panose="02010600030101010101" pitchFamily="2" charset="-122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sz="2200" b="0" i="0" smtClean="0">
                          <a:latin typeface="Cambria Math" panose="02040503050406030204" pitchFamily="18" charset="0"/>
                          <a:ea typeface="等线" panose="02010600030101010101" pitchFamily="2" charset="-122"/>
                        </a:rPr>
                        <m:t>min</m:t>
                      </m:r>
                      <m:r>
                        <a:rPr lang="en-US" altLang="zh-CN" sz="2200" b="0" i="1" smtClean="0">
                          <a:latin typeface="Cambria Math" panose="02040503050406030204" pitchFamily="18" charset="0"/>
                          <a:ea typeface="等线" panose="02010600030101010101" pitchFamily="2" charset="-122"/>
                        </a:rPr>
                        <m:t>⁡(</m:t>
                      </m:r>
                      <m:r>
                        <a:rPr lang="en-US" altLang="zh-CN" sz="2200" b="0" i="1" smtClean="0">
                          <a:latin typeface="Cambria Math" panose="02040503050406030204" pitchFamily="18" charset="0"/>
                          <a:ea typeface="等线" panose="02010600030101010101" pitchFamily="2" charset="-122"/>
                        </a:rPr>
                        <m:t>𝐶</m:t>
                      </m:r>
                      <m:r>
                        <a:rPr lang="en-US" altLang="zh-CN" sz="2200" b="0" i="1" smtClean="0">
                          <a:latin typeface="Cambria Math" panose="02040503050406030204" pitchFamily="18" charset="0"/>
                          <a:ea typeface="等线" panose="02010600030101010101" pitchFamily="2" charset="-122"/>
                        </a:rPr>
                        <m:t>,</m:t>
                      </m:r>
                      <m:r>
                        <a:rPr lang="en-US" altLang="zh-CN" sz="2200" b="0" i="1" smtClean="0">
                          <a:latin typeface="Cambria Math" panose="02040503050406030204" pitchFamily="18" charset="0"/>
                          <a:ea typeface="等线" panose="02010600030101010101" pitchFamily="2" charset="-122"/>
                        </a:rPr>
                        <m:t>𝐶</m:t>
                      </m:r>
                      <m:r>
                        <a:rPr lang="en-US" altLang="zh-CN" sz="2200" b="0" i="1" smtClean="0">
                          <a:latin typeface="Cambria Math" panose="02040503050406030204" pitchFamily="18" charset="0"/>
                          <a:ea typeface="等线" panose="02010600030101010101" pitchFamily="2" charset="-122"/>
                        </a:rPr>
                        <m:t>+</m:t>
                      </m:r>
                      <m:sSubSup>
                        <m:sSubSupPr>
                          <m:ctrlPr>
                            <a:rPr lang="en-US" altLang="zh-CN" sz="2200" b="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</m:ctrlPr>
                        </m:sSubSupPr>
                        <m:e>
                          <m:r>
                            <a:rPr lang="zh-CN" altLang="en-US" sz="2200" b="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𝛼</m:t>
                          </m:r>
                        </m:e>
                        <m:sub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2</m:t>
                          </m:r>
                        </m:sub>
                        <m:sup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𝑜𝑙𝑑</m:t>
                          </m:r>
                        </m:sup>
                      </m:sSubSup>
                      <m:r>
                        <a:rPr lang="en-US" altLang="zh-CN" sz="2200" b="0" i="1" smtClean="0">
                          <a:latin typeface="Cambria Math" panose="02040503050406030204" pitchFamily="18" charset="0"/>
                          <a:ea typeface="等线" panose="02010600030101010101" pitchFamily="2" charset="-122"/>
                        </a:rPr>
                        <m:t>−</m:t>
                      </m:r>
                      <m:sSubSup>
                        <m:sSubSupPr>
                          <m:ctrlPr>
                            <a:rPr lang="en-US" altLang="zh-CN" sz="2200" b="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</m:ctrlPr>
                        </m:sSubSupPr>
                        <m:e>
                          <m:r>
                            <a:rPr lang="zh-CN" altLang="en-US" sz="2200" b="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𝛼</m:t>
                          </m:r>
                        </m:e>
                        <m:sub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1</m:t>
                          </m:r>
                        </m:sub>
                        <m:sup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𝑜𝑙𝑑</m:t>
                          </m:r>
                        </m:sup>
                      </m:sSubSup>
                      <m:r>
                        <a:rPr lang="en-US" altLang="zh-CN" sz="2200" b="0" i="1" smtClean="0">
                          <a:latin typeface="Cambria Math" panose="02040503050406030204" pitchFamily="18" charset="0"/>
                          <a:ea typeface="等线" panose="02010600030101010101" pitchFamily="2" charset="-122"/>
                        </a:rPr>
                        <m:t>)</m:t>
                      </m:r>
                    </m:oMath>
                  </m:oMathPara>
                </a14:m>
                <a:endParaRPr lang="en-US" altLang="zh-CN" sz="2200" dirty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  <a:p>
                <a:pPr>
                  <a:lnSpc>
                    <a:spcPct val="100000"/>
                  </a:lnSpc>
                </a:pPr>
                <a:endParaRPr lang="en-US" altLang="zh-CN" sz="2200" dirty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altLang="zh-CN" sz="2200">
                    <a:latin typeface="等线" panose="02010600030101010101" pitchFamily="2" charset="-122"/>
                    <a:ea typeface="等线" panose="02010600030101010101" pitchFamily="2" charset="-122"/>
                  </a:rPr>
                  <a:t> </a:t>
                </a:r>
                <a:r>
                  <a:rPr lang="zh-CN" altLang="en-US" sz="2200">
                    <a:latin typeface="等线" panose="02010600030101010101" pitchFamily="2" charset="-122"/>
                    <a:ea typeface="等线" panose="02010600030101010101" pitchFamily="2" charset="-122"/>
                  </a:rPr>
                  <a:t>右</a:t>
                </a:r>
                <a:r>
                  <a:rPr lang="zh-CN" altLang="en-US" sz="22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图</a:t>
                </a:r>
                <a:r>
                  <a:rPr lang="en-US" altLang="zh-CN" sz="22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: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sz="2200" b="0" i="1" smtClean="0">
                          <a:latin typeface="Cambria Math" panose="02040503050406030204" pitchFamily="18" charset="0"/>
                          <a:ea typeface="等线" panose="02010600030101010101" pitchFamily="2" charset="-122"/>
                        </a:rPr>
                        <m:t>𝐿</m:t>
                      </m:r>
                      <m:r>
                        <a:rPr lang="en-US" altLang="zh-CN" sz="2200" b="0" i="1" smtClean="0">
                          <a:latin typeface="Cambria Math" panose="02040503050406030204" pitchFamily="18" charset="0"/>
                          <a:ea typeface="等线" panose="02010600030101010101" pitchFamily="2" charset="-122"/>
                        </a:rPr>
                        <m:t>=</m:t>
                      </m:r>
                      <m:func>
                        <m:funcPr>
                          <m:ctrlPr>
                            <a:rPr lang="en-US" altLang="zh-CN" sz="2200" b="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200" b="0" i="0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sz="2200" b="0" i="1" smtClean="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</m:ctrlPr>
                            </m:dPr>
                            <m:e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  <m:t>0,</m:t>
                              </m:r>
                              <m:sSubSup>
                                <m:sSubSupPr>
                                  <m:ctrlPr>
                                    <a:rPr lang="en-US" altLang="zh-CN" sz="2200" b="0" i="1" smtClean="0"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</a:rPr>
                                  </m:ctrlPr>
                                </m:sSubSupPr>
                                <m:e>
                                  <m:r>
                                    <a:rPr lang="zh-CN" altLang="en-US" sz="2200" b="0" i="1" smtClean="0"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sz="2200" b="0" i="1" smtClean="0"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altLang="zh-CN" sz="2200" b="0" i="1" smtClean="0"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</a:rPr>
                                    <m:t>𝑜𝑙𝑑</m:t>
                                  </m:r>
                                </m:sup>
                              </m:sSubSup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altLang="zh-CN" sz="2200" b="0" i="1" smtClean="0"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</a:rPr>
                                  </m:ctrlPr>
                                </m:sSubSupPr>
                                <m:e>
                                  <m:r>
                                    <a:rPr lang="zh-CN" altLang="en-US" sz="2200" b="0" i="1" smtClean="0"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sz="2200" b="0" i="1" smtClean="0"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zh-CN" sz="2200" b="0" i="1" smtClean="0"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</a:rPr>
                                    <m:t>𝑜𝑙𝑑</m:t>
                                  </m:r>
                                </m:sup>
                              </m:sSubSup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  <m:t>−</m:t>
                              </m:r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  <m:t>𝐶</m:t>
                              </m:r>
                            </m:e>
                          </m:d>
                        </m:e>
                      </m:func>
                      <m:r>
                        <a:rPr lang="en-US" altLang="zh-CN" sz="2200" b="0" i="1" smtClean="0">
                          <a:latin typeface="Cambria Math" panose="02040503050406030204" pitchFamily="18" charset="0"/>
                          <a:ea typeface="等线" panose="02010600030101010101" pitchFamily="2" charset="-122"/>
                        </a:rPr>
                        <m:t>   </m:t>
                      </m:r>
                      <m:r>
                        <a:rPr lang="en-US" altLang="zh-CN" sz="2200" b="0" i="1" smtClean="0">
                          <a:latin typeface="Cambria Math" panose="02040503050406030204" pitchFamily="18" charset="0"/>
                          <a:ea typeface="等线" panose="02010600030101010101" pitchFamily="2" charset="-122"/>
                        </a:rPr>
                        <m:t>𝐻</m:t>
                      </m:r>
                      <m:r>
                        <a:rPr lang="en-US" altLang="zh-CN" sz="2200" b="0" i="1" smtClean="0">
                          <a:latin typeface="Cambria Math" panose="02040503050406030204" pitchFamily="18" charset="0"/>
                          <a:ea typeface="等线" panose="02010600030101010101" pitchFamily="2" charset="-122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sz="2200" b="0" i="0" smtClean="0">
                          <a:latin typeface="Cambria Math" panose="02040503050406030204" pitchFamily="18" charset="0"/>
                          <a:ea typeface="等线" panose="02010600030101010101" pitchFamily="2" charset="-122"/>
                        </a:rPr>
                        <m:t>min</m:t>
                      </m:r>
                      <m:r>
                        <a:rPr lang="en-US" altLang="zh-CN" sz="2200" b="0" i="1" smtClean="0">
                          <a:latin typeface="Cambria Math" panose="02040503050406030204" pitchFamily="18" charset="0"/>
                          <a:ea typeface="等线" panose="02010600030101010101" pitchFamily="2" charset="-122"/>
                        </a:rPr>
                        <m:t>⁡(</m:t>
                      </m:r>
                      <m:r>
                        <a:rPr lang="en-US" altLang="zh-CN" sz="2200" b="0" i="1" smtClean="0">
                          <a:latin typeface="Cambria Math" panose="02040503050406030204" pitchFamily="18" charset="0"/>
                          <a:ea typeface="等线" panose="02010600030101010101" pitchFamily="2" charset="-122"/>
                        </a:rPr>
                        <m:t>𝐶</m:t>
                      </m:r>
                      <m:r>
                        <a:rPr lang="en-US" altLang="zh-CN" sz="2200" b="0" i="1" smtClean="0">
                          <a:latin typeface="Cambria Math" panose="02040503050406030204" pitchFamily="18" charset="0"/>
                          <a:ea typeface="等线" panose="02010600030101010101" pitchFamily="2" charset="-122"/>
                        </a:rPr>
                        <m:t>,</m:t>
                      </m:r>
                      <m:r>
                        <a:rPr lang="en-US" altLang="zh-CN" sz="2200" b="0" i="1" smtClean="0">
                          <a:latin typeface="Cambria Math" panose="02040503050406030204" pitchFamily="18" charset="0"/>
                          <a:ea typeface="等线" panose="02010600030101010101" pitchFamily="2" charset="-122"/>
                        </a:rPr>
                        <m:t>𝐶</m:t>
                      </m:r>
                      <m:r>
                        <a:rPr lang="en-US" altLang="zh-CN" sz="2200" b="0" i="1" smtClean="0">
                          <a:latin typeface="Cambria Math" panose="02040503050406030204" pitchFamily="18" charset="0"/>
                          <a:ea typeface="等线" panose="02010600030101010101" pitchFamily="2" charset="-122"/>
                        </a:rPr>
                        <m:t>+</m:t>
                      </m:r>
                      <m:sSubSup>
                        <m:sSubSupPr>
                          <m:ctrlPr>
                            <a:rPr lang="en-US" altLang="zh-CN" sz="2200" b="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</m:ctrlPr>
                        </m:sSubSupPr>
                        <m:e>
                          <m:r>
                            <a:rPr lang="zh-CN" altLang="en-US" sz="2200" b="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𝛼</m:t>
                          </m:r>
                        </m:e>
                        <m:sub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2</m:t>
                          </m:r>
                        </m:sub>
                        <m:sup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𝑜𝑙𝑑</m:t>
                          </m:r>
                        </m:sup>
                      </m:sSubSup>
                      <m:r>
                        <a:rPr lang="en-US" altLang="zh-CN" sz="2200" b="0" i="1" smtClean="0">
                          <a:latin typeface="Cambria Math" panose="02040503050406030204" pitchFamily="18" charset="0"/>
                          <a:ea typeface="等线" panose="02010600030101010101" pitchFamily="2" charset="-122"/>
                        </a:rPr>
                        <m:t>+</m:t>
                      </m:r>
                      <m:sSubSup>
                        <m:sSubSupPr>
                          <m:ctrlPr>
                            <a:rPr lang="en-US" altLang="zh-CN" sz="2200" b="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</m:ctrlPr>
                        </m:sSubSupPr>
                        <m:e>
                          <m:r>
                            <a:rPr lang="zh-CN" altLang="en-US" sz="2200" b="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𝛼</m:t>
                          </m:r>
                        </m:e>
                        <m:sub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1</m:t>
                          </m:r>
                        </m:sub>
                        <m:sup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𝑜𝑙𝑑</m:t>
                          </m:r>
                        </m:sup>
                      </m:sSubSup>
                      <m:r>
                        <a:rPr lang="en-US" altLang="zh-CN" sz="2200" b="0" i="1" smtClean="0">
                          <a:latin typeface="Cambria Math" panose="02040503050406030204" pitchFamily="18" charset="0"/>
                          <a:ea typeface="等线" panose="02010600030101010101" pitchFamily="2" charset="-122"/>
                        </a:rPr>
                        <m:t>)</m:t>
                      </m:r>
                    </m:oMath>
                  </m:oMathPara>
                </a14:m>
                <a:endParaRPr lang="en-US" altLang="zh-CN" sz="2200" dirty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  <a:p>
                <a:pPr>
                  <a:lnSpc>
                    <a:spcPct val="100000"/>
                  </a:lnSpc>
                </a:pPr>
                <a:endParaRPr lang="en-US" altLang="zh-CN" sz="2200" dirty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  <a:p>
                <a:pPr>
                  <a:lnSpc>
                    <a:spcPct val="100000"/>
                  </a:lnSpc>
                </a:pPr>
                <a:endParaRPr lang="zh-CN" altLang="en-US" sz="2200" dirty="0"/>
              </a:p>
            </p:txBody>
          </p:sp>
        </mc:Choice>
        <mc:Fallback xmlns="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97EE1510-9750-0618-7C1E-7D0830921F2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3745" y="2676443"/>
                <a:ext cx="8359105" cy="3933907"/>
              </a:xfrm>
              <a:blipFill>
                <a:blip r:embed="rId2"/>
                <a:stretch>
                  <a:fillRect l="-875" t="-9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B9811F70-E827-7F63-14D8-3D8CB461CA00}"/>
                  </a:ext>
                </a:extLst>
              </p:cNvPr>
              <p:cNvSpPr txBox="1"/>
              <p:nvPr/>
            </p:nvSpPr>
            <p:spPr>
              <a:xfrm>
                <a:off x="3349731" y="3332109"/>
                <a:ext cx="2224506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zh-CN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sSubSup>
                        <m:sSubSupPr>
                          <m:ctrlPr>
                            <a:rPr lang="en-US" altLang="zh-CN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𝑛𝑒𝑤</m:t>
                          </m:r>
                        </m:sup>
                      </m:sSubSup>
                      <m:r>
                        <a:rPr lang="en-US" altLang="zh-CN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altLang="zh-CN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</m:oMath>
                  </m:oMathPara>
                </a14:m>
                <a:endParaRPr lang="zh-CN" altLang="en-US" sz="2200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B9811F70-E827-7F63-14D8-3D8CB461CA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9731" y="3332109"/>
                <a:ext cx="2224506" cy="430887"/>
              </a:xfrm>
              <a:prstGeom prst="rect">
                <a:avLst/>
              </a:prstGeom>
              <a:blipFill>
                <a:blip r:embed="rId3"/>
                <a:stretch>
                  <a:fillRect b="-28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D0104D06-1E2A-1370-F74A-9C74E873F7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80661DEE-55DF-9C4C-9E32-9432A9F8E9FC}" type="slidenum">
              <a:rPr lang="en-US" smtClean="0"/>
              <a:t>97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639777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55283897-7EDF-332B-2632-8E1E6D3B3AF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73746" y="2564524"/>
                <a:ext cx="8302348" cy="4156952"/>
              </a:xfrm>
            </p:spPr>
            <p:txBody>
              <a:bodyPr>
                <a:normAutofit/>
              </a:bodyPr>
              <a:lstStyle/>
              <a:p>
                <a:r>
                  <a:rPr lang="zh-CN" altLang="en-US" sz="2200" dirty="0">
                    <a:ea typeface="等线" panose="02010600030101010101" pitchFamily="2" charset="-122"/>
                  </a:rPr>
                  <a:t>先求沿约束方向未经剪辑时的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20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</m:ctrlPr>
                      </m:sSubSupPr>
                      <m:e>
                        <m:r>
                          <a:rPr lang="zh-CN" altLang="en-US" sz="220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𝛼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2</m:t>
                        </m:r>
                      </m:sub>
                      <m:sup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𝑛𝑒𝑤</m:t>
                        </m:r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,  </m:t>
                        </m:r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𝑢𝑛𝑐</m:t>
                        </m:r>
                      </m:sup>
                    </m:sSubSup>
                  </m:oMath>
                </a14:m>
                <a:endParaRPr lang="en-US" altLang="zh-CN" sz="2200" dirty="0">
                  <a:ea typeface="等线" panose="02010600030101010101" pitchFamily="2" charset="-122"/>
                </a:endParaRPr>
              </a:p>
              <a:p>
                <a:r>
                  <a:rPr lang="zh-CN" altLang="en-US" sz="2200" dirty="0">
                    <a:ea typeface="等线" panose="02010600030101010101" pitchFamily="2" charset="-122"/>
                  </a:rPr>
                  <a:t>再求剪辑后的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20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</m:ctrlPr>
                      </m:sSubSupPr>
                      <m:e>
                        <m:r>
                          <a:rPr lang="zh-CN" altLang="en-US" sz="220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𝛼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2</m:t>
                        </m:r>
                      </m:sub>
                      <m:sup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𝑛𝑒𝑤</m:t>
                        </m:r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 </m:t>
                        </m:r>
                      </m:sup>
                    </m:sSubSup>
                  </m:oMath>
                </a14:m>
                <a:endParaRPr lang="en-US" altLang="zh-CN" sz="2200" dirty="0">
                  <a:ea typeface="等线" panose="02010600030101010101" pitchFamily="2" charset="-122"/>
                </a:endParaRPr>
              </a:p>
              <a:p>
                <a:r>
                  <a:rPr lang="zh-CN" altLang="en-US" sz="2200" dirty="0">
                    <a:ea typeface="等线" panose="02010600030101010101" pitchFamily="2" charset="-122"/>
                  </a:rPr>
                  <a:t>记</a:t>
                </a:r>
                <a:r>
                  <a:rPr lang="en-US" altLang="zh-CN" sz="2200" dirty="0">
                    <a:ea typeface="等线" panose="02010600030101010101" pitchFamily="2" charset="-122"/>
                  </a:rPr>
                  <a:t>: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𝑔</m:t>
                    </m:r>
                    <m:d>
                      <m:d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</m:ctrlPr>
                      </m:d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𝑥</m:t>
                        </m:r>
                      </m:e>
                    </m:d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20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𝑖</m:t>
                        </m:r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=1</m:t>
                        </m:r>
                      </m:sub>
                      <m:sup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2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altLang="zh-CN" sz="2200" i="1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altLang="zh-CN" sz="22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200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altLang="zh-CN" sz="22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2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)+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altLang="zh-CN" sz="2200" dirty="0">
                  <a:ea typeface="等线" panose="02010600030101010101" pitchFamily="2" charset="-122"/>
                </a:endParaRPr>
              </a:p>
              <a:p>
                <a:r>
                  <a:rPr lang="zh-CN" altLang="en-US" sz="2200" dirty="0">
                    <a:ea typeface="等线" panose="02010600030101010101" pitchFamily="2" charset="-122"/>
                  </a:rPr>
                  <a:t>令</a:t>
                </a:r>
                <a:r>
                  <a:rPr lang="en-US" altLang="zh-CN" sz="2200" dirty="0">
                    <a:ea typeface="等线" panose="02010600030101010101" pitchFamily="2" charset="-122"/>
                  </a:rPr>
                  <a:t>:</a:t>
                </a:r>
              </a:p>
              <a:p>
                <a:endParaRPr lang="en-US" altLang="zh-CN" sz="2200" dirty="0">
                  <a:ea typeface="等线" panose="02010600030101010101" pitchFamily="2" charset="-122"/>
                </a:endParaRPr>
              </a:p>
              <a:p>
                <a:endParaRPr lang="en-US" altLang="zh-CN" sz="2200" dirty="0">
                  <a:ea typeface="等线" panose="02010600030101010101" pitchFamily="2" charset="-122"/>
                </a:endParaRPr>
              </a:p>
              <a:p>
                <a:endParaRPr lang="en-US" altLang="zh-CN" sz="2200" dirty="0">
                  <a:ea typeface="等线" panose="02010600030101010101" pitchFamily="2" charset="-122"/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sz="2200" i="1" dirty="0" smtClean="0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𝐸</m:t>
                    </m:r>
                  </m:oMath>
                </a14:m>
                <a:r>
                  <a:rPr lang="en-US" altLang="zh-CN" sz="2200" dirty="0">
                    <a:ea typeface="等线" panose="02010600030101010101" pitchFamily="2" charset="-122"/>
                  </a:rPr>
                  <a:t> </a:t>
                </a:r>
                <a:r>
                  <a:rPr lang="zh-CN" altLang="en-US" sz="2200" dirty="0">
                    <a:ea typeface="等线" panose="02010600030101010101" pitchFamily="2" charset="-122"/>
                  </a:rPr>
                  <a:t>为输入</a:t>
                </a:r>
                <a14:m>
                  <m:oMath xmlns:m="http://schemas.openxmlformats.org/officeDocument/2006/math">
                    <m:r>
                      <a:rPr lang="en-US" altLang="zh-CN" sz="22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CN" altLang="en-US" sz="2200" dirty="0">
                    <a:ea typeface="等线" panose="02010600030101010101" pitchFamily="2" charset="-122"/>
                  </a:rPr>
                  <a:t>的预测值和真实输出</a:t>
                </a:r>
                <a14:m>
                  <m:oMath xmlns:m="http://schemas.openxmlformats.org/officeDocument/2006/math"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𝑦</m:t>
                    </m:r>
                  </m:oMath>
                </a14:m>
                <a:r>
                  <a:rPr lang="zh-CN" altLang="en-US" sz="2200" dirty="0">
                    <a:ea typeface="等线" panose="02010600030101010101" pitchFamily="2" charset="-122"/>
                  </a:rPr>
                  <a:t>的差</a:t>
                </a:r>
                <a:r>
                  <a:rPr lang="en-US" altLang="zh-CN" sz="2200" dirty="0">
                    <a:ea typeface="等线" panose="02010600030101010101" pitchFamily="2" charset="-122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CN" sz="2200" b="0" i="0" dirty="0" smtClean="0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  </m:t>
                    </m:r>
                    <m:r>
                      <a:rPr lang="en-US" altLang="zh-CN" sz="2200" i="1" dirty="0" smtClean="0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𝑖</m:t>
                    </m:r>
                    <m:r>
                      <a:rPr lang="en-US" altLang="zh-CN" sz="2200" i="1" dirty="0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=1</m:t>
                    </m:r>
                    <m:r>
                      <a:rPr lang="en-US" altLang="zh-CN" sz="2200" b="0" i="1" dirty="0" smtClean="0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, </m:t>
                    </m:r>
                    <m:r>
                      <a:rPr lang="en-US" altLang="zh-CN" sz="2200" i="1" dirty="0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2</m:t>
                    </m:r>
                  </m:oMath>
                </a14:m>
                <a:endParaRPr lang="zh-CN" altLang="en-US" sz="2200" dirty="0">
                  <a:ea typeface="等线" panose="02010600030101010101" pitchFamily="2" charset="-122"/>
                </a:endParaRPr>
              </a:p>
            </p:txBody>
          </p:sp>
        </mc:Choice>
        <mc:Fallback xmlns="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55283897-7EDF-332B-2632-8E1E6D3B3A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3746" y="2564524"/>
                <a:ext cx="8302348" cy="4156952"/>
              </a:xfrm>
              <a:blipFill>
                <a:blip r:embed="rId2"/>
                <a:stretch>
                  <a:fillRect l="-916" t="-18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5DEE676C-00F0-BDA3-60CF-5401F81A1EB2}"/>
                  </a:ext>
                </a:extLst>
              </p:cNvPr>
              <p:cNvSpPr txBox="1"/>
              <p:nvPr/>
            </p:nvSpPr>
            <p:spPr>
              <a:xfrm>
                <a:off x="929056" y="4665612"/>
                <a:ext cx="7847038" cy="11823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2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𝐾</m:t>
                          </m:r>
                          <m:d>
                            <m:dPr>
                              <m:ctrlP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220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m:rPr>
                                  <m:nor/>
                                </m:rPr>
                                <a:rPr lang="en-US" altLang="zh-CN" sz="2200" dirty="0"/>
                                <m:t> </m:t>
                              </m:r>
                              <m:sSub>
                                <m:sSubPr>
                                  <m:ctrlPr>
                                    <a:rPr lang="en-US" altLang="zh-CN" sz="22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200" b="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200" b="0" i="1" dirty="0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m:rPr>
                              <m:nor/>
                            </m:rPr>
                            <a:rPr lang="en-US" altLang="zh-CN" sz="2200" dirty="0">
                              <a:latin typeface="等线" panose="02010600030101010101" pitchFamily="2" charset="-122"/>
                            </a:rPr>
                            <m:t> </m:t>
                          </m:r>
                        </m:e>
                      </m:d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,   </m:t>
                      </m:r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=1,2</m:t>
                      </m:r>
                    </m:oMath>
                  </m:oMathPara>
                </a14:m>
                <a:endParaRPr lang="zh-CN" altLang="en-US" sz="2200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5DEE676C-00F0-BDA3-60CF-5401F81A1E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056" y="4665612"/>
                <a:ext cx="7847038" cy="1182311"/>
              </a:xfrm>
              <a:prstGeom prst="rect">
                <a:avLst/>
              </a:prstGeom>
              <a:blipFill>
                <a:blip r:embed="rId3"/>
                <a:stretch>
                  <a:fillRect t="-88298" b="-1265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B9D67CC-647B-152A-D9D7-E957A29F33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80661DEE-55DF-9C4C-9E32-9432A9F8E9FC}" type="slidenum">
              <a:rPr lang="en-US" smtClean="0"/>
              <a:t>98</a:t>
            </a:fld>
            <a:endParaRPr lang="en-US" dirty="0"/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3D736792-4593-41F3-A743-13230B351428}"/>
              </a:ext>
            </a:extLst>
          </p:cNvPr>
          <p:cNvSpPr txBox="1"/>
          <p:nvPr/>
        </p:nvSpPr>
        <p:spPr>
          <a:xfrm>
            <a:off x="253713" y="1644171"/>
            <a:ext cx="8416541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b="1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两变量</a:t>
            </a:r>
            <a:r>
              <a:rPr lang="en-US" altLang="zh-CN" sz="3200" b="1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QP</a:t>
            </a:r>
            <a:r>
              <a:rPr lang="zh-CN" altLang="en-US" sz="3200" b="1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的</a:t>
            </a:r>
            <a:r>
              <a:rPr lang="zh-CN" altLang="en-US" sz="3200" b="1" dirty="0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求解过程</a:t>
            </a:r>
          </a:p>
        </p:txBody>
      </p:sp>
    </p:spTree>
    <p:extLst>
      <p:ext uri="{BB962C8B-B14F-4D97-AF65-F5344CB8AC3E}">
        <p14:creationId xmlns:p14="http://schemas.microsoft.com/office/powerpoint/2010/main" val="210943319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D7B039B6-BCAD-B1F0-C481-462D60FCC76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68300" y="2366405"/>
                <a:ext cx="8685286" cy="4347432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00000"/>
                  </a:lnSpc>
                  <a:buNone/>
                </a:pPr>
                <a:r>
                  <a:rPr lang="zh-CN" altLang="en-US" sz="2400" b="1">
                    <a:solidFill>
                      <a:srgbClr val="C00000"/>
                    </a:solidFill>
                    <a:ea typeface="等线" panose="02010600030101010101" pitchFamily="2" charset="-122"/>
                  </a:rPr>
                  <a:t>定理</a:t>
                </a:r>
                <a:endParaRPr lang="en-US" altLang="zh-CN" sz="2400" b="1" dirty="0">
                  <a:solidFill>
                    <a:srgbClr val="C00000"/>
                  </a:solidFill>
                  <a:ea typeface="等线" panose="02010600030101010101" pitchFamily="2" charset="-122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zh-CN" altLang="en-US" sz="2200">
                    <a:ea typeface="等线" panose="02010600030101010101" pitchFamily="2" charset="-122"/>
                  </a:rPr>
                  <a:t>二变量最优化问题沿</a:t>
                </a:r>
                <a:r>
                  <a:rPr lang="zh-CN" altLang="en-US" sz="2200" dirty="0">
                    <a:ea typeface="等线" panose="02010600030101010101" pitchFamily="2" charset="-122"/>
                  </a:rPr>
                  <a:t>约束方向未经剪辑</a:t>
                </a:r>
                <a:r>
                  <a:rPr lang="zh-CN" altLang="en-US" sz="2200">
                    <a:ea typeface="等线" panose="02010600030101010101" pitchFamily="2" charset="-122"/>
                  </a:rPr>
                  <a:t>的解是</a:t>
                </a:r>
                <a:r>
                  <a:rPr lang="en-US" altLang="zh-CN" sz="2200">
                    <a:ea typeface="等线" panose="02010600030101010101" pitchFamily="2" charset="-122"/>
                  </a:rPr>
                  <a:t>:</a:t>
                </a:r>
                <a:endParaRPr lang="en-US" altLang="zh-CN" sz="2200" dirty="0">
                  <a:ea typeface="等线" panose="02010600030101010101" pitchFamily="2" charset="-122"/>
                </a:endParaRPr>
              </a:p>
              <a:p>
                <a:pPr>
                  <a:lnSpc>
                    <a:spcPct val="100000"/>
                  </a:lnSpc>
                </a:pPr>
                <a:endParaRPr lang="en-US" altLang="zh-CN" sz="2200" dirty="0">
                  <a:ea typeface="等线" panose="02010600030101010101" pitchFamily="2" charset="-122"/>
                </a:endParaRPr>
              </a:p>
              <a:p>
                <a:pPr>
                  <a:lnSpc>
                    <a:spcPct val="100000"/>
                  </a:lnSpc>
                </a:pPr>
                <a:endParaRPr lang="en-US" altLang="zh-CN" sz="2200">
                  <a:ea typeface="等线" panose="02010600030101010101" pitchFamily="2" charset="-122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zh-CN" altLang="en-US" sz="2200">
                    <a:ea typeface="等线" panose="02010600030101010101" pitchFamily="2" charset="-122"/>
                  </a:rPr>
                  <a:t>剪辑</a:t>
                </a:r>
                <a:r>
                  <a:rPr lang="zh-CN" altLang="en-US" sz="2200" dirty="0">
                    <a:ea typeface="等线" panose="02010600030101010101" pitchFamily="2" charset="-122"/>
                  </a:rPr>
                  <a:t>后</a:t>
                </a:r>
                <a:r>
                  <a:rPr lang="zh-CN" altLang="en-US" sz="2200">
                    <a:ea typeface="等线" panose="02010600030101010101" pitchFamily="2" charset="-122"/>
                  </a:rPr>
                  <a:t>的解是</a:t>
                </a:r>
                <a:r>
                  <a:rPr lang="en-US" altLang="zh-CN" sz="2200">
                    <a:ea typeface="等线" panose="02010600030101010101" pitchFamily="2" charset="-122"/>
                  </a:rPr>
                  <a:t>:</a:t>
                </a:r>
                <a:endParaRPr lang="en-US" altLang="zh-CN" sz="2200" dirty="0">
                  <a:ea typeface="等线" panose="02010600030101010101" pitchFamily="2" charset="-122"/>
                </a:endParaRPr>
              </a:p>
              <a:p>
                <a:pPr>
                  <a:lnSpc>
                    <a:spcPct val="100000"/>
                  </a:lnSpc>
                </a:pPr>
                <a:endParaRPr lang="en-US" altLang="zh-CN" sz="2200">
                  <a:ea typeface="等线" panose="02010600030101010101" pitchFamily="2" charset="-122"/>
                </a:endParaRPr>
              </a:p>
              <a:p>
                <a:pPr>
                  <a:lnSpc>
                    <a:spcPct val="100000"/>
                  </a:lnSpc>
                </a:pPr>
                <a:endParaRPr lang="en-US" altLang="zh-CN" sz="2200">
                  <a:ea typeface="等线" panose="02010600030101010101" pitchFamily="2" charset="-122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zh-CN" altLang="en-US" sz="2200">
                    <a:ea typeface="等线" panose="02010600030101010101" pitchFamily="2" charset="-122"/>
                  </a:rPr>
                  <a:t>得到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</m:ctrlPr>
                      </m:sSubPr>
                      <m:e>
                        <m:r>
                          <a:rPr lang="zh-CN" altLang="en-US" sz="220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𝛼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sz="2200" dirty="0">
                    <a:ea typeface="等线" panose="02010600030101010101" pitchFamily="2" charset="-122"/>
                  </a:rPr>
                  <a:t>的解</a:t>
                </a:r>
                <a:endParaRPr lang="en-US" altLang="zh-CN" sz="2200" dirty="0">
                  <a:ea typeface="等线" panose="02010600030101010101" pitchFamily="2" charset="-122"/>
                </a:endParaRPr>
              </a:p>
              <a:p>
                <a:pPr>
                  <a:lnSpc>
                    <a:spcPct val="100000"/>
                  </a:lnSpc>
                </a:pPr>
                <a:endParaRPr lang="en-US" altLang="zh-CN" dirty="0"/>
              </a:p>
              <a:p>
                <a:pPr>
                  <a:lnSpc>
                    <a:spcPct val="100000"/>
                  </a:lnSpc>
                </a:pPr>
                <a:endParaRPr lang="en-US" altLang="zh-CN" dirty="0"/>
              </a:p>
              <a:p>
                <a:pPr>
                  <a:lnSpc>
                    <a:spcPct val="100000"/>
                  </a:lnSpc>
                </a:pPr>
                <a:endParaRPr lang="zh-CN" altLang="en-US" dirty="0"/>
              </a:p>
            </p:txBody>
          </p:sp>
        </mc:Choice>
        <mc:Fallback xmlns="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D7B039B6-BCAD-B1F0-C481-462D60FCC76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68300" y="2366405"/>
                <a:ext cx="8685286" cy="4347432"/>
              </a:xfrm>
              <a:blipFill>
                <a:blip r:embed="rId2"/>
                <a:stretch>
                  <a:fillRect l="-1053" t="-9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8B165210-74AD-7391-5030-B441A02AC801}"/>
                  </a:ext>
                </a:extLst>
              </p:cNvPr>
              <p:cNvSpPr txBox="1"/>
              <p:nvPr/>
            </p:nvSpPr>
            <p:spPr>
              <a:xfrm>
                <a:off x="2380016" y="3222271"/>
                <a:ext cx="3957523" cy="7306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sz="200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𝑛𝑒𝑤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𝑢𝑛𝑐</m:t>
                          </m:r>
                        </m:sup>
                      </m:sSubSup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sz="20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𝑜𝑙𝑑</m:t>
                          </m:r>
                        </m:sup>
                      </m:sSubSup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𝜂</m:t>
                          </m:r>
                        </m:den>
                      </m:f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8B165210-74AD-7391-5030-B441A02AC8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0016" y="3222271"/>
                <a:ext cx="3957523" cy="73064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3D4FF340-C756-A8C0-BA78-3A9A4AC8E846}"/>
                  </a:ext>
                </a:extLst>
              </p:cNvPr>
              <p:cNvSpPr txBox="1"/>
              <p:nvPr/>
            </p:nvSpPr>
            <p:spPr>
              <a:xfrm>
                <a:off x="1659311" y="3853010"/>
                <a:ext cx="582537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i="1" smtClean="0"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en-US" altLang="zh-CN" sz="2000" b="0" i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−2</m:t>
                      </m:r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Φ</m:t>
                              </m:r>
                              <m: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zh-CN" alt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zh-CN" alt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)−</m:t>
                              </m:r>
                              <m:r>
                                <m:rPr>
                                  <m:sty m:val="p"/>
                                </m:rP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Φ</m:t>
                              </m:r>
                              <m: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zh-CN" alt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zh-CN" alt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  <m:sup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3D4FF340-C756-A8C0-BA78-3A9A4AC8E8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9311" y="3853010"/>
                <a:ext cx="5825377" cy="400110"/>
              </a:xfrm>
              <a:prstGeom prst="rect">
                <a:avLst/>
              </a:prstGeom>
              <a:blipFill>
                <a:blip r:embed="rId4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B2DDD9D2-9012-06DA-D182-2D3E398108DE}"/>
                  </a:ext>
                </a:extLst>
              </p:cNvPr>
              <p:cNvSpPr txBox="1"/>
              <p:nvPr/>
            </p:nvSpPr>
            <p:spPr>
              <a:xfrm>
                <a:off x="2000587" y="4561357"/>
                <a:ext cx="4716379" cy="12320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sz="200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𝑛𝑒𝑤</m:t>
                          </m:r>
                        </m:sup>
                      </m:sSubSup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,             </m:t>
                              </m:r>
                              <m:sSubSup>
                                <m:sSubSup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zh-CN" altLang="en-US" sz="2000" b="0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𝑛𝑒𝑤</m:t>
                                  </m:r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𝑢𝑛𝑐</m:t>
                                  </m:r>
                                </m:sup>
                              </m:sSubSup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e>
                              <m:sSubSup>
                                <m:sSubSupPr>
                                  <m:ctrlPr>
                                    <a:rPr lang="en-US" altLang="zh-CN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zh-CN" altLang="en-US" sz="2000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𝑛𝑒𝑤</m:t>
                                  </m:r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𝑢𝑛𝑐</m:t>
                                  </m:r>
                                </m:sup>
                              </m:sSubSup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  <m:sSubSup>
                                <m:sSubSup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zh-CN" altLang="en-US" sz="20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𝑛𝑒𝑤</m:t>
                                  </m:r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𝑢𝑛𝑐</m:t>
                                  </m:r>
                                </m:sup>
                              </m:sSubSup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𝐻</m:t>
                              </m:r>
                            </m:e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Sup>
                                <m:sSubSup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                     </m:t>
                                  </m:r>
                                  <m:r>
                                    <a:rPr lang="zh-CN" altLang="en-US" sz="20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𝑛𝑒𝑤</m:t>
                                  </m:r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𝑢𝑛𝑐</m:t>
                                  </m:r>
                                </m:sup>
                              </m:sSubSup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altLang="zh-CN" sz="2000" b="0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B2DDD9D2-9012-06DA-D182-2D3E398108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0587" y="4561357"/>
                <a:ext cx="4716379" cy="123200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89FC6A8C-A153-B8C2-48BE-3223F7BFA3E3}"/>
                  </a:ext>
                </a:extLst>
              </p:cNvPr>
              <p:cNvSpPr txBox="1"/>
              <p:nvPr/>
            </p:nvSpPr>
            <p:spPr>
              <a:xfrm>
                <a:off x="2103793" y="6058775"/>
                <a:ext cx="4716379" cy="4594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2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sz="220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𝑛𝑒𝑤</m:t>
                          </m:r>
                        </m:sup>
                      </m:sSubSup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sz="22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𝑜𝑙𝑑</m:t>
                          </m:r>
                        </m:sup>
                      </m:sSubSup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sz="22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𝑜𝑙𝑑</m:t>
                          </m:r>
                        </m:sup>
                      </m:sSubSup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sz="22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𝑛𝑒𝑤</m:t>
                          </m:r>
                        </m:sup>
                      </m:sSubSup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200" dirty="0"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89FC6A8C-A153-B8C2-48BE-3223F7BFA3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3793" y="6058775"/>
                <a:ext cx="4716379" cy="459421"/>
              </a:xfrm>
              <a:prstGeom prst="rect">
                <a:avLst/>
              </a:prstGeom>
              <a:blipFill>
                <a:blip r:embed="rId6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A17A6559-1273-0FBD-FFC7-3703329B2E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80661DEE-55DF-9C4C-9E32-9432A9F8E9FC}" type="slidenum">
              <a:rPr lang="en-US" smtClean="0"/>
              <a:t>99</a:t>
            </a:fld>
            <a:endParaRPr lang="en-US" dirty="0"/>
          </a:p>
        </p:txBody>
      </p:sp>
      <p:sp>
        <p:nvSpPr>
          <p:cNvPr id="14" name="标题 1">
            <a:extLst>
              <a:ext uri="{FF2B5EF4-FFF2-40B4-BE49-F238E27FC236}">
                <a16:creationId xmlns:a16="http://schemas.microsoft.com/office/drawing/2014/main" id="{4559C4E8-D499-4DA9-966C-847CBD0129F6}"/>
              </a:ext>
            </a:extLst>
          </p:cNvPr>
          <p:cNvSpPr txBox="1"/>
          <p:nvPr/>
        </p:nvSpPr>
        <p:spPr>
          <a:xfrm>
            <a:off x="253713" y="1644171"/>
            <a:ext cx="8416541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b="1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两变量</a:t>
            </a:r>
            <a:r>
              <a:rPr lang="en-US" altLang="zh-CN" sz="3200" b="1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QP</a:t>
            </a:r>
            <a:r>
              <a:rPr lang="zh-CN" altLang="en-US" sz="3200" b="1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的</a:t>
            </a:r>
            <a:r>
              <a:rPr lang="zh-CN" altLang="en-US" sz="3200" b="1" dirty="0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求解过程</a:t>
            </a:r>
          </a:p>
        </p:txBody>
      </p:sp>
    </p:spTree>
    <p:extLst>
      <p:ext uri="{BB962C8B-B14F-4D97-AF65-F5344CB8AC3E}">
        <p14:creationId xmlns:p14="http://schemas.microsoft.com/office/powerpoint/2010/main" val="38694178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11636</TotalTime>
  <Words>6964</Words>
  <Application>Microsoft Office PowerPoint</Application>
  <PresentationFormat>全屏显示(4:3)</PresentationFormat>
  <Paragraphs>1001</Paragraphs>
  <Slides>107</Slides>
  <Notes>4</Notes>
  <HiddenSlides>0</HiddenSlides>
  <MMClips>0</MMClips>
  <ScaleCrop>false</ScaleCrop>
  <HeadingPairs>
    <vt:vector size="8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107</vt:i4>
      </vt:variant>
    </vt:vector>
  </HeadingPairs>
  <TitlesOfParts>
    <vt:vector size="121" baseType="lpstr">
      <vt:lpstr>October Condensed Tamil</vt:lpstr>
      <vt:lpstr>DengXian</vt:lpstr>
      <vt:lpstr>DengXian</vt:lpstr>
      <vt:lpstr>微软雅黑</vt:lpstr>
      <vt:lpstr>微软雅黑</vt:lpstr>
      <vt:lpstr>Arial</vt:lpstr>
      <vt:lpstr>Blackadder ITC</vt:lpstr>
      <vt:lpstr>Calibri</vt:lpstr>
      <vt:lpstr>Calibri Light</vt:lpstr>
      <vt:lpstr>Cambria Math</vt:lpstr>
      <vt:lpstr>Lucida Handwriting</vt:lpstr>
      <vt:lpstr>Times New Roman</vt:lpstr>
      <vt:lpstr>Office Theme</vt:lpstr>
      <vt:lpstr>Equation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机器学习十大经典算法(初学者)</vt:lpstr>
      <vt:lpstr>提纲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提纲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提纲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提纲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大数据机器学习</dc:title>
  <dc:creator>Xingyu Chen</dc:creator>
  <cp:lastModifiedBy>haitao zhao</cp:lastModifiedBy>
  <cp:revision>88</cp:revision>
  <dcterms:created xsi:type="dcterms:W3CDTF">2019-08-27T19:51:00Z</dcterms:created>
  <dcterms:modified xsi:type="dcterms:W3CDTF">2023-11-08T17:49:04Z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2052-11.1.0.8976</vt:lpwstr>
  </property>
</Properties>
</file>